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83" r:id="rId3"/>
    <p:sldId id="284" r:id="rId4"/>
    <p:sldId id="285" r:id="rId5"/>
    <p:sldId id="289" r:id="rId6"/>
    <p:sldId id="287" r:id="rId7"/>
    <p:sldId id="266" r:id="rId8"/>
    <p:sldId id="290" r:id="rId9"/>
    <p:sldId id="268" r:id="rId10"/>
    <p:sldId id="291" r:id="rId11"/>
    <p:sldId id="272" r:id="rId12"/>
    <p:sldId id="273" r:id="rId13"/>
    <p:sldId id="271" r:id="rId14"/>
    <p:sldId id="269" r:id="rId15"/>
    <p:sldId id="298" r:id="rId16"/>
    <p:sldId id="270" r:id="rId17"/>
    <p:sldId id="292" r:id="rId18"/>
    <p:sldId id="294" r:id="rId19"/>
    <p:sldId id="295" r:id="rId20"/>
    <p:sldId id="301" r:id="rId21"/>
    <p:sldId id="276" r:id="rId22"/>
    <p:sldId id="277" r:id="rId23"/>
    <p:sldId id="307" r:id="rId24"/>
    <p:sldId id="299" r:id="rId25"/>
    <p:sldId id="293" r:id="rId26"/>
    <p:sldId id="309" r:id="rId27"/>
    <p:sldId id="305" r:id="rId28"/>
    <p:sldId id="308" r:id="rId29"/>
    <p:sldId id="302" r:id="rId30"/>
    <p:sldId id="303" r:id="rId31"/>
    <p:sldId id="30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06EB0A-4589-4A5C-9330-7162B5C1C3E4}" type="datetimeFigureOut">
              <a:rPr lang="en-IN" smtClean="0"/>
              <a:t>26-02-2020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CDE5AB-3F18-41EA-AF49-CB02D71732F6}" type="slidenum">
              <a:rPr lang="en-IN" smtClean="0"/>
              <a:t>‹#›</a:t>
            </a:fld>
            <a:endParaRPr lang="en-IN"/>
          </a:p>
        </p:txBody>
      </p:sp>
    </p:spTree>
    <p:extLst>
      <p:ext uri="{BB962C8B-B14F-4D97-AF65-F5344CB8AC3E}">
        <p14:creationId xmlns:p14="http://schemas.microsoft.com/office/powerpoint/2010/main" val="2868005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6CDE5AB-3F18-41EA-AF49-CB02D71732F6}" type="slidenum">
              <a:rPr lang="en-IN" smtClean="0"/>
              <a:t>16</a:t>
            </a:fld>
            <a:endParaRPr lang="en-IN"/>
          </a:p>
        </p:txBody>
      </p:sp>
    </p:spTree>
    <p:extLst>
      <p:ext uri="{BB962C8B-B14F-4D97-AF65-F5344CB8AC3E}">
        <p14:creationId xmlns:p14="http://schemas.microsoft.com/office/powerpoint/2010/main" val="1970417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3854498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E260E2-28FB-4BFB-9853-95FE0F256E3A}" type="datetimeFigureOut">
              <a:rPr lang="en-IN" smtClean="0"/>
              <a:t>26-02-2020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3492147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347817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3067767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1680886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1222580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1183999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1325822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4071701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209788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260E2-28FB-4BFB-9853-95FE0F256E3A}" type="datetimeFigureOut">
              <a:rPr lang="en-IN" smtClean="0"/>
              <a:t>26-02-2020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342672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E260E2-28FB-4BFB-9853-95FE0F256E3A}" type="datetimeFigureOut">
              <a:rPr lang="en-IN" smtClean="0"/>
              <a:t>26-02-2020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297548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E260E2-28FB-4BFB-9853-95FE0F256E3A}" type="datetimeFigureOut">
              <a:rPr lang="en-IN" smtClean="0"/>
              <a:t>26-02-2020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4246117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E260E2-28FB-4BFB-9853-95FE0F256E3A}" type="datetimeFigureOut">
              <a:rPr lang="en-IN" smtClean="0"/>
              <a:t>26-02-2020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279036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260E2-28FB-4BFB-9853-95FE0F256E3A}" type="datetimeFigureOut">
              <a:rPr lang="en-IN" smtClean="0"/>
              <a:t>26-02-2020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101717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E260E2-28FB-4BFB-9853-95FE0F256E3A}" type="datetimeFigureOut">
              <a:rPr lang="en-IN" smtClean="0"/>
              <a:t>26-02-2020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235845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E260E2-28FB-4BFB-9853-95FE0F256E3A}" type="datetimeFigureOut">
              <a:rPr lang="en-IN" smtClean="0"/>
              <a:t>26-02-2020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8D902E-3A8C-493F-9D15-2044AF58C233}" type="slidenum">
              <a:rPr lang="en-IN" smtClean="0"/>
              <a:t>‹#›</a:t>
            </a:fld>
            <a:endParaRPr lang="en-IN"/>
          </a:p>
        </p:txBody>
      </p:sp>
    </p:spTree>
    <p:extLst>
      <p:ext uri="{BB962C8B-B14F-4D97-AF65-F5344CB8AC3E}">
        <p14:creationId xmlns:p14="http://schemas.microsoft.com/office/powerpoint/2010/main" val="396141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DE260E2-28FB-4BFB-9853-95FE0F256E3A}" type="datetimeFigureOut">
              <a:rPr lang="en-IN" smtClean="0"/>
              <a:t>26-02-2020</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E8D902E-3A8C-493F-9D15-2044AF58C233}" type="slidenum">
              <a:rPr lang="en-IN" smtClean="0"/>
              <a:t>‹#›</a:t>
            </a:fld>
            <a:endParaRPr lang="en-IN"/>
          </a:p>
        </p:txBody>
      </p:sp>
    </p:spTree>
    <p:extLst>
      <p:ext uri="{BB962C8B-B14F-4D97-AF65-F5344CB8AC3E}">
        <p14:creationId xmlns:p14="http://schemas.microsoft.com/office/powerpoint/2010/main" val="1782271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xguru.in/income-tax/tds-compliance-tax-audit-report.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06F62-2CBA-4637-BF3C-FB85051AB957}"/>
              </a:ext>
            </a:extLst>
          </p:cNvPr>
          <p:cNvSpPr>
            <a:spLocks noGrp="1"/>
          </p:cNvSpPr>
          <p:nvPr>
            <p:ph type="ctrTitle"/>
          </p:nvPr>
        </p:nvSpPr>
        <p:spPr>
          <a:xfrm>
            <a:off x="3385601" y="377177"/>
            <a:ext cx="8574622" cy="2616199"/>
          </a:xfrm>
        </p:spPr>
        <p:txBody>
          <a:bodyPr/>
          <a:lstStyle/>
          <a:p>
            <a:r>
              <a:rPr lang="en-IN"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Overview on UNION BUDGET 2020</a:t>
            </a:r>
          </a:p>
        </p:txBody>
      </p:sp>
      <p:sp>
        <p:nvSpPr>
          <p:cNvPr id="3" name="Subtitle 2">
            <a:extLst>
              <a:ext uri="{FF2B5EF4-FFF2-40B4-BE49-F238E27FC236}">
                <a16:creationId xmlns:a16="http://schemas.microsoft.com/office/drawing/2014/main" id="{B428A9B1-4ABB-498C-9AD6-B1B5F55D2B90}"/>
              </a:ext>
            </a:extLst>
          </p:cNvPr>
          <p:cNvSpPr>
            <a:spLocks noGrp="1"/>
          </p:cNvSpPr>
          <p:nvPr>
            <p:ph type="subTitle" idx="1"/>
          </p:nvPr>
        </p:nvSpPr>
        <p:spPr/>
        <p:txBody>
          <a:bodyPr/>
          <a:lstStyle/>
          <a:p>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By Sunil Singh</a:t>
            </a:r>
          </a:p>
          <a:p>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Direct Tax Assistant</a:t>
            </a:r>
          </a:p>
          <a:p>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DNV &amp; Co.</a:t>
            </a:r>
          </a:p>
        </p:txBody>
      </p:sp>
    </p:spTree>
    <p:extLst>
      <p:ext uri="{BB962C8B-B14F-4D97-AF65-F5344CB8AC3E}">
        <p14:creationId xmlns:p14="http://schemas.microsoft.com/office/powerpoint/2010/main" val="2264722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8084F-CDE9-4938-A961-0B35AEB9A6F4}"/>
              </a:ext>
            </a:extLst>
          </p:cNvPr>
          <p:cNvSpPr>
            <a:spLocks noGrp="1"/>
          </p:cNvSpPr>
          <p:nvPr>
            <p:ph type="title"/>
          </p:nvPr>
        </p:nvSpPr>
        <p:spPr>
          <a:xfrm>
            <a:off x="1484311" y="368711"/>
            <a:ext cx="10018713" cy="6120579"/>
          </a:xfrm>
        </p:spPr>
        <p:txBody>
          <a:bodyPr>
            <a:normAutofit/>
          </a:bodyPr>
          <a:lstStyle/>
          <a:p>
            <a:r>
              <a:rPr lang="en-IN" sz="8000" dirty="0">
                <a:latin typeface="Times New Roman" panose="02020603050405020304" pitchFamily="18" charset="0"/>
                <a:cs typeface="Times New Roman" panose="02020603050405020304" pitchFamily="18" charset="0"/>
              </a:rPr>
              <a:t>Amendments</a:t>
            </a:r>
          </a:p>
        </p:txBody>
      </p:sp>
    </p:spTree>
    <p:extLst>
      <p:ext uri="{BB962C8B-B14F-4D97-AF65-F5344CB8AC3E}">
        <p14:creationId xmlns:p14="http://schemas.microsoft.com/office/powerpoint/2010/main" val="2409157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0D961-DFA9-457A-ADD4-790A9592E31A}"/>
              </a:ext>
            </a:extLst>
          </p:cNvPr>
          <p:cNvSpPr>
            <a:spLocks noGrp="1"/>
          </p:cNvSpPr>
          <p:nvPr>
            <p:ph type="title"/>
          </p:nvPr>
        </p:nvSpPr>
        <p:spPr>
          <a:xfrm>
            <a:off x="1484311" y="132736"/>
            <a:ext cx="10018713" cy="1224116"/>
          </a:xfrm>
        </p:spPr>
        <p:txBody>
          <a:bodyPr>
            <a:normAutofit fontScale="90000"/>
          </a:bodyPr>
          <a:lstStyle/>
          <a:p>
            <a:r>
              <a:rPr lang="en-IN" dirty="0">
                <a:latin typeface="Times New Roman" panose="02020603050405020304" pitchFamily="18" charset="0"/>
                <a:cs typeface="Times New Roman" panose="02020603050405020304" pitchFamily="18" charset="0"/>
              </a:rPr>
              <a:t>Amendment in Section 6 relating to Residential Status of Individual and HUF</a:t>
            </a:r>
          </a:p>
        </p:txBody>
      </p:sp>
      <p:sp>
        <p:nvSpPr>
          <p:cNvPr id="3" name="Content Placeholder 2">
            <a:extLst>
              <a:ext uri="{FF2B5EF4-FFF2-40B4-BE49-F238E27FC236}">
                <a16:creationId xmlns:a16="http://schemas.microsoft.com/office/drawing/2014/main" id="{01B73EBA-387D-40BC-995A-72D0B567FC2C}"/>
              </a:ext>
            </a:extLst>
          </p:cNvPr>
          <p:cNvSpPr>
            <a:spLocks noGrp="1"/>
          </p:cNvSpPr>
          <p:nvPr>
            <p:ph idx="1"/>
          </p:nvPr>
        </p:nvSpPr>
        <p:spPr>
          <a:xfrm>
            <a:off x="1484310" y="1356853"/>
            <a:ext cx="10018713" cy="5250424"/>
          </a:xfrm>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An Indian citizen or PIO, who is outside India, to be considered as a resident in India, inter- alia, if his period of stay while on a visit to India is 120 days or more during the said Financial Year (as against 182 days or more as per existing provisions)</a:t>
            </a:r>
          </a:p>
          <a:p>
            <a:pPr algn="just"/>
            <a:r>
              <a:rPr lang="en-IN" dirty="0">
                <a:latin typeface="Times New Roman" panose="02020603050405020304" pitchFamily="18" charset="0"/>
                <a:cs typeface="Times New Roman" panose="02020603050405020304" pitchFamily="18" charset="0"/>
              </a:rPr>
              <a:t>An Individual being Indian citizen shall be deemed to be a resident in India, if such individual is not liable to tax in any other country or territory by reason of his domicile, residence or any other criteria of similar nature.</a:t>
            </a:r>
          </a:p>
          <a:p>
            <a:pPr algn="just"/>
            <a:r>
              <a:rPr lang="en-IN" dirty="0">
                <a:latin typeface="Times New Roman" panose="02020603050405020304" pitchFamily="18" charset="0"/>
                <a:cs typeface="Times New Roman" panose="02020603050405020304" pitchFamily="18" charset="0"/>
              </a:rPr>
              <a:t>Individual or HUF shall be considered as “not ordinarily resident” in India, if such individual or manager of such HUF is a non-resident in India for 7 out of 10 preceding years (as against 9 out of 10 preceding years as per existing provisions).</a:t>
            </a:r>
          </a:p>
          <a:p>
            <a:pPr algn="just"/>
            <a:r>
              <a:rPr lang="en-IN" dirty="0">
                <a:latin typeface="Times New Roman" panose="02020603050405020304" pitchFamily="18" charset="0"/>
                <a:cs typeface="Times New Roman" panose="02020603050405020304" pitchFamily="18" charset="0"/>
              </a:rPr>
              <a:t>Alternate condition of stay in India </a:t>
            </a:r>
            <a:r>
              <a:rPr lang="en-IN" dirty="0" err="1">
                <a:latin typeface="Times New Roman" panose="02020603050405020304" pitchFamily="18" charset="0"/>
                <a:cs typeface="Times New Roman" panose="02020603050405020304" pitchFamily="18" charset="0"/>
              </a:rPr>
              <a:t>upto</a:t>
            </a:r>
            <a:r>
              <a:rPr lang="en-IN" dirty="0">
                <a:latin typeface="Times New Roman" panose="02020603050405020304" pitchFamily="18" charset="0"/>
                <a:cs typeface="Times New Roman" panose="02020603050405020304" pitchFamily="18" charset="0"/>
              </a:rPr>
              <a:t> 729 days in preceding 7 years has been deleted now.</a:t>
            </a:r>
          </a:p>
        </p:txBody>
      </p:sp>
    </p:spTree>
    <p:extLst>
      <p:ext uri="{BB962C8B-B14F-4D97-AF65-F5344CB8AC3E}">
        <p14:creationId xmlns:p14="http://schemas.microsoft.com/office/powerpoint/2010/main" val="89665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5C188-3E79-4093-A4A0-276707435BEA}"/>
              </a:ext>
            </a:extLst>
          </p:cNvPr>
          <p:cNvSpPr>
            <a:spLocks noGrp="1"/>
          </p:cNvSpPr>
          <p:nvPr>
            <p:ph type="title"/>
          </p:nvPr>
        </p:nvSpPr>
        <p:spPr>
          <a:xfrm>
            <a:off x="1941509" y="191731"/>
            <a:ext cx="10018713" cy="904568"/>
          </a:xfrm>
        </p:spPr>
        <p:txBody>
          <a:bodyPr/>
          <a:lstStyle/>
          <a:p>
            <a:r>
              <a:rPr lang="en-IN" dirty="0">
                <a:latin typeface="Times New Roman" panose="02020603050405020304" pitchFamily="18" charset="0"/>
                <a:cs typeface="Times New Roman" panose="02020603050405020304" pitchFamily="18" charset="0"/>
              </a:rPr>
              <a:t>Tax on dividends</a:t>
            </a:r>
          </a:p>
        </p:txBody>
      </p:sp>
      <p:sp>
        <p:nvSpPr>
          <p:cNvPr id="3" name="Content Placeholder 2">
            <a:extLst>
              <a:ext uri="{FF2B5EF4-FFF2-40B4-BE49-F238E27FC236}">
                <a16:creationId xmlns:a16="http://schemas.microsoft.com/office/drawing/2014/main" id="{7DA5E57A-40A2-4171-9122-94E6BC4AA31D}"/>
              </a:ext>
            </a:extLst>
          </p:cNvPr>
          <p:cNvSpPr>
            <a:spLocks noGrp="1"/>
          </p:cNvSpPr>
          <p:nvPr>
            <p:ph idx="1"/>
          </p:nvPr>
        </p:nvSpPr>
        <p:spPr>
          <a:xfrm>
            <a:off x="1941508" y="1096299"/>
            <a:ext cx="10018713" cy="5569970"/>
          </a:xfrm>
        </p:spPr>
        <p:txBody>
          <a:bodyPr>
            <a:normAutofit/>
          </a:bodyPr>
          <a:lstStyle/>
          <a:p>
            <a:pPr algn="just"/>
            <a:r>
              <a:rPr lang="en-IN" dirty="0">
                <a:latin typeface="Times New Roman" panose="02020603050405020304" pitchFamily="18" charset="0"/>
                <a:cs typeface="Times New Roman" panose="02020603050405020304" pitchFamily="18" charset="0"/>
              </a:rPr>
              <a:t>Dividend distribution tax (DDT) will no longer be payable from 1st day of April, 2020. </a:t>
            </a:r>
            <a:endParaRPr lang="en-IN" b="1"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Consequently Section 115BBDA, wherein dividend exceeding Rs. 10 lakhs were taxed would be not effective after 31st March 2020.</a:t>
            </a:r>
          </a:p>
          <a:p>
            <a:pPr algn="just"/>
            <a:r>
              <a:rPr lang="en-IN" dirty="0">
                <a:latin typeface="Times New Roman" panose="02020603050405020304" pitchFamily="18" charset="0"/>
                <a:cs typeface="Times New Roman" panose="02020603050405020304" pitchFamily="18" charset="0"/>
              </a:rPr>
              <a:t>Also Section 10(34) dividend on shares and 10(35) dividends on units / M.F are withdrawn from 1</a:t>
            </a:r>
            <a:r>
              <a:rPr lang="en-IN" baseline="30000" dirty="0">
                <a:latin typeface="Times New Roman" panose="02020603050405020304" pitchFamily="18" charset="0"/>
                <a:cs typeface="Times New Roman" panose="02020603050405020304" pitchFamily="18" charset="0"/>
              </a:rPr>
              <a:t>st</a:t>
            </a:r>
            <a:r>
              <a:rPr lang="en-IN" dirty="0">
                <a:latin typeface="Times New Roman" panose="02020603050405020304" pitchFamily="18" charset="0"/>
                <a:cs typeface="Times New Roman" panose="02020603050405020304" pitchFamily="18" charset="0"/>
              </a:rPr>
              <a:t> April 2020.  </a:t>
            </a:r>
          </a:p>
          <a:p>
            <a:pPr algn="just"/>
            <a:r>
              <a:rPr lang="en-IN" dirty="0">
                <a:latin typeface="Times New Roman" panose="02020603050405020304" pitchFamily="18" charset="0"/>
                <a:cs typeface="Times New Roman" panose="02020603050405020304" pitchFamily="18" charset="0"/>
              </a:rPr>
              <a:t>Only interest expense allowed as a deduction </a:t>
            </a:r>
            <a:r>
              <a:rPr lang="en-IN" dirty="0" err="1">
                <a:latin typeface="Times New Roman" panose="02020603050405020304" pitchFamily="18" charset="0"/>
                <a:cs typeface="Times New Roman" panose="02020603050405020304" pitchFamily="18" charset="0"/>
              </a:rPr>
              <a:t>upto</a:t>
            </a:r>
            <a:r>
              <a:rPr lang="en-IN" dirty="0">
                <a:latin typeface="Times New Roman" panose="02020603050405020304" pitchFamily="18" charset="0"/>
                <a:cs typeface="Times New Roman" panose="02020603050405020304" pitchFamily="18" charset="0"/>
              </a:rPr>
              <a:t> 20% of the dividend </a:t>
            </a:r>
            <a:r>
              <a:rPr lang="en-IN" b="1" dirty="0">
                <a:latin typeface="Times New Roman" panose="02020603050405020304" pitchFamily="18" charset="0"/>
                <a:cs typeface="Times New Roman" panose="02020603050405020304" pitchFamily="18" charset="0"/>
              </a:rPr>
              <a:t>(Amendment to Section 57)</a:t>
            </a:r>
          </a:p>
          <a:p>
            <a:pPr algn="just"/>
            <a:r>
              <a:rPr lang="en-IN" dirty="0">
                <a:latin typeface="Times New Roman" panose="02020603050405020304" pitchFamily="18" charset="0"/>
                <a:cs typeface="Times New Roman" panose="02020603050405020304" pitchFamily="18" charset="0"/>
              </a:rPr>
              <a:t>Foreign shareholders to pay tax at 20% under the Act (subject to availability of treaty benefits). No interest deduction</a:t>
            </a:r>
          </a:p>
        </p:txBody>
      </p:sp>
    </p:spTree>
    <p:extLst>
      <p:ext uri="{BB962C8B-B14F-4D97-AF65-F5344CB8AC3E}">
        <p14:creationId xmlns:p14="http://schemas.microsoft.com/office/powerpoint/2010/main" val="1518776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8D8EE-FD5A-4D66-968A-4E38D62D3D03}"/>
              </a:ext>
            </a:extLst>
          </p:cNvPr>
          <p:cNvSpPr>
            <a:spLocks noGrp="1"/>
          </p:cNvSpPr>
          <p:nvPr>
            <p:ph type="title"/>
          </p:nvPr>
        </p:nvSpPr>
        <p:spPr>
          <a:xfrm>
            <a:off x="1484311" y="280220"/>
            <a:ext cx="10018713" cy="1622322"/>
          </a:xfrm>
        </p:spPr>
        <p:txBody>
          <a:bodyPr/>
          <a:lstStyle/>
          <a:p>
            <a:r>
              <a:rPr lang="en-IN" dirty="0">
                <a:latin typeface="Times New Roman" panose="02020603050405020304" pitchFamily="18" charset="0"/>
                <a:cs typeface="Times New Roman" panose="02020603050405020304" pitchFamily="18" charset="0"/>
              </a:rPr>
              <a:t>Taxation of Perquisite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(Amendment in Section 17) </a:t>
            </a:r>
          </a:p>
        </p:txBody>
      </p:sp>
      <p:sp>
        <p:nvSpPr>
          <p:cNvPr id="3" name="Content Placeholder 2">
            <a:extLst>
              <a:ext uri="{FF2B5EF4-FFF2-40B4-BE49-F238E27FC236}">
                <a16:creationId xmlns:a16="http://schemas.microsoft.com/office/drawing/2014/main" id="{400228EC-28EA-4A46-9453-18B4492F202C}"/>
              </a:ext>
            </a:extLst>
          </p:cNvPr>
          <p:cNvSpPr>
            <a:spLocks noGrp="1"/>
          </p:cNvSpPr>
          <p:nvPr>
            <p:ph idx="1"/>
          </p:nvPr>
        </p:nvSpPr>
        <p:spPr>
          <a:xfrm>
            <a:off x="1587549" y="1710813"/>
            <a:ext cx="10018713" cy="4866967"/>
          </a:xfrm>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A combined upper limit of Rs. 7.50 lakh per employee per year has been proposed in respect of Employer’s Contribution to NPS, Superannuation Fund and Recognised Provident fund and any excess contribution would to be taxable in the hands of employees as perquisites.</a:t>
            </a:r>
          </a:p>
          <a:p>
            <a:pPr algn="just"/>
            <a:r>
              <a:rPr lang="en-IN" dirty="0">
                <a:latin typeface="Times New Roman" panose="02020603050405020304" pitchFamily="18" charset="0"/>
                <a:cs typeface="Times New Roman" panose="02020603050405020304" pitchFamily="18" charset="0"/>
              </a:rPr>
              <a:t>Earlier the said upper limit for employer’s contribution was separately mentioned as given below categories</a:t>
            </a:r>
          </a:p>
          <a:p>
            <a:pPr marL="0" indent="0" algn="just">
              <a:buNone/>
            </a:pP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i</a:t>
            </a:r>
            <a:r>
              <a:rPr lang="en-IN" dirty="0">
                <a:latin typeface="Times New Roman" panose="02020603050405020304" pitchFamily="18" charset="0"/>
                <a:cs typeface="Times New Roman" panose="02020603050405020304" pitchFamily="18" charset="0"/>
              </a:rPr>
              <a:t>) for </a:t>
            </a:r>
            <a:r>
              <a:rPr lang="en-US" dirty="0">
                <a:latin typeface="Times New Roman" panose="02020603050405020304" pitchFamily="18" charset="0"/>
                <a:cs typeface="Times New Roman" panose="02020603050405020304" pitchFamily="18" charset="0"/>
              </a:rPr>
              <a:t>approved superannuation fund with limit of Rs. 1.5 lac,</a:t>
            </a:r>
          </a:p>
          <a:p>
            <a:pPr marL="0" indent="0" algn="just">
              <a:buNone/>
            </a:pPr>
            <a:r>
              <a:rPr lang="en-US" dirty="0">
                <a:latin typeface="Times New Roman" panose="02020603050405020304" pitchFamily="18" charset="0"/>
                <a:cs typeface="Times New Roman" panose="02020603050405020304" pitchFamily="18" charset="0"/>
              </a:rPr>
              <a:t>	ii) for PF – 12% of salary</a:t>
            </a:r>
          </a:p>
          <a:p>
            <a:pPr marL="0" indent="0" algn="just">
              <a:buNone/>
            </a:pPr>
            <a:r>
              <a:rPr lang="en-US" dirty="0">
                <a:latin typeface="Times New Roman" panose="02020603050405020304" pitchFamily="18" charset="0"/>
                <a:cs typeface="Times New Roman" panose="02020603050405020304" pitchFamily="18" charset="0"/>
              </a:rPr>
              <a:t>	iii) for NPS 10% of salary</a:t>
            </a:r>
            <a:endParaRPr lang="en-IN"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Consequently, annual accretion of interest, dividend or any other amounts of similar nature on such taxable Employer’s Contribution to be taxable as perquisite.</a:t>
            </a:r>
          </a:p>
        </p:txBody>
      </p:sp>
    </p:spTree>
    <p:extLst>
      <p:ext uri="{BB962C8B-B14F-4D97-AF65-F5344CB8AC3E}">
        <p14:creationId xmlns:p14="http://schemas.microsoft.com/office/powerpoint/2010/main" val="1542676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F62A-4F8E-4B58-902C-E26188D657D6}"/>
              </a:ext>
            </a:extLst>
          </p:cNvPr>
          <p:cNvSpPr>
            <a:spLocks noGrp="1"/>
          </p:cNvSpPr>
          <p:nvPr>
            <p:ph type="title"/>
          </p:nvPr>
        </p:nvSpPr>
        <p:spPr>
          <a:xfrm>
            <a:off x="1484311" y="685801"/>
            <a:ext cx="10018713" cy="848032"/>
          </a:xfrm>
        </p:spPr>
        <p:txBody>
          <a:bodyPr/>
          <a:lstStyle/>
          <a:p>
            <a:r>
              <a:rPr lang="en-IN" dirty="0">
                <a:latin typeface="Times New Roman" panose="02020603050405020304" pitchFamily="18" charset="0"/>
                <a:cs typeface="Times New Roman" panose="02020603050405020304" pitchFamily="18" charset="0"/>
              </a:rPr>
              <a:t>Tax Audit </a:t>
            </a:r>
          </a:p>
        </p:txBody>
      </p:sp>
      <p:sp>
        <p:nvSpPr>
          <p:cNvPr id="3" name="Content Placeholder 2">
            <a:extLst>
              <a:ext uri="{FF2B5EF4-FFF2-40B4-BE49-F238E27FC236}">
                <a16:creationId xmlns:a16="http://schemas.microsoft.com/office/drawing/2014/main" id="{3B69F14A-8257-4D91-8CCE-1F5D88CCB4B7}"/>
              </a:ext>
            </a:extLst>
          </p:cNvPr>
          <p:cNvSpPr>
            <a:spLocks noGrp="1"/>
          </p:cNvSpPr>
          <p:nvPr>
            <p:ph idx="1"/>
          </p:nvPr>
        </p:nvSpPr>
        <p:spPr>
          <a:xfrm>
            <a:off x="1631794" y="1533833"/>
            <a:ext cx="10018713" cy="3124201"/>
          </a:xfrm>
        </p:spPr>
        <p:txBody>
          <a:bodyPr>
            <a:normAutofit lnSpcReduction="10000"/>
          </a:bodyPr>
          <a:lstStyle/>
          <a:p>
            <a:pPr algn="just"/>
            <a:r>
              <a:rPr lang="en-IN" b="1" dirty="0">
                <a:latin typeface="Times New Roman" panose="02020603050405020304" pitchFamily="18" charset="0"/>
                <a:cs typeface="Times New Roman" panose="02020603050405020304" pitchFamily="18" charset="0"/>
              </a:rPr>
              <a:t>Tax Audit turnover threshold limit </a:t>
            </a:r>
            <a:r>
              <a:rPr lang="en-IN" dirty="0">
                <a:latin typeface="Times New Roman" panose="02020603050405020304" pitchFamily="18" charset="0"/>
                <a:cs typeface="Times New Roman" panose="02020603050405020304" pitchFamily="18" charset="0"/>
              </a:rPr>
              <a:t>u/s 44AB increased from Rs.1 crore to Rs. 5 crores, provided tax payer should not transact more than 5% of business transactions in cash</a:t>
            </a:r>
          </a:p>
          <a:p>
            <a:pPr algn="just"/>
            <a:r>
              <a:rPr lang="en-IN" dirty="0">
                <a:latin typeface="Times New Roman" panose="02020603050405020304" pitchFamily="18" charset="0"/>
                <a:cs typeface="Times New Roman" panose="02020603050405020304" pitchFamily="18" charset="0"/>
              </a:rPr>
              <a:t>So now the Enterprise has to prepare payment and receipt account so as to see whether cash transactions are not more than 5% to take the benefit of enhanced limit. </a:t>
            </a:r>
          </a:p>
          <a:p>
            <a:pPr algn="just"/>
            <a:r>
              <a:rPr lang="en-IN" dirty="0">
                <a:latin typeface="Times New Roman" panose="02020603050405020304" pitchFamily="18" charset="0"/>
                <a:cs typeface="Times New Roman" panose="02020603050405020304" pitchFamily="18" charset="0"/>
              </a:rPr>
              <a:t>Total of Receipts and payments is to be checked separately to ensure the above limit of 5%.</a:t>
            </a:r>
          </a:p>
        </p:txBody>
      </p:sp>
    </p:spTree>
    <p:extLst>
      <p:ext uri="{BB962C8B-B14F-4D97-AF65-F5344CB8AC3E}">
        <p14:creationId xmlns:p14="http://schemas.microsoft.com/office/powerpoint/2010/main" val="12720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354D-A29F-47A3-BD54-C0B489FD0491}"/>
              </a:ext>
            </a:extLst>
          </p:cNvPr>
          <p:cNvSpPr>
            <a:spLocks noGrp="1"/>
          </p:cNvSpPr>
          <p:nvPr>
            <p:ph type="title"/>
          </p:nvPr>
        </p:nvSpPr>
        <p:spPr>
          <a:xfrm>
            <a:off x="1484311" y="589936"/>
            <a:ext cx="10018713" cy="1386348"/>
          </a:xfrm>
        </p:spPr>
        <p:txBody>
          <a:bodyPr>
            <a:normAutofit fontScale="90000"/>
          </a:bodyPr>
          <a:lstStyle/>
          <a:p>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Amendments in [</a:t>
            </a:r>
            <a:r>
              <a:rPr lang="en-IN" dirty="0">
                <a:latin typeface="Times New Roman" panose="02020603050405020304" pitchFamily="18" charset="0"/>
                <a:cs typeface="Times New Roman" panose="02020603050405020304" pitchFamily="18" charset="0"/>
              </a:rPr>
              <a:t>Section 139] – </a:t>
            </a:r>
            <a:br>
              <a:rPr lang="en-IN"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Due date for filing of Return</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96389D-51CE-41E9-956C-E494DE248D74}"/>
              </a:ext>
            </a:extLst>
          </p:cNvPr>
          <p:cNvSpPr>
            <a:spLocks noGrp="1"/>
          </p:cNvSpPr>
          <p:nvPr>
            <p:ph idx="1"/>
          </p:nvPr>
        </p:nvSpPr>
        <p:spPr>
          <a:xfrm>
            <a:off x="1484311" y="2224548"/>
            <a:ext cx="10018713" cy="3766349"/>
          </a:xfrm>
        </p:spPr>
        <p:txBody>
          <a:bodyPr>
            <a:normAutofit/>
          </a:bodyPr>
          <a:lstStyle/>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Due date for filing of return of audit cases including </a:t>
            </a:r>
            <a:r>
              <a:rPr lang="en-US" b="1" dirty="0">
                <a:latin typeface="Times New Roman" panose="02020603050405020304" pitchFamily="18" charset="0"/>
                <a:cs typeface="Times New Roman" panose="02020603050405020304" pitchFamily="18" charset="0"/>
              </a:rPr>
              <a:t>all (deleting working) partners</a:t>
            </a:r>
            <a:r>
              <a:rPr lang="en-US" dirty="0">
                <a:latin typeface="Times New Roman" panose="02020603050405020304" pitchFamily="18" charset="0"/>
                <a:cs typeface="Times New Roman" panose="02020603050405020304" pitchFamily="18" charset="0"/>
              </a:rPr>
              <a:t> of a firm to be audited is extended from 30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September to 31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October. </a:t>
            </a:r>
          </a:p>
          <a:p>
            <a:pPr algn="just"/>
            <a:r>
              <a:rPr lang="en-US" dirty="0">
                <a:latin typeface="Times New Roman" panose="02020603050405020304" pitchFamily="18" charset="0"/>
                <a:cs typeface="Times New Roman" panose="02020603050405020304" pitchFamily="18" charset="0"/>
              </a:rPr>
              <a:t>Due date for filing of return of Transfer Pricing cases will remain 30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November.  </a:t>
            </a:r>
          </a:p>
          <a:p>
            <a:pPr algn="just"/>
            <a:endParaRPr lang="en-US"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175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A1335-2949-4C73-A882-41169C3E0A0E}"/>
              </a:ext>
            </a:extLst>
          </p:cNvPr>
          <p:cNvSpPr>
            <a:spLocks noGrp="1"/>
          </p:cNvSpPr>
          <p:nvPr>
            <p:ph type="title"/>
          </p:nvPr>
        </p:nvSpPr>
        <p:spPr>
          <a:xfrm>
            <a:off x="1484309" y="867697"/>
            <a:ext cx="10018713" cy="1214284"/>
          </a:xfrm>
        </p:spPr>
        <p:txBody>
          <a:bodyPr/>
          <a:lstStyle/>
          <a:p>
            <a:r>
              <a:rPr lang="en-IN" dirty="0">
                <a:latin typeface="Times New Roman" panose="02020603050405020304" pitchFamily="18" charset="0"/>
                <a:cs typeface="Times New Roman" panose="02020603050405020304" pitchFamily="18" charset="0"/>
              </a:rPr>
              <a:t>Due date for Tax Audit Report</a:t>
            </a:r>
          </a:p>
        </p:txBody>
      </p:sp>
      <p:sp>
        <p:nvSpPr>
          <p:cNvPr id="3" name="Content Placeholder 2">
            <a:extLst>
              <a:ext uri="{FF2B5EF4-FFF2-40B4-BE49-F238E27FC236}">
                <a16:creationId xmlns:a16="http://schemas.microsoft.com/office/drawing/2014/main" id="{28AD0132-9AE5-47BB-9A5F-9F35C7D3A8FF}"/>
              </a:ext>
            </a:extLst>
          </p:cNvPr>
          <p:cNvSpPr>
            <a:spLocks noGrp="1"/>
          </p:cNvSpPr>
          <p:nvPr>
            <p:ph idx="1"/>
          </p:nvPr>
        </p:nvSpPr>
        <p:spPr>
          <a:xfrm>
            <a:off x="1484310" y="1474839"/>
            <a:ext cx="10018713" cy="3755923"/>
          </a:xfrm>
        </p:spPr>
        <p:txBody>
          <a:bodyPr>
            <a:normAutofit/>
          </a:bodyPr>
          <a:lstStyle/>
          <a:p>
            <a:pPr algn="just"/>
            <a:r>
              <a:rPr lang="en-IN" dirty="0">
                <a:latin typeface="Times New Roman" panose="02020603050405020304" pitchFamily="18" charset="0"/>
                <a:cs typeface="Times New Roman" panose="02020603050405020304" pitchFamily="18" charset="0"/>
              </a:rPr>
              <a:t>Finance bill proposes that, tax Audit Report to be filed 1 month prior to the due date applicable for filing the return of income. Accordingly, the due dates for filing the </a:t>
            </a:r>
            <a:r>
              <a:rPr lang="en-IN" b="1" dirty="0">
                <a:latin typeface="Times New Roman" panose="02020603050405020304" pitchFamily="18" charset="0"/>
                <a:cs typeface="Times New Roman" panose="02020603050405020304" pitchFamily="18" charset="0"/>
                <a:hlinkClick r:id="rId3"/>
              </a:rPr>
              <a:t>Tax Audit Report</a:t>
            </a:r>
            <a:r>
              <a:rPr lang="en-IN" dirty="0">
                <a:latin typeface="Times New Roman" panose="02020603050405020304" pitchFamily="18" charset="0"/>
                <a:cs typeface="Times New Roman" panose="02020603050405020304" pitchFamily="18" charset="0"/>
              </a:rPr>
              <a:t> will be 30 September (31 October in cases where Transfer Pricing provisions are applicable)</a:t>
            </a:r>
          </a:p>
        </p:txBody>
      </p:sp>
    </p:spTree>
    <p:extLst>
      <p:ext uri="{BB962C8B-B14F-4D97-AF65-F5344CB8AC3E}">
        <p14:creationId xmlns:p14="http://schemas.microsoft.com/office/powerpoint/2010/main" val="382060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53B5C-BDB9-4A51-94ED-38D1F6437DBD}"/>
              </a:ext>
            </a:extLst>
          </p:cNvPr>
          <p:cNvSpPr>
            <a:spLocks noGrp="1"/>
          </p:cNvSpPr>
          <p:nvPr>
            <p:ph type="title"/>
          </p:nvPr>
        </p:nvSpPr>
        <p:spPr>
          <a:xfrm>
            <a:off x="1631795" y="164691"/>
            <a:ext cx="10018713" cy="1752599"/>
          </a:xfrm>
        </p:spPr>
        <p:txBody>
          <a:bodyPr>
            <a:normAutofit fontScale="90000"/>
          </a:bodyPr>
          <a:lstStyle/>
          <a:p>
            <a:r>
              <a:rPr lang="en-US" dirty="0">
                <a:latin typeface="Times New Roman" panose="02020603050405020304" pitchFamily="18" charset="0"/>
                <a:cs typeface="Times New Roman" panose="02020603050405020304" pitchFamily="18" charset="0"/>
              </a:rPr>
              <a:t>Amendments in [</a:t>
            </a:r>
            <a:r>
              <a:rPr lang="en-IN" dirty="0">
                <a:latin typeface="Times New Roman" panose="02020603050405020304" pitchFamily="18" charset="0"/>
                <a:cs typeface="Times New Roman" panose="02020603050405020304" pitchFamily="18" charset="0"/>
              </a:rPr>
              <a:t>Section 55(2)(b)] - </a:t>
            </a:r>
            <a:r>
              <a:rPr lang="en-US" dirty="0">
                <a:latin typeface="Times New Roman" panose="02020603050405020304" pitchFamily="18" charset="0"/>
                <a:cs typeface="Times New Roman" panose="02020603050405020304" pitchFamily="18" charset="0"/>
              </a:rPr>
              <a:t>FMV in case of Land and building</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2BDD70-DF18-4065-93D8-AD52057EAEF3}"/>
              </a:ext>
            </a:extLst>
          </p:cNvPr>
          <p:cNvSpPr>
            <a:spLocks noGrp="1"/>
          </p:cNvSpPr>
          <p:nvPr>
            <p:ph idx="1"/>
          </p:nvPr>
        </p:nvSpPr>
        <p:spPr>
          <a:xfrm>
            <a:off x="1484310" y="1917290"/>
            <a:ext cx="10018713" cy="4380271"/>
          </a:xfrm>
        </p:spPr>
        <p:txBody>
          <a:bodyPr/>
          <a:lstStyle/>
          <a:p>
            <a:pPr marL="0" indent="0" algn="just">
              <a:buNone/>
            </a:pPr>
            <a:endParaRPr lang="en-IN"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Under the existing provisions of section 55 of the Act, for computing capital gains in respect of an asset acquired before 1st April, 2001, the assessee has been allowed an option of either to take the fair market value of the asset as on 1st April, 2001 or the actual cost of the asset as cost of acquisition.</a:t>
            </a:r>
          </a:p>
          <a:p>
            <a:pPr algn="just"/>
            <a:r>
              <a:rPr lang="en-IN" dirty="0">
                <a:latin typeface="Times New Roman" panose="02020603050405020304" pitchFamily="18" charset="0"/>
                <a:cs typeface="Times New Roman" panose="02020603050405020304" pitchFamily="18" charset="0"/>
              </a:rPr>
              <a:t>Finance bill proposes to insert an explanation under clause (ac) of sub-section (2) of the said section to provide that in case of a capital asset, being land or building or both, the fair market value of such an asset on 1st April, 2001 shall not exceed the stamp duty value of such asset as on  1st April, 2001 where such stamp duty value is available.</a:t>
            </a:r>
          </a:p>
          <a:p>
            <a:pPr algn="just"/>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813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7DC1B-8935-4558-AD78-E38D1BFA2072}"/>
              </a:ext>
            </a:extLst>
          </p:cNvPr>
          <p:cNvSpPr>
            <a:spLocks noGrp="1"/>
          </p:cNvSpPr>
          <p:nvPr>
            <p:ph type="title"/>
          </p:nvPr>
        </p:nvSpPr>
        <p:spPr>
          <a:xfrm>
            <a:off x="1484310" y="190500"/>
            <a:ext cx="10018713" cy="1752599"/>
          </a:xfrm>
        </p:spPr>
        <p:txBody>
          <a:bodyPr>
            <a:normAutofit fontScale="90000"/>
          </a:bodyPr>
          <a:lstStyle/>
          <a:p>
            <a:r>
              <a:rPr lang="en-IN" dirty="0">
                <a:latin typeface="Times New Roman" panose="02020603050405020304" pitchFamily="18" charset="0"/>
                <a:cs typeface="Times New Roman" panose="02020603050405020304" pitchFamily="18" charset="0"/>
              </a:rPr>
              <a:t>Amendments in [section 80GGA] - changes u/s 80GGA- Donation for scientific research or rural development</a:t>
            </a:r>
          </a:p>
        </p:txBody>
      </p:sp>
      <p:sp>
        <p:nvSpPr>
          <p:cNvPr id="3" name="Content Placeholder 2">
            <a:extLst>
              <a:ext uri="{FF2B5EF4-FFF2-40B4-BE49-F238E27FC236}">
                <a16:creationId xmlns:a16="http://schemas.microsoft.com/office/drawing/2014/main" id="{DBAFC30A-1B68-44BE-866D-E4F9C864EA7D}"/>
              </a:ext>
            </a:extLst>
          </p:cNvPr>
          <p:cNvSpPr>
            <a:spLocks noGrp="1"/>
          </p:cNvSpPr>
          <p:nvPr>
            <p:ph idx="1"/>
          </p:nvPr>
        </p:nvSpPr>
        <p:spPr>
          <a:xfrm>
            <a:off x="1484310" y="1943099"/>
            <a:ext cx="10018713" cy="3848101"/>
          </a:xfrm>
        </p:spPr>
        <p:txBody>
          <a:bodyPr/>
          <a:lstStyle/>
          <a:p>
            <a:pPr algn="just"/>
            <a:r>
              <a:rPr lang="en-IN" dirty="0">
                <a:latin typeface="Times New Roman" panose="02020603050405020304" pitchFamily="18" charset="0"/>
                <a:cs typeface="Times New Roman" panose="02020603050405020304" pitchFamily="18" charset="0"/>
              </a:rPr>
              <a:t>The deduction for eligible donations to a donor u/s 35 to be allowed only if a statement in respect of donation is furnished by the </a:t>
            </a:r>
            <a:r>
              <a:rPr lang="en-IN" dirty="0" err="1">
                <a:latin typeface="Times New Roman" panose="02020603050405020304" pitchFamily="18" charset="0"/>
                <a:cs typeface="Times New Roman" panose="02020603050405020304" pitchFamily="18" charset="0"/>
              </a:rPr>
              <a:t>donee</a:t>
            </a:r>
            <a:r>
              <a:rPr lang="en-IN" dirty="0">
                <a:latin typeface="Times New Roman" panose="02020603050405020304" pitchFamily="18" charset="0"/>
                <a:cs typeface="Times New Roman" panose="02020603050405020304" pitchFamily="18" charset="0"/>
              </a:rPr>
              <a:t>. </a:t>
            </a:r>
          </a:p>
          <a:p>
            <a:pPr algn="just"/>
            <a:r>
              <a:rPr lang="en-IN" dirty="0">
                <a:latin typeface="Times New Roman" panose="02020603050405020304" pitchFamily="18" charset="0"/>
                <a:cs typeface="Times New Roman" panose="02020603050405020304" pitchFamily="18" charset="0"/>
              </a:rPr>
              <a:t>Failure to file such statement to attract fees u/s 234G (applicable w.e.f.01.06.2020) @Rs.200 per day for such failure and penalty u/s 271K(applicable w.e.f.01.06.2020) that will start from Rs.10,000/- but shall not exceed Rs.1,00,000/- in any case.</a:t>
            </a:r>
          </a:p>
          <a:p>
            <a:pPr algn="just"/>
            <a:r>
              <a:rPr lang="en-IN" dirty="0">
                <a:latin typeface="Times New Roman" panose="02020603050405020304" pitchFamily="18" charset="0"/>
                <a:cs typeface="Times New Roman" panose="02020603050405020304" pitchFamily="18" charset="0"/>
              </a:rPr>
              <a:t> The deduction of cash donation for scientific research or rural development restricted to INR2,000 from INR 10000 like other eligible donations.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97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C348-98B1-45F8-9A21-BEE443B81971}"/>
              </a:ext>
            </a:extLst>
          </p:cNvPr>
          <p:cNvSpPr>
            <a:spLocks noGrp="1"/>
          </p:cNvSpPr>
          <p:nvPr>
            <p:ph type="title"/>
          </p:nvPr>
        </p:nvSpPr>
        <p:spPr>
          <a:xfrm>
            <a:off x="1484310" y="190501"/>
            <a:ext cx="10018713" cy="1600198"/>
          </a:xfrm>
        </p:spPr>
        <p:txBody>
          <a:bodyPr>
            <a:normAutofit fontScale="90000"/>
          </a:bodyPr>
          <a:lstStyle/>
          <a:p>
            <a:r>
              <a:rPr lang="en-US" dirty="0">
                <a:latin typeface="Times New Roman" panose="02020603050405020304" pitchFamily="18" charset="0"/>
                <a:cs typeface="Times New Roman" panose="02020603050405020304" pitchFamily="18" charset="0"/>
              </a:rPr>
              <a:t>Amendments in [</a:t>
            </a:r>
            <a:r>
              <a:rPr lang="en-IN" dirty="0">
                <a:latin typeface="Times New Roman" panose="02020603050405020304" pitchFamily="18" charset="0"/>
                <a:cs typeface="Times New Roman" panose="02020603050405020304" pitchFamily="18" charset="0"/>
              </a:rPr>
              <a:t>Section 115A] </a:t>
            </a:r>
            <a:br>
              <a:rPr lang="en-IN" b="1"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Relief to non-resident from filing of return of Income</a:t>
            </a:r>
          </a:p>
        </p:txBody>
      </p:sp>
      <p:sp>
        <p:nvSpPr>
          <p:cNvPr id="3" name="Content Placeholder 2">
            <a:extLst>
              <a:ext uri="{FF2B5EF4-FFF2-40B4-BE49-F238E27FC236}">
                <a16:creationId xmlns:a16="http://schemas.microsoft.com/office/drawing/2014/main" id="{3E5B14AD-1B3E-4978-B37A-D4BAC03255DA}"/>
              </a:ext>
            </a:extLst>
          </p:cNvPr>
          <p:cNvSpPr>
            <a:spLocks noGrp="1"/>
          </p:cNvSpPr>
          <p:nvPr>
            <p:ph idx="1"/>
          </p:nvPr>
        </p:nvSpPr>
        <p:spPr>
          <a:xfrm>
            <a:off x="1484310" y="1943101"/>
            <a:ext cx="10018713" cy="3124201"/>
          </a:xfrm>
        </p:spPr>
        <p:txBody>
          <a:bodyPr/>
          <a:lstStyle/>
          <a:p>
            <a:pPr algn="just"/>
            <a:r>
              <a:rPr lang="en-IN" dirty="0">
                <a:latin typeface="Times New Roman" panose="02020603050405020304" pitchFamily="18" charset="0"/>
                <a:cs typeface="Times New Roman" panose="02020603050405020304" pitchFamily="18" charset="0"/>
              </a:rPr>
              <a:t>As per existing provision under this section Relief has been granted to non-resident assessee from filing of return of income in case having sources of income only in the form of Interest or Dividend and applicable taxes has been deducted on sources on receipts of the same.</a:t>
            </a:r>
          </a:p>
          <a:p>
            <a:pPr algn="just"/>
            <a:r>
              <a:rPr lang="en-IN" dirty="0">
                <a:latin typeface="Times New Roman" panose="02020603050405020304" pitchFamily="18" charset="0"/>
                <a:cs typeface="Times New Roman" panose="02020603050405020304" pitchFamily="18" charset="0"/>
              </a:rPr>
              <a:t>Now the said benefit has also been extended to all non-residents assessee’ having the source of income from royalty or fees for technical services (FTS) </a:t>
            </a:r>
          </a:p>
        </p:txBody>
      </p:sp>
    </p:spTree>
    <p:extLst>
      <p:ext uri="{BB962C8B-B14F-4D97-AF65-F5344CB8AC3E}">
        <p14:creationId xmlns:p14="http://schemas.microsoft.com/office/powerpoint/2010/main" val="2010882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3A4A8-D479-4894-89A9-30CE86345030}"/>
              </a:ext>
            </a:extLst>
          </p:cNvPr>
          <p:cNvSpPr>
            <a:spLocks noGrp="1"/>
          </p:cNvSpPr>
          <p:nvPr>
            <p:ph type="title"/>
          </p:nvPr>
        </p:nvSpPr>
        <p:spPr>
          <a:xfrm>
            <a:off x="1484311" y="117988"/>
            <a:ext cx="10018713" cy="1415844"/>
          </a:xfrm>
        </p:spPr>
        <p:txBody>
          <a:bodyPr>
            <a:normAutofit/>
          </a:bodyPr>
          <a:lstStyle/>
          <a:p>
            <a:r>
              <a:rPr lang="en-IN" u="sng" dirty="0">
                <a:latin typeface="Times New Roman" panose="02020603050405020304" pitchFamily="18" charset="0"/>
                <a:cs typeface="Times New Roman" panose="02020603050405020304" pitchFamily="18" charset="0"/>
              </a:rPr>
              <a:t>Income Tax Slab for AY 2020-21 &amp; 2021-22:</a:t>
            </a:r>
            <a:br>
              <a:rPr lang="en-IN" b="1"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F130332F-F147-4CD4-A6C2-138C39EF07F0}"/>
              </a:ext>
            </a:extLst>
          </p:cNvPr>
          <p:cNvGraphicFramePr>
            <a:graphicFrameLocks noGrp="1"/>
          </p:cNvGraphicFramePr>
          <p:nvPr>
            <p:ph idx="1"/>
            <p:extLst>
              <p:ext uri="{D42A27DB-BD31-4B8C-83A1-F6EECF244321}">
                <p14:modId xmlns:p14="http://schemas.microsoft.com/office/powerpoint/2010/main" val="842738342"/>
              </p:ext>
            </p:extLst>
          </p:nvPr>
        </p:nvGraphicFramePr>
        <p:xfrm>
          <a:off x="1484313" y="1371600"/>
          <a:ext cx="10018712" cy="4800600"/>
        </p:xfrm>
        <a:graphic>
          <a:graphicData uri="http://schemas.openxmlformats.org/drawingml/2006/table">
            <a:tbl>
              <a:tblPr firstRow="1" bandRow="1">
                <a:tableStyleId>{5C22544A-7EE6-4342-B048-85BDC9FD1C3A}</a:tableStyleId>
              </a:tblPr>
              <a:tblGrid>
                <a:gridCol w="2504678">
                  <a:extLst>
                    <a:ext uri="{9D8B030D-6E8A-4147-A177-3AD203B41FA5}">
                      <a16:colId xmlns:a16="http://schemas.microsoft.com/office/drawing/2014/main" val="2528358651"/>
                    </a:ext>
                  </a:extLst>
                </a:gridCol>
                <a:gridCol w="2504678">
                  <a:extLst>
                    <a:ext uri="{9D8B030D-6E8A-4147-A177-3AD203B41FA5}">
                      <a16:colId xmlns:a16="http://schemas.microsoft.com/office/drawing/2014/main" val="2076674882"/>
                    </a:ext>
                  </a:extLst>
                </a:gridCol>
                <a:gridCol w="2504678">
                  <a:extLst>
                    <a:ext uri="{9D8B030D-6E8A-4147-A177-3AD203B41FA5}">
                      <a16:colId xmlns:a16="http://schemas.microsoft.com/office/drawing/2014/main" val="3486741895"/>
                    </a:ext>
                  </a:extLst>
                </a:gridCol>
                <a:gridCol w="2504678">
                  <a:extLst>
                    <a:ext uri="{9D8B030D-6E8A-4147-A177-3AD203B41FA5}">
                      <a16:colId xmlns:a16="http://schemas.microsoft.com/office/drawing/2014/main" val="1169415382"/>
                    </a:ext>
                  </a:extLst>
                </a:gridCol>
              </a:tblGrid>
              <a:tr h="800100">
                <a:tc>
                  <a:txBody>
                    <a:bodyPr/>
                    <a:lstStyle/>
                    <a:p>
                      <a:pPr algn="ctr"/>
                      <a:r>
                        <a:rPr lang="en-IN" sz="1800" b="1" kern="1200" dirty="0">
                          <a:solidFill>
                            <a:schemeClr val="lt1"/>
                          </a:solidFill>
                          <a:effectLst/>
                          <a:latin typeface="Times New Roman" panose="02020603050405020304" pitchFamily="18" charset="0"/>
                          <a:ea typeface="+mn-ea"/>
                          <a:cs typeface="Times New Roman" panose="02020603050405020304" pitchFamily="18" charset="0"/>
                        </a:rPr>
                        <a:t>Income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1" kern="1200" dirty="0">
                          <a:solidFill>
                            <a:schemeClr val="lt1"/>
                          </a:solidFill>
                          <a:effectLst/>
                          <a:latin typeface="Times New Roman" panose="02020603050405020304" pitchFamily="18" charset="0"/>
                          <a:ea typeface="+mn-ea"/>
                          <a:cs typeface="Times New Roman" panose="02020603050405020304" pitchFamily="18" charset="0"/>
                        </a:rPr>
                        <a:t>Individual (Age less than 60 Years)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1" kern="1200" dirty="0">
                          <a:solidFill>
                            <a:schemeClr val="lt1"/>
                          </a:solidFill>
                          <a:effectLst/>
                          <a:latin typeface="Times New Roman" panose="02020603050405020304" pitchFamily="18" charset="0"/>
                          <a:ea typeface="+mn-ea"/>
                          <a:cs typeface="Times New Roman" panose="02020603050405020304" pitchFamily="18" charset="0"/>
                        </a:rPr>
                        <a:t>Senior Citizen (Age above 60 Years)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1" kern="1200" dirty="0">
                          <a:solidFill>
                            <a:schemeClr val="lt1"/>
                          </a:solidFill>
                          <a:effectLst/>
                          <a:latin typeface="Times New Roman" panose="02020603050405020304" pitchFamily="18" charset="0"/>
                          <a:ea typeface="+mn-ea"/>
                          <a:cs typeface="Times New Roman" panose="02020603050405020304" pitchFamily="18" charset="0"/>
                        </a:rPr>
                        <a:t>Super Senior Citizen (Age above 80 Years)</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40581901"/>
                  </a:ext>
                </a:extLst>
              </a:tr>
              <a:tr h="800100">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Up to Rs. 2,50,000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Nil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Nil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Nil</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7013301"/>
                  </a:ext>
                </a:extLst>
              </a:tr>
              <a:tr h="800100">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Rs. 2,50,000 to Rs. 3,00,000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5%</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Nil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Nil</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38995036"/>
                  </a:ext>
                </a:extLst>
              </a:tr>
              <a:tr h="800100">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Rs. 3,00,000 to Rs. 5,00,000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5%</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5%</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Nil</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85971974"/>
                  </a:ext>
                </a:extLst>
              </a:tr>
              <a:tr h="800100">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Rs. 5,00,000 to Rs. 10,00,000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20%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20%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20%</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1375895"/>
                  </a:ext>
                </a:extLst>
              </a:tr>
              <a:tr h="800100">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Above Rs. 10,00,000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30%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30%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30%</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62265321"/>
                  </a:ext>
                </a:extLst>
              </a:tr>
            </a:tbl>
          </a:graphicData>
        </a:graphic>
      </p:graphicFrame>
    </p:spTree>
    <p:extLst>
      <p:ext uri="{BB962C8B-B14F-4D97-AF65-F5344CB8AC3E}">
        <p14:creationId xmlns:p14="http://schemas.microsoft.com/office/powerpoint/2010/main" val="2672546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440C-3756-407D-9344-2F050ECA1AF7}"/>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New Section 80M has been inserted- Deduction of dividend income</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67E6488-546F-4767-9782-FA4B6C77CFBB}"/>
              </a:ext>
            </a:extLst>
          </p:cNvPr>
          <p:cNvSpPr>
            <a:spLocks noGrp="1"/>
          </p:cNvSpPr>
          <p:nvPr>
            <p:ph idx="1"/>
          </p:nvPr>
        </p:nvSpPr>
        <p:spPr>
          <a:xfrm>
            <a:off x="1484310" y="2136057"/>
            <a:ext cx="10018713" cy="3124201"/>
          </a:xfrm>
        </p:spPr>
        <p:txBody>
          <a:bodyPr>
            <a:normAutofit/>
          </a:bodyPr>
          <a:lstStyle/>
          <a:p>
            <a:pPr algn="just"/>
            <a:r>
              <a:rPr lang="en-IN" dirty="0">
                <a:latin typeface="Times New Roman" panose="02020603050405020304" pitchFamily="18" charset="0"/>
                <a:cs typeface="Times New Roman" panose="02020603050405020304" pitchFamily="18" charset="0"/>
              </a:rPr>
              <a:t>Where Domestic Company receives dividend from domestic company during the Previous year and also distributed dividend on or before one month prior to the due date of furnishing of Income tax return,</a:t>
            </a:r>
            <a:r>
              <a:rPr lang="en-IN" i="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a deduction of an amount equal to so much of the amount of income by way of dividends received from such other domestic company as does not exceed the amount of dividend distributed by the first mentioned domestic company</a:t>
            </a:r>
          </a:p>
        </p:txBody>
      </p:sp>
    </p:spTree>
    <p:extLst>
      <p:ext uri="{BB962C8B-B14F-4D97-AF65-F5344CB8AC3E}">
        <p14:creationId xmlns:p14="http://schemas.microsoft.com/office/powerpoint/2010/main" val="3311095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7F0B-EE98-4FB6-A5C1-5DC142F2C255}"/>
              </a:ext>
            </a:extLst>
          </p:cNvPr>
          <p:cNvSpPr>
            <a:spLocks noGrp="1"/>
          </p:cNvSpPr>
          <p:nvPr>
            <p:ph type="title"/>
          </p:nvPr>
        </p:nvSpPr>
        <p:spPr>
          <a:xfrm>
            <a:off x="1484311" y="265472"/>
            <a:ext cx="10018713" cy="1489586"/>
          </a:xfrm>
        </p:spPr>
        <p:txBody>
          <a:bodyPr>
            <a:normAutofit fontScale="90000"/>
          </a:bodyPr>
          <a:lstStyle/>
          <a:p>
            <a:r>
              <a:rPr lang="en-US" dirty="0">
                <a:latin typeface="Times New Roman" panose="02020603050405020304" pitchFamily="18" charset="0"/>
                <a:cs typeface="Times New Roman" panose="02020603050405020304" pitchFamily="18" charset="0"/>
              </a:rPr>
              <a:t>New section 271AAD inserted </a:t>
            </a:r>
            <a:r>
              <a:rPr lang="en-IN" dirty="0">
                <a:latin typeface="Times New Roman" panose="02020603050405020304" pitchFamily="18" charset="0"/>
                <a:cs typeface="Times New Roman" panose="02020603050405020304" pitchFamily="18" charset="0"/>
              </a:rPr>
              <a:t>(to be effective from April 1, 2020) Penalty for fake invoice or false entry</a:t>
            </a:r>
          </a:p>
        </p:txBody>
      </p:sp>
      <p:sp>
        <p:nvSpPr>
          <p:cNvPr id="3" name="Content Placeholder 2">
            <a:extLst>
              <a:ext uri="{FF2B5EF4-FFF2-40B4-BE49-F238E27FC236}">
                <a16:creationId xmlns:a16="http://schemas.microsoft.com/office/drawing/2014/main" id="{695AFF10-057C-491E-A5B5-6950742F6946}"/>
              </a:ext>
            </a:extLst>
          </p:cNvPr>
          <p:cNvSpPr>
            <a:spLocks noGrp="1"/>
          </p:cNvSpPr>
          <p:nvPr>
            <p:ph idx="1"/>
          </p:nvPr>
        </p:nvSpPr>
        <p:spPr>
          <a:xfrm>
            <a:off x="1484310" y="1755059"/>
            <a:ext cx="10018713" cy="4984954"/>
          </a:xfrm>
        </p:spPr>
        <p:txBody>
          <a:bodyPr/>
          <a:lstStyle/>
          <a:p>
            <a:pPr algn="just"/>
            <a:r>
              <a:rPr lang="en-IN" dirty="0">
                <a:latin typeface="Times New Roman" panose="02020603050405020304" pitchFamily="18" charset="0"/>
                <a:cs typeface="Times New Roman" panose="02020603050405020304" pitchFamily="18" charset="0"/>
              </a:rPr>
              <a:t>It is proposed to introduce a new provision in the Act to provide for a levy of penalty on a person, if it is found during any proceeding under the Act that in the books of accounts maintained by him there is a (</a:t>
            </a:r>
            <a:r>
              <a:rPr lang="en-IN" dirty="0" err="1">
                <a:latin typeface="Times New Roman" panose="02020603050405020304" pitchFamily="18" charset="0"/>
                <a:cs typeface="Times New Roman" panose="02020603050405020304" pitchFamily="18" charset="0"/>
              </a:rPr>
              <a:t>i</a:t>
            </a:r>
            <a:r>
              <a:rPr lang="en-IN" dirty="0">
                <a:latin typeface="Times New Roman" panose="02020603050405020304" pitchFamily="18" charset="0"/>
                <a:cs typeface="Times New Roman" panose="02020603050405020304" pitchFamily="18" charset="0"/>
              </a:rPr>
              <a:t>) false entry or (ii) any entry relevant for computation of total income of such person has been, to evade tax liability.</a:t>
            </a:r>
          </a:p>
          <a:p>
            <a:pPr algn="just"/>
            <a:r>
              <a:rPr lang="en-IN" dirty="0">
                <a:latin typeface="Times New Roman" panose="02020603050405020304" pitchFamily="18" charset="0"/>
                <a:cs typeface="Times New Roman" panose="02020603050405020304" pitchFamily="18" charset="0"/>
              </a:rPr>
              <a:t>The penalty payable by such person shall be equal to the aggregate amount of false entries or omitted entry.</a:t>
            </a:r>
          </a:p>
          <a:p>
            <a:pPr algn="just"/>
            <a:r>
              <a:rPr lang="en-IN" dirty="0">
                <a:latin typeface="Times New Roman" panose="02020603050405020304" pitchFamily="18" charset="0"/>
                <a:cs typeface="Times New Roman" panose="02020603050405020304" pitchFamily="18" charset="0"/>
              </a:rPr>
              <a:t>It is also proposed to provide that any other person, who causes in any manner a person to make or cause to make a false entry or omits or causes to omit any entry, shall also pay by way of penalty a sum which is equal to the aggregate amounts of such false entries or omitted entry. </a:t>
            </a:r>
          </a:p>
        </p:txBody>
      </p:sp>
    </p:spTree>
    <p:extLst>
      <p:ext uri="{BB962C8B-B14F-4D97-AF65-F5344CB8AC3E}">
        <p14:creationId xmlns:p14="http://schemas.microsoft.com/office/powerpoint/2010/main" val="943363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A3317-AF2A-4593-A919-E4E93A347257}"/>
              </a:ext>
            </a:extLst>
          </p:cNvPr>
          <p:cNvSpPr>
            <a:spLocks noGrp="1"/>
          </p:cNvSpPr>
          <p:nvPr>
            <p:ph idx="1"/>
          </p:nvPr>
        </p:nvSpPr>
        <p:spPr>
          <a:xfrm>
            <a:off x="1484310" y="648929"/>
            <a:ext cx="10018713" cy="5142271"/>
          </a:xfrm>
        </p:spPr>
        <p:txBody>
          <a:bodyPr/>
          <a:lstStyle/>
          <a:p>
            <a:pPr marL="0" indent="0" algn="just">
              <a:buNone/>
            </a:pPr>
            <a:r>
              <a:rPr lang="en-IN" b="1" dirty="0">
                <a:latin typeface="Times New Roman" panose="02020603050405020304" pitchFamily="18" charset="0"/>
                <a:cs typeface="Times New Roman" panose="02020603050405020304" pitchFamily="18" charset="0"/>
              </a:rPr>
              <a:t>The false entries is proposed to include use or intention to use –</a:t>
            </a:r>
          </a:p>
          <a:p>
            <a:pPr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forged or falsified documents such as a false invoice or, in general, a false piece of documentary evidence; or</a:t>
            </a:r>
          </a:p>
          <a:p>
            <a:pPr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invoice in respect of supply or receipt of goods or services or both issued by the person or any other person without actual supply or receipt of such goods or services or both; or</a:t>
            </a:r>
          </a:p>
          <a:p>
            <a:pPr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invoice in respect of supply or receipt of goods or services or both to or from a person who do not exist.</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688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DEA2D-92F0-4A9F-8277-3A1F9E57FBEC}"/>
              </a:ext>
            </a:extLst>
          </p:cNvPr>
          <p:cNvSpPr>
            <a:spLocks noGrp="1"/>
          </p:cNvSpPr>
          <p:nvPr>
            <p:ph type="title"/>
          </p:nvPr>
        </p:nvSpPr>
        <p:spPr>
          <a:xfrm>
            <a:off x="1484313" y="1"/>
            <a:ext cx="10018713" cy="749587"/>
          </a:xfrm>
        </p:spPr>
        <p:txBody>
          <a:bodyPr/>
          <a:lstStyle/>
          <a:p>
            <a:r>
              <a:rPr lang="en-IN" dirty="0">
                <a:latin typeface="Times New Roman" panose="02020603050405020304" pitchFamily="18" charset="0"/>
                <a:cs typeface="Times New Roman" panose="02020603050405020304" pitchFamily="18" charset="0"/>
              </a:rPr>
              <a:t>Amendment/Insertion of TDS Sections</a:t>
            </a:r>
          </a:p>
        </p:txBody>
      </p:sp>
      <p:graphicFrame>
        <p:nvGraphicFramePr>
          <p:cNvPr id="4" name="Table 4">
            <a:extLst>
              <a:ext uri="{FF2B5EF4-FFF2-40B4-BE49-F238E27FC236}">
                <a16:creationId xmlns:a16="http://schemas.microsoft.com/office/drawing/2014/main" id="{8E0A411A-4FD7-4E3D-97AB-506CBB930615}"/>
              </a:ext>
            </a:extLst>
          </p:cNvPr>
          <p:cNvGraphicFramePr>
            <a:graphicFrameLocks noGrp="1"/>
          </p:cNvGraphicFramePr>
          <p:nvPr>
            <p:ph idx="1"/>
            <p:extLst>
              <p:ext uri="{D42A27DB-BD31-4B8C-83A1-F6EECF244321}">
                <p14:modId xmlns:p14="http://schemas.microsoft.com/office/powerpoint/2010/main" val="2959315121"/>
              </p:ext>
            </p:extLst>
          </p:nvPr>
        </p:nvGraphicFramePr>
        <p:xfrm>
          <a:off x="1484316" y="884903"/>
          <a:ext cx="10018710" cy="5707626"/>
        </p:xfrm>
        <a:graphic>
          <a:graphicData uri="http://schemas.openxmlformats.org/drawingml/2006/table">
            <a:tbl>
              <a:tblPr firstRow="1" bandRow="1">
                <a:tableStyleId>{5C22544A-7EE6-4342-B048-85BDC9FD1C3A}</a:tableStyleId>
              </a:tblPr>
              <a:tblGrid>
                <a:gridCol w="3339570">
                  <a:extLst>
                    <a:ext uri="{9D8B030D-6E8A-4147-A177-3AD203B41FA5}">
                      <a16:colId xmlns:a16="http://schemas.microsoft.com/office/drawing/2014/main" val="4193669103"/>
                    </a:ext>
                  </a:extLst>
                </a:gridCol>
                <a:gridCol w="3339570">
                  <a:extLst>
                    <a:ext uri="{9D8B030D-6E8A-4147-A177-3AD203B41FA5}">
                      <a16:colId xmlns:a16="http://schemas.microsoft.com/office/drawing/2014/main" val="2607665242"/>
                    </a:ext>
                  </a:extLst>
                </a:gridCol>
                <a:gridCol w="3339570">
                  <a:extLst>
                    <a:ext uri="{9D8B030D-6E8A-4147-A177-3AD203B41FA5}">
                      <a16:colId xmlns:a16="http://schemas.microsoft.com/office/drawing/2014/main" val="2579367803"/>
                    </a:ext>
                  </a:extLst>
                </a:gridCol>
              </a:tblGrid>
              <a:tr h="7683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dirty="0">
                          <a:latin typeface="Times New Roman" panose="02020603050405020304" pitchFamily="18" charset="0"/>
                          <a:cs typeface="Times New Roman" panose="02020603050405020304" pitchFamily="18" charset="0"/>
                        </a:rPr>
                        <a:t>Section</a:t>
                      </a:r>
                    </a:p>
                    <a:p>
                      <a:endParaRPr lang="en-IN" sz="1800" b="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dirty="0">
                          <a:latin typeface="Times New Roman" panose="02020603050405020304" pitchFamily="18" charset="0"/>
                          <a:cs typeface="Times New Roman" panose="02020603050405020304" pitchFamily="18" charset="0"/>
                        </a:rPr>
                        <a:t>Transaction/Event</a:t>
                      </a:r>
                    </a:p>
                    <a:p>
                      <a:endParaRPr lang="en-IN" sz="1800" b="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dirty="0">
                          <a:latin typeface="Times New Roman" panose="02020603050405020304" pitchFamily="18" charset="0"/>
                          <a:cs typeface="Times New Roman" panose="02020603050405020304" pitchFamily="18" charset="0"/>
                        </a:rPr>
                        <a:t>Rate of TDS</a:t>
                      </a:r>
                    </a:p>
                    <a:p>
                      <a:endParaRPr lang="en-IN" sz="18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8966568"/>
                  </a:ext>
                </a:extLst>
              </a:tr>
              <a:tr h="1097620">
                <a:tc>
                  <a:txBody>
                    <a:bodyPr/>
                    <a:lstStyle/>
                    <a:p>
                      <a:r>
                        <a:rPr lang="en-IN" sz="1800" b="0" dirty="0">
                          <a:latin typeface="Times New Roman" panose="02020603050405020304" pitchFamily="18" charset="0"/>
                          <a:cs typeface="Times New Roman" panose="02020603050405020304" pitchFamily="18" charset="0"/>
                        </a:rPr>
                        <a:t>Section 194J</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dirty="0">
                          <a:latin typeface="Times New Roman" panose="02020603050405020304" pitchFamily="18" charset="0"/>
                          <a:cs typeface="Times New Roman" panose="02020603050405020304" pitchFamily="18" charset="0"/>
                        </a:rPr>
                        <a:t>Fee for technical services</a:t>
                      </a:r>
                    </a:p>
                  </a:txBody>
                  <a:tcPr/>
                </a:tc>
                <a:tc>
                  <a:txBody>
                    <a:bodyPr/>
                    <a:lstStyle/>
                    <a:p>
                      <a:pPr algn="ctr"/>
                      <a:r>
                        <a:rPr lang="it-IT" sz="1800" b="0" dirty="0">
                          <a:latin typeface="Times New Roman" panose="02020603050405020304" pitchFamily="18" charset="0"/>
                          <a:cs typeface="Times New Roman" panose="02020603050405020304" pitchFamily="18" charset="0"/>
                        </a:rPr>
                        <a:t>2% </a:t>
                      </a:r>
                    </a:p>
                    <a:p>
                      <a:pPr algn="ctr"/>
                      <a:r>
                        <a:rPr lang="it-IT" sz="1800" b="0" dirty="0">
                          <a:latin typeface="Times New Roman" panose="02020603050405020304" pitchFamily="18" charset="0"/>
                          <a:cs typeface="Times New Roman" panose="02020603050405020304" pitchFamily="18" charset="0"/>
                        </a:rPr>
                        <a:t>(with effect from 01.04.2020)</a:t>
                      </a:r>
                    </a:p>
                    <a:p>
                      <a:endParaRPr lang="en-IN" sz="18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60191715"/>
                  </a:ext>
                </a:extLst>
              </a:tr>
              <a:tr h="2085479">
                <a:tc>
                  <a:txBody>
                    <a:bodyPr/>
                    <a:lstStyle/>
                    <a:p>
                      <a:r>
                        <a:rPr lang="en-IN" sz="1800" b="0" dirty="0">
                          <a:latin typeface="Times New Roman" panose="02020603050405020304" pitchFamily="18" charset="0"/>
                          <a:cs typeface="Times New Roman" panose="02020603050405020304" pitchFamily="18" charset="0"/>
                        </a:rPr>
                        <a:t>Section 194K</a:t>
                      </a:r>
                    </a:p>
                  </a:txBody>
                  <a:tcPr/>
                </a:tc>
                <a:tc>
                  <a:txBody>
                    <a:bodyPr/>
                    <a:lstStyle/>
                    <a:p>
                      <a:r>
                        <a:rPr lang="en-IN" sz="1800" b="0" dirty="0">
                          <a:latin typeface="Times New Roman" panose="02020603050405020304" pitchFamily="18" charset="0"/>
                          <a:cs typeface="Times New Roman" panose="02020603050405020304" pitchFamily="18" charset="0"/>
                        </a:rPr>
                        <a:t>Payment of any income in respect of</a:t>
                      </a:r>
                    </a:p>
                    <a:p>
                      <a:r>
                        <a:rPr lang="en-IN" sz="1800" b="0" dirty="0">
                          <a:latin typeface="Times New Roman" panose="02020603050405020304" pitchFamily="18" charset="0"/>
                          <a:cs typeface="Times New Roman" panose="02020603050405020304" pitchFamily="18" charset="0"/>
                        </a:rPr>
                        <a:t>a) Units of a Mutual Fund as per Section 10(23D)</a:t>
                      </a:r>
                    </a:p>
                    <a:p>
                      <a:r>
                        <a:rPr lang="en-IN" sz="1800" b="0" dirty="0">
                          <a:latin typeface="Times New Roman" panose="02020603050405020304" pitchFamily="18" charset="0"/>
                          <a:cs typeface="Times New Roman" panose="02020603050405020304" pitchFamily="18" charset="0"/>
                        </a:rPr>
                        <a:t>b) Units from the administrator</a:t>
                      </a:r>
                    </a:p>
                    <a:p>
                      <a:r>
                        <a:rPr lang="en-IN" sz="1800" b="0" dirty="0">
                          <a:latin typeface="Times New Roman" panose="02020603050405020304" pitchFamily="18" charset="0"/>
                          <a:cs typeface="Times New Roman" panose="02020603050405020304" pitchFamily="18" charset="0"/>
                        </a:rPr>
                        <a:t>c) Units from specified company</a:t>
                      </a:r>
                    </a:p>
                  </a:txBody>
                  <a:tcPr/>
                </a:tc>
                <a:tc>
                  <a:txBody>
                    <a:bodyPr/>
                    <a:lstStyle/>
                    <a:p>
                      <a:pPr algn="ctr"/>
                      <a:r>
                        <a:rPr lang="it-IT" sz="1800" b="0" dirty="0">
                          <a:latin typeface="Times New Roman" panose="02020603050405020304" pitchFamily="18" charset="0"/>
                          <a:cs typeface="Times New Roman" panose="02020603050405020304" pitchFamily="18" charset="0"/>
                        </a:rPr>
                        <a:t>10%</a:t>
                      </a:r>
                    </a:p>
                    <a:p>
                      <a:endParaRPr lang="en-IN" sz="18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83572213"/>
                  </a:ext>
                </a:extLst>
              </a:tr>
              <a:tr h="1756193">
                <a:tc>
                  <a:txBody>
                    <a:bodyPr/>
                    <a:lstStyle/>
                    <a:p>
                      <a:r>
                        <a:rPr lang="en-IN" sz="1800" b="0" dirty="0">
                          <a:latin typeface="Times New Roman" panose="02020603050405020304" pitchFamily="18" charset="0"/>
                          <a:cs typeface="Times New Roman" panose="02020603050405020304" pitchFamily="18" charset="0"/>
                        </a:rPr>
                        <a:t>Section 194-O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0" dirty="0">
                          <a:latin typeface="Times New Roman" panose="02020603050405020304" pitchFamily="18" charset="0"/>
                          <a:cs typeface="Times New Roman" panose="02020603050405020304" pitchFamily="18" charset="0"/>
                        </a:rPr>
                        <a:t>Applicable for E-Commerce operator for sale of goods or provision of service facilitated by it through its digital or electronic facility or platform. </a:t>
                      </a:r>
                    </a:p>
                  </a:txBody>
                  <a:tcPr/>
                </a:tc>
                <a:tc>
                  <a:txBody>
                    <a:bodyPr/>
                    <a:lstStyle/>
                    <a:p>
                      <a:pPr algn="ctr"/>
                      <a:r>
                        <a:rPr lang="it-IT" sz="1800" b="0" dirty="0">
                          <a:latin typeface="Times New Roman" panose="02020603050405020304" pitchFamily="18" charset="0"/>
                          <a:cs typeface="Times New Roman" panose="02020603050405020304" pitchFamily="18" charset="0"/>
                        </a:rPr>
                        <a:t>1%</a:t>
                      </a:r>
                    </a:p>
                    <a:p>
                      <a:r>
                        <a:rPr lang="en-IN" sz="1800" b="0" dirty="0">
                          <a:latin typeface="Times New Roman" panose="02020603050405020304" pitchFamily="18" charset="0"/>
                          <a:cs typeface="Times New Roman" panose="02020603050405020304" pitchFamily="18" charset="0"/>
                        </a:rPr>
                        <a:t>           </a:t>
                      </a:r>
                    </a:p>
                    <a:p>
                      <a:r>
                        <a:rPr lang="en-IN" sz="1800" b="0" dirty="0">
                          <a:latin typeface="Times New Roman" panose="02020603050405020304" pitchFamily="18" charset="0"/>
                          <a:cs typeface="Times New Roman" panose="02020603050405020304" pitchFamily="18" charset="0"/>
                        </a:rPr>
                        <a:t>               Non-PAN at 5%</a:t>
                      </a:r>
                    </a:p>
                  </a:txBody>
                  <a:tcPr/>
                </a:tc>
                <a:extLst>
                  <a:ext uri="{0D108BD9-81ED-4DB2-BD59-A6C34878D82A}">
                    <a16:rowId xmlns:a16="http://schemas.microsoft.com/office/drawing/2014/main" val="2754689281"/>
                  </a:ext>
                </a:extLst>
              </a:tr>
            </a:tbl>
          </a:graphicData>
        </a:graphic>
      </p:graphicFrame>
    </p:spTree>
    <p:extLst>
      <p:ext uri="{BB962C8B-B14F-4D97-AF65-F5344CB8AC3E}">
        <p14:creationId xmlns:p14="http://schemas.microsoft.com/office/powerpoint/2010/main" val="2751475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DEA2D-92F0-4A9F-8277-3A1F9E57FBEC}"/>
              </a:ext>
            </a:extLst>
          </p:cNvPr>
          <p:cNvSpPr>
            <a:spLocks noGrp="1"/>
          </p:cNvSpPr>
          <p:nvPr>
            <p:ph type="title"/>
          </p:nvPr>
        </p:nvSpPr>
        <p:spPr>
          <a:xfrm>
            <a:off x="1484313" y="1"/>
            <a:ext cx="10018713" cy="1312606"/>
          </a:xfrm>
        </p:spPr>
        <p:txBody>
          <a:bodyPr/>
          <a:lstStyle/>
          <a:p>
            <a:r>
              <a:rPr lang="en-IN" dirty="0">
                <a:latin typeface="Times New Roman" panose="02020603050405020304" pitchFamily="18" charset="0"/>
                <a:cs typeface="Times New Roman" panose="02020603050405020304" pitchFamily="18" charset="0"/>
              </a:rPr>
              <a:t>Tax Collection at Source</a:t>
            </a:r>
            <a:br>
              <a:rPr lang="en-IN" b="1"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Section 206C has been amended as under</a:t>
            </a:r>
          </a:p>
        </p:txBody>
      </p:sp>
      <p:graphicFrame>
        <p:nvGraphicFramePr>
          <p:cNvPr id="4" name="Table 4">
            <a:extLst>
              <a:ext uri="{FF2B5EF4-FFF2-40B4-BE49-F238E27FC236}">
                <a16:creationId xmlns:a16="http://schemas.microsoft.com/office/drawing/2014/main" id="{8E0A411A-4FD7-4E3D-97AB-506CBB930615}"/>
              </a:ext>
            </a:extLst>
          </p:cNvPr>
          <p:cNvGraphicFramePr>
            <a:graphicFrameLocks noGrp="1"/>
          </p:cNvGraphicFramePr>
          <p:nvPr>
            <p:ph idx="1"/>
            <p:extLst>
              <p:ext uri="{D42A27DB-BD31-4B8C-83A1-F6EECF244321}">
                <p14:modId xmlns:p14="http://schemas.microsoft.com/office/powerpoint/2010/main" val="2035614176"/>
              </p:ext>
            </p:extLst>
          </p:nvPr>
        </p:nvGraphicFramePr>
        <p:xfrm>
          <a:off x="1484316" y="1560870"/>
          <a:ext cx="10018710" cy="4547542"/>
        </p:xfrm>
        <a:graphic>
          <a:graphicData uri="http://schemas.openxmlformats.org/drawingml/2006/table">
            <a:tbl>
              <a:tblPr firstRow="1" bandRow="1">
                <a:tableStyleId>{5C22544A-7EE6-4342-B048-85BDC9FD1C3A}</a:tableStyleId>
              </a:tblPr>
              <a:tblGrid>
                <a:gridCol w="3339570">
                  <a:extLst>
                    <a:ext uri="{9D8B030D-6E8A-4147-A177-3AD203B41FA5}">
                      <a16:colId xmlns:a16="http://schemas.microsoft.com/office/drawing/2014/main" val="4193669103"/>
                    </a:ext>
                  </a:extLst>
                </a:gridCol>
                <a:gridCol w="3339570">
                  <a:extLst>
                    <a:ext uri="{9D8B030D-6E8A-4147-A177-3AD203B41FA5}">
                      <a16:colId xmlns:a16="http://schemas.microsoft.com/office/drawing/2014/main" val="2607665242"/>
                    </a:ext>
                  </a:extLst>
                </a:gridCol>
                <a:gridCol w="3339570">
                  <a:extLst>
                    <a:ext uri="{9D8B030D-6E8A-4147-A177-3AD203B41FA5}">
                      <a16:colId xmlns:a16="http://schemas.microsoft.com/office/drawing/2014/main" val="2579367803"/>
                    </a:ext>
                  </a:extLst>
                </a:gridCol>
              </a:tblGrid>
              <a:tr h="9813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dirty="0">
                          <a:latin typeface="Times New Roman" panose="02020603050405020304" pitchFamily="18" charset="0"/>
                          <a:cs typeface="Times New Roman" panose="02020603050405020304" pitchFamily="18" charset="0"/>
                        </a:rPr>
                        <a:t>Person Liable to collect tax</a:t>
                      </a:r>
                      <a:endParaRPr lang="en-IN" sz="1800"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dirty="0">
                          <a:latin typeface="Times New Roman" panose="02020603050405020304" pitchFamily="18" charset="0"/>
                          <a:cs typeface="Times New Roman" panose="02020603050405020304" pitchFamily="18" charset="0"/>
                        </a:rPr>
                        <a:t>Transaction/Event</a:t>
                      </a:r>
                      <a:endParaRPr lang="en-IN" sz="1800"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dirty="0">
                          <a:latin typeface="Times New Roman" panose="02020603050405020304" pitchFamily="18" charset="0"/>
                          <a:cs typeface="Times New Roman" panose="02020603050405020304" pitchFamily="18" charset="0"/>
                        </a:rPr>
                        <a:t>Rate of TCS</a:t>
                      </a:r>
                      <a:endParaRPr lang="en-IN" sz="1800"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8966568"/>
                  </a:ext>
                </a:extLst>
              </a:tr>
              <a:tr h="981382">
                <a:tc>
                  <a:txBody>
                    <a:bodyPr/>
                    <a:lstStyle/>
                    <a:p>
                      <a:r>
                        <a:rPr lang="en-IN" sz="1800" dirty="0">
                          <a:latin typeface="Times New Roman" panose="02020603050405020304" pitchFamily="18" charset="0"/>
                          <a:cs typeface="Times New Roman" panose="02020603050405020304" pitchFamily="18" charset="0"/>
                        </a:rPr>
                        <a:t>Authorised Dealers (AD Bankers)</a:t>
                      </a:r>
                      <a:endParaRPr lang="en-IN"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Remittance under Liberalised Remittance Scheme exceeding Rs 700,000 in a financial year</a:t>
                      </a:r>
                    </a:p>
                    <a:p>
                      <a:endParaRPr lang="en-IN" dirty="0">
                        <a:latin typeface="Times New Roman" panose="02020603050405020304" pitchFamily="18" charset="0"/>
                        <a:cs typeface="Times New Roman" panose="02020603050405020304" pitchFamily="18" charset="0"/>
                      </a:endParaRPr>
                    </a:p>
                  </a:txBody>
                  <a:tcPr/>
                </a:tc>
                <a:tc>
                  <a:txBody>
                    <a:bodyPr/>
                    <a:lstStyle/>
                    <a:p>
                      <a:pPr algn="ctr"/>
                      <a:r>
                        <a:rPr lang="it-IT" sz="1800" dirty="0">
                          <a:latin typeface="Times New Roman" panose="02020603050405020304" pitchFamily="18" charset="0"/>
                          <a:cs typeface="Times New Roman" panose="02020603050405020304" pitchFamily="18" charset="0"/>
                        </a:rPr>
                        <a:t>5%</a:t>
                      </a:r>
                    </a:p>
                    <a:p>
                      <a:pPr algn="ctr"/>
                      <a:r>
                        <a:rPr lang="it-IT" sz="1800" dirty="0">
                          <a:latin typeface="Times New Roman" panose="02020603050405020304" pitchFamily="18" charset="0"/>
                          <a:cs typeface="Times New Roman" panose="02020603050405020304" pitchFamily="18" charset="0"/>
                        </a:rPr>
                        <a:t>(10% for non- PAN / non Aadhar cases)</a:t>
                      </a: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60191715"/>
                  </a:ext>
                </a:extLst>
              </a:tr>
              <a:tr h="981382">
                <a:tc>
                  <a:txBody>
                    <a:bodyPr/>
                    <a:lstStyle/>
                    <a:p>
                      <a:r>
                        <a:rPr lang="en-IN" sz="1800" dirty="0">
                          <a:latin typeface="Times New Roman" panose="02020603050405020304" pitchFamily="18" charset="0"/>
                          <a:cs typeface="Times New Roman" panose="02020603050405020304" pitchFamily="18" charset="0"/>
                        </a:rPr>
                        <a:t>Seller of an overseas tour program package</a:t>
                      </a:r>
                      <a:endParaRPr lang="en-IN"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Sale of overseas tour package</a:t>
                      </a:r>
                    </a:p>
                    <a:p>
                      <a:endParaRPr lang="en-IN" dirty="0">
                        <a:latin typeface="Times New Roman" panose="02020603050405020304" pitchFamily="18" charset="0"/>
                        <a:cs typeface="Times New Roman" panose="02020603050405020304" pitchFamily="18" charset="0"/>
                      </a:endParaRPr>
                    </a:p>
                  </a:txBody>
                  <a:tcPr/>
                </a:tc>
                <a:tc>
                  <a:txBody>
                    <a:bodyPr/>
                    <a:lstStyle/>
                    <a:p>
                      <a:pPr algn="ctr"/>
                      <a:r>
                        <a:rPr lang="it-IT" sz="1800" dirty="0">
                          <a:latin typeface="Times New Roman" panose="02020603050405020304" pitchFamily="18" charset="0"/>
                          <a:cs typeface="Times New Roman" panose="02020603050405020304" pitchFamily="18" charset="0"/>
                        </a:rPr>
                        <a:t>5%</a:t>
                      </a:r>
                    </a:p>
                    <a:p>
                      <a:pPr algn="ctr"/>
                      <a:r>
                        <a:rPr lang="it-IT" sz="1800" dirty="0">
                          <a:latin typeface="Times New Roman" panose="02020603050405020304" pitchFamily="18" charset="0"/>
                          <a:cs typeface="Times New Roman" panose="02020603050405020304" pitchFamily="18" charset="0"/>
                        </a:rPr>
                        <a:t>(10% for non- PAN / non Aadhar cases)</a:t>
                      </a: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83572213"/>
                  </a:ext>
                </a:extLst>
              </a:tr>
              <a:tr h="981382">
                <a:tc>
                  <a:txBody>
                    <a:bodyPr/>
                    <a:lstStyle/>
                    <a:p>
                      <a:r>
                        <a:rPr lang="en-IN" sz="1800" dirty="0">
                          <a:latin typeface="Times New Roman" panose="02020603050405020304" pitchFamily="18" charset="0"/>
                          <a:cs typeface="Times New Roman" panose="02020603050405020304" pitchFamily="18" charset="0"/>
                        </a:rPr>
                        <a:t>Seller of goods (whose gross receipts / turnover exceed Rs 10 Cr in a financial year)</a:t>
                      </a:r>
                      <a:endParaRPr lang="en-IN"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Sale of goods exceeding  50 lacs in a financial year</a:t>
                      </a:r>
                    </a:p>
                    <a:p>
                      <a:endParaRPr lang="en-IN" dirty="0">
                        <a:latin typeface="Times New Roman" panose="02020603050405020304" pitchFamily="18" charset="0"/>
                        <a:cs typeface="Times New Roman" panose="02020603050405020304" pitchFamily="18" charset="0"/>
                      </a:endParaRPr>
                    </a:p>
                  </a:txBody>
                  <a:tcPr/>
                </a:tc>
                <a:tc>
                  <a:txBody>
                    <a:bodyPr/>
                    <a:lstStyle/>
                    <a:p>
                      <a:pPr algn="ctr"/>
                      <a:r>
                        <a:rPr lang="it-IT" sz="1800" dirty="0">
                          <a:latin typeface="Times New Roman" panose="02020603050405020304" pitchFamily="18" charset="0"/>
                          <a:cs typeface="Times New Roman" panose="02020603050405020304" pitchFamily="18" charset="0"/>
                        </a:rPr>
                        <a:t>0.1%</a:t>
                      </a:r>
                    </a:p>
                    <a:p>
                      <a:pPr algn="ctr"/>
                      <a:r>
                        <a:rPr lang="it-IT" sz="1800" dirty="0">
                          <a:latin typeface="Times New Roman" panose="02020603050405020304" pitchFamily="18" charset="0"/>
                          <a:cs typeface="Times New Roman" panose="02020603050405020304" pitchFamily="18" charset="0"/>
                        </a:rPr>
                        <a:t>(1% for non-PAN</a:t>
                      </a:r>
                    </a:p>
                    <a:p>
                      <a:pPr algn="ctr"/>
                      <a:r>
                        <a:rPr lang="it-IT" sz="1800" dirty="0">
                          <a:latin typeface="Times New Roman" panose="02020603050405020304" pitchFamily="18" charset="0"/>
                          <a:cs typeface="Times New Roman" panose="02020603050405020304" pitchFamily="18" charset="0"/>
                        </a:rPr>
                        <a:t>/ non Aadhar cases)</a:t>
                      </a: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54689281"/>
                  </a:ext>
                </a:extLst>
              </a:tr>
            </a:tbl>
          </a:graphicData>
        </a:graphic>
      </p:graphicFrame>
    </p:spTree>
    <p:extLst>
      <p:ext uri="{BB962C8B-B14F-4D97-AF65-F5344CB8AC3E}">
        <p14:creationId xmlns:p14="http://schemas.microsoft.com/office/powerpoint/2010/main" val="2956921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E22427-0AD3-4C87-BD3E-5B8CF61E1D3D}"/>
              </a:ext>
            </a:extLst>
          </p:cNvPr>
          <p:cNvSpPr>
            <a:spLocks noGrp="1"/>
          </p:cNvSpPr>
          <p:nvPr>
            <p:ph idx="1"/>
          </p:nvPr>
        </p:nvSpPr>
        <p:spPr>
          <a:xfrm>
            <a:off x="1484311" y="0"/>
            <a:ext cx="10018713" cy="6327059"/>
          </a:xfrm>
        </p:spPr>
        <p:txBody>
          <a:bodyPr>
            <a:normAutofit lnSpcReduction="10000"/>
          </a:bodyPr>
          <a:lstStyle/>
          <a:p>
            <a:pPr marL="0" indent="0" algn="just">
              <a:buNone/>
            </a:pPr>
            <a:r>
              <a:rPr lang="en-US" b="1" dirty="0">
                <a:latin typeface="Times New Roman" panose="02020603050405020304" pitchFamily="18" charset="0"/>
                <a:cs typeface="Times New Roman" panose="02020603050405020304" pitchFamily="18" charset="0"/>
              </a:rPr>
              <a:t>Amendments in [</a:t>
            </a:r>
            <a:r>
              <a:rPr lang="en-IN" b="1" dirty="0">
                <a:latin typeface="Times New Roman" panose="02020603050405020304" pitchFamily="18" charset="0"/>
                <a:cs typeface="Times New Roman" panose="02020603050405020304" pitchFamily="18" charset="0"/>
              </a:rPr>
              <a:t>Section 80IAC] – Tax exemption for start-ups entities</a:t>
            </a:r>
            <a:endParaRPr lang="en-US"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100% tax exemption will be available for eligible start-up entities in any three consecutive assessment years </a:t>
            </a:r>
            <a:r>
              <a:rPr lang="en-US" b="1" dirty="0">
                <a:latin typeface="Times New Roman" panose="02020603050405020304" pitchFamily="18" charset="0"/>
                <a:cs typeface="Times New Roman" panose="02020603050405020304" pitchFamily="18" charset="0"/>
              </a:rPr>
              <a:t>out of 10 assessment years </a:t>
            </a:r>
            <a:r>
              <a:rPr lang="en-US" dirty="0">
                <a:latin typeface="Times New Roman" panose="02020603050405020304" pitchFamily="18" charset="0"/>
                <a:cs typeface="Times New Roman" panose="02020603050405020304" pitchFamily="18" charset="0"/>
              </a:rPr>
              <a:t>from the start up instead of </a:t>
            </a:r>
            <a:r>
              <a:rPr lang="en-US" b="1" dirty="0">
                <a:latin typeface="Times New Roman" panose="02020603050405020304" pitchFamily="18" charset="0"/>
                <a:cs typeface="Times New Roman" panose="02020603050405020304" pitchFamily="18" charset="0"/>
              </a:rPr>
              <a:t>existing 7 years</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Turnover limit is also increased from 25 crore to Rs. 100 crore</a:t>
            </a:r>
          </a:p>
          <a:p>
            <a:pPr marL="0" indent="0" algn="just">
              <a:buNone/>
            </a:pPr>
            <a:r>
              <a:rPr lang="en-US" b="1" dirty="0">
                <a:latin typeface="Times New Roman" panose="02020603050405020304" pitchFamily="18" charset="0"/>
                <a:cs typeface="Times New Roman" panose="02020603050405020304" pitchFamily="18" charset="0"/>
              </a:rPr>
              <a:t>Amendments in [</a:t>
            </a:r>
            <a:r>
              <a:rPr lang="en-IN" b="1" dirty="0">
                <a:latin typeface="Times New Roman" panose="02020603050405020304" pitchFamily="18" charset="0"/>
                <a:cs typeface="Times New Roman" panose="02020603050405020304" pitchFamily="18" charset="0"/>
              </a:rPr>
              <a:t>Section 254 (2A)] - ITAT power to grant stay on demand</a:t>
            </a:r>
          </a:p>
          <a:p>
            <a:pPr algn="just">
              <a:buFont typeface="Arial" panose="020B0604020202020204" pitchFamily="34" charset="0"/>
              <a:buChar char="•"/>
            </a:pPr>
            <a:r>
              <a:rPr lang="en-IN" b="1" dirty="0">
                <a:latin typeface="Times New Roman" panose="02020603050405020304" pitchFamily="18" charset="0"/>
                <a:cs typeface="Times New Roman" panose="02020603050405020304" pitchFamily="18" charset="0"/>
              </a:rPr>
              <a:t>ITAT is powered to grant stay for 180 days </a:t>
            </a:r>
            <a:r>
              <a:rPr lang="en-IN" dirty="0">
                <a:latin typeface="Times New Roman" panose="02020603050405020304" pitchFamily="18" charset="0"/>
                <a:cs typeface="Times New Roman" panose="02020603050405020304" pitchFamily="18" charset="0"/>
              </a:rPr>
              <a:t>on the condition of deposit 20% of such disputed tax, interest, penalty, etc. The maximum stay with extension to be granted shall not exceed 365 days at any case.</a:t>
            </a:r>
          </a:p>
          <a:p>
            <a:pPr marL="0" indent="0">
              <a:buNone/>
            </a:pPr>
            <a:r>
              <a:rPr lang="en-US" b="1" dirty="0">
                <a:latin typeface="Times New Roman" panose="02020603050405020304" pitchFamily="18" charset="0"/>
                <a:cs typeface="Times New Roman" panose="02020603050405020304" pitchFamily="18" charset="0"/>
              </a:rPr>
              <a:t>New section 250(6A) inserted – New Scheme of E-Appeal</a:t>
            </a:r>
          </a:p>
          <a:p>
            <a:pPr>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The Central Government by notification to be issued on or before 31 March 2022 directing for Faceless appeal proceeding</a:t>
            </a:r>
          </a:p>
          <a:p>
            <a:pPr marL="0" indent="0">
              <a:buNone/>
            </a:pPr>
            <a:r>
              <a:rPr lang="en-US" b="1" dirty="0">
                <a:latin typeface="Times New Roman" panose="02020603050405020304" pitchFamily="18" charset="0"/>
                <a:cs typeface="Times New Roman" panose="02020603050405020304" pitchFamily="18" charset="0"/>
              </a:rPr>
              <a:t>Taxation on ESOP</a:t>
            </a:r>
            <a:endParaRPr lang="en-I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ESOPs will be taxed earlier of 5 years or leaving the Company or sell of shares.</a:t>
            </a:r>
          </a:p>
        </p:txBody>
      </p:sp>
    </p:spTree>
    <p:extLst>
      <p:ext uri="{BB962C8B-B14F-4D97-AF65-F5344CB8AC3E}">
        <p14:creationId xmlns:p14="http://schemas.microsoft.com/office/powerpoint/2010/main" val="1974366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B05AC-862E-461E-BA17-C0AB9D2F347F}"/>
              </a:ext>
            </a:extLst>
          </p:cNvPr>
          <p:cNvSpPr>
            <a:spLocks noGrp="1"/>
          </p:cNvSpPr>
          <p:nvPr>
            <p:ph type="title"/>
          </p:nvPr>
        </p:nvSpPr>
        <p:spPr/>
        <p:txBody>
          <a:bodyPr>
            <a:normAutofit fontScale="90000"/>
          </a:bodyPr>
          <a:lstStyle/>
          <a:p>
            <a:r>
              <a:rPr lang="en-US" dirty="0"/>
              <a:t>Amendments in [</a:t>
            </a:r>
            <a:r>
              <a:rPr lang="en-IN" b="1" dirty="0"/>
              <a:t>Section 11 &amp; 12] – Registration u/s. 12AA becoming inoperative </a:t>
            </a:r>
            <a:br>
              <a:rPr lang="en-IN" dirty="0"/>
            </a:br>
            <a:endParaRPr lang="en-IN" dirty="0"/>
          </a:p>
        </p:txBody>
      </p:sp>
      <p:sp>
        <p:nvSpPr>
          <p:cNvPr id="3" name="Content Placeholder 2">
            <a:extLst>
              <a:ext uri="{FF2B5EF4-FFF2-40B4-BE49-F238E27FC236}">
                <a16:creationId xmlns:a16="http://schemas.microsoft.com/office/drawing/2014/main" id="{41A873AE-CD47-449F-B1CB-735E97F6CED2}"/>
              </a:ext>
            </a:extLst>
          </p:cNvPr>
          <p:cNvSpPr>
            <a:spLocks noGrp="1"/>
          </p:cNvSpPr>
          <p:nvPr>
            <p:ph idx="1"/>
          </p:nvPr>
        </p:nvSpPr>
        <p:spPr>
          <a:xfrm>
            <a:off x="1484310" y="2250831"/>
            <a:ext cx="10018713" cy="4206240"/>
          </a:xfrm>
        </p:spPr>
        <p:txBody>
          <a:bodyPr>
            <a:normAutofit fontScale="92500" lnSpcReduction="10000"/>
          </a:bodyPr>
          <a:lstStyle/>
          <a:p>
            <a:r>
              <a:rPr lang="en-IN" dirty="0"/>
              <a:t>The registration to the charitable / religious trust, institutions etc. is presently given u/s. 12AA of the Income Tax Act (“Act”) without expiry date. Now, w.e.f. 01st June, 2020 it is proposed to make this section ineffective and to give registration under new section 12AB for five years only however can be reobtained. The institutions etc. which are already registered under existing section 12AA or earlier section 12A / approved under existing provisions of section 10(23C) or section 80G will also be required to obtain fresh registration / approval under new section 12AB / amended section 10(23C) / amended section 80G.</a:t>
            </a:r>
          </a:p>
          <a:p>
            <a:r>
              <a:rPr lang="en-IN" dirty="0"/>
              <a:t> </a:t>
            </a:r>
          </a:p>
          <a:p>
            <a:r>
              <a:rPr lang="en-IN" dirty="0"/>
              <a:t>The application for fresh registration of already registered u/s. 12AA is required to be filed u/s. 12AB till September 2020 and consequently fresh application for exemption u/s. 10(23C) or 80G who will get provisional registration for 3 years .  </a:t>
            </a:r>
          </a:p>
          <a:p>
            <a:endParaRPr lang="en-IN" dirty="0"/>
          </a:p>
        </p:txBody>
      </p:sp>
    </p:spTree>
    <p:extLst>
      <p:ext uri="{BB962C8B-B14F-4D97-AF65-F5344CB8AC3E}">
        <p14:creationId xmlns:p14="http://schemas.microsoft.com/office/powerpoint/2010/main" val="3720049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9F35-C735-48CD-9547-238C5012984D}"/>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Amendments in [</a:t>
            </a:r>
            <a:r>
              <a:rPr lang="en-IN" dirty="0">
                <a:latin typeface="Times New Roman" panose="02020603050405020304" pitchFamily="18" charset="0"/>
                <a:cs typeface="Times New Roman" panose="02020603050405020304" pitchFamily="18" charset="0"/>
              </a:rPr>
              <a:t>Section 204] – Changes in person responsible for paying (Chapter XVII)</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D70FAA4-213B-4FAE-B18D-F17BD1131A84}"/>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By inserting clause (v), person responsible for paying under chapter XVII and Section 285 (liaison office) is amended that in the case of a person not resident in India, the person himself or any person authorised by such person or the agent of such person in India including any person treated as an agent under section 163.</a:t>
            </a:r>
          </a:p>
          <a:p>
            <a:pPr algn="just"/>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697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ED25-2429-4A34-A2EC-A1FB7190476E}"/>
              </a:ext>
            </a:extLst>
          </p:cNvPr>
          <p:cNvSpPr>
            <a:spLocks noGrp="1"/>
          </p:cNvSpPr>
          <p:nvPr>
            <p:ph type="title"/>
          </p:nvPr>
        </p:nvSpPr>
        <p:spPr/>
        <p:txBody>
          <a:bodyPr/>
          <a:lstStyle/>
          <a:p>
            <a:r>
              <a:rPr lang="en-US" dirty="0"/>
              <a:t>Amendments in [</a:t>
            </a:r>
            <a:r>
              <a:rPr lang="en-IN" b="1" dirty="0"/>
              <a:t>Section 194LC] – Extension in Period for Rupee Denominated Bond </a:t>
            </a:r>
            <a:endParaRPr lang="en-IN" dirty="0"/>
          </a:p>
        </p:txBody>
      </p:sp>
      <p:sp>
        <p:nvSpPr>
          <p:cNvPr id="3" name="Content Placeholder 2">
            <a:extLst>
              <a:ext uri="{FF2B5EF4-FFF2-40B4-BE49-F238E27FC236}">
                <a16:creationId xmlns:a16="http://schemas.microsoft.com/office/drawing/2014/main" id="{620CE3F2-A514-4BE7-BA33-2540E515EF23}"/>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Period for issuance of </a:t>
            </a:r>
            <a:r>
              <a:rPr lang="en-US" dirty="0">
                <a:latin typeface="Times New Roman" panose="02020603050405020304" pitchFamily="18" charset="0"/>
                <a:cs typeface="Times New Roman" panose="02020603050405020304" pitchFamily="18" charset="0"/>
              </a:rPr>
              <a:t>rupee denominated bond to raise fund by a domestic company from outside India </a:t>
            </a:r>
            <a:r>
              <a:rPr lang="en-IN" dirty="0">
                <a:latin typeface="Times New Roman" panose="02020603050405020304" pitchFamily="18" charset="0"/>
                <a:cs typeface="Times New Roman" panose="02020603050405020304" pitchFamily="18" charset="0"/>
              </a:rPr>
              <a:t>is extended from 1st July 2020 </a:t>
            </a:r>
            <a:r>
              <a:rPr lang="en-IN" dirty="0" err="1">
                <a:latin typeface="Times New Roman" panose="02020603050405020304" pitchFamily="18" charset="0"/>
                <a:cs typeface="Times New Roman" panose="02020603050405020304" pitchFamily="18" charset="0"/>
              </a:rPr>
              <a:t>upto</a:t>
            </a:r>
            <a:r>
              <a:rPr lang="en-IN" dirty="0">
                <a:latin typeface="Times New Roman" panose="02020603050405020304" pitchFamily="18" charset="0"/>
                <a:cs typeface="Times New Roman" panose="02020603050405020304" pitchFamily="18" charset="0"/>
              </a:rPr>
              <a:t> 1st July 2023 </a:t>
            </a:r>
          </a:p>
          <a:p>
            <a:r>
              <a:rPr lang="en-IN" dirty="0">
                <a:latin typeface="Times New Roman" panose="02020603050405020304" pitchFamily="18" charset="0"/>
                <a:cs typeface="Times New Roman" panose="02020603050405020304" pitchFamily="18" charset="0"/>
              </a:rPr>
              <a:t>TDS on interest thereon is reduced from 5% to 4%.</a:t>
            </a:r>
          </a:p>
        </p:txBody>
      </p:sp>
    </p:spTree>
    <p:extLst>
      <p:ext uri="{BB962C8B-B14F-4D97-AF65-F5344CB8AC3E}">
        <p14:creationId xmlns:p14="http://schemas.microsoft.com/office/powerpoint/2010/main" val="2633723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82CEC-3D2C-4B4D-BA62-8133B7D08B29}"/>
              </a:ext>
            </a:extLst>
          </p:cNvPr>
          <p:cNvSpPr>
            <a:spLocks noGrp="1"/>
          </p:cNvSpPr>
          <p:nvPr>
            <p:ph type="title"/>
          </p:nvPr>
        </p:nvSpPr>
        <p:spPr>
          <a:xfrm>
            <a:off x="1484309" y="190501"/>
            <a:ext cx="10018713" cy="739666"/>
          </a:xfrm>
        </p:spPr>
        <p:txBody>
          <a:bodyPr/>
          <a:lstStyle/>
          <a:p>
            <a:r>
              <a:rPr lang="en-IN" dirty="0">
                <a:latin typeface="Times New Roman" panose="02020603050405020304" pitchFamily="18" charset="0"/>
                <a:cs typeface="Times New Roman" panose="02020603050405020304" pitchFamily="18" charset="0"/>
              </a:rPr>
              <a:t>The Direct Tax </a:t>
            </a:r>
            <a:r>
              <a:rPr lang="en-IN" dirty="0" err="1">
                <a:latin typeface="Times New Roman" panose="02020603050405020304" pitchFamily="18" charset="0"/>
                <a:cs typeface="Times New Roman" panose="02020603050405020304" pitchFamily="18" charset="0"/>
              </a:rPr>
              <a:t>Vivad</a:t>
            </a:r>
            <a:r>
              <a:rPr lang="en-IN" dirty="0">
                <a:latin typeface="Times New Roman" panose="02020603050405020304" pitchFamily="18" charset="0"/>
                <a:cs typeface="Times New Roman" panose="02020603050405020304" pitchFamily="18" charset="0"/>
              </a:rPr>
              <a:t> Se Vishwas Bill,2020</a:t>
            </a:r>
          </a:p>
        </p:txBody>
      </p:sp>
      <p:sp>
        <p:nvSpPr>
          <p:cNvPr id="3" name="Content Placeholder 2">
            <a:extLst>
              <a:ext uri="{FF2B5EF4-FFF2-40B4-BE49-F238E27FC236}">
                <a16:creationId xmlns:a16="http://schemas.microsoft.com/office/drawing/2014/main" id="{5D68EFD0-9E32-4E06-87BB-509EEC5D44B3}"/>
              </a:ext>
            </a:extLst>
          </p:cNvPr>
          <p:cNvSpPr>
            <a:spLocks noGrp="1"/>
          </p:cNvSpPr>
          <p:nvPr>
            <p:ph idx="1"/>
          </p:nvPr>
        </p:nvSpPr>
        <p:spPr>
          <a:xfrm>
            <a:off x="1484309" y="930168"/>
            <a:ext cx="10018713" cy="5737332"/>
          </a:xfrm>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Ms. Nirmala Sitharaman tried to impress the Tax Payer by introducing the mechanism to clear the 5 lakh cases pending in appeals for around Rs. 10 lakh cores.</a:t>
            </a:r>
            <a:endParaRPr lang="en-IN"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scheme is available to the appellant for the income tax or corporation tax cases including DRP matters lying in the Supreme Court, the High Courts, the Income Tax Appellate Tribunals, and the Commissioner (Appeals).</a:t>
            </a:r>
          </a:p>
          <a:p>
            <a:pPr marL="0" indent="0">
              <a:buNone/>
            </a:pPr>
            <a:r>
              <a:rPr lang="en-IN" b="1" dirty="0">
                <a:latin typeface="Times New Roman" panose="02020603050405020304" pitchFamily="18" charset="0"/>
                <a:cs typeface="Times New Roman" panose="02020603050405020304" pitchFamily="18" charset="0"/>
              </a:rPr>
              <a:t>Eligibility </a:t>
            </a:r>
            <a:endParaRPr lang="en-IN"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Appeals pending as on 31.01.2020</a:t>
            </a:r>
            <a:endParaRPr lang="en-IN"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Orders doe which time for filing appeal has not expired on 31.01.2020</a:t>
            </a:r>
            <a:endParaRPr lang="en-IN"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Cases pending with DRP on 31.01.2020</a:t>
            </a:r>
            <a:endParaRPr lang="en-IN"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Direction of DRP issued on or before 31.01.2020 but no order is passed </a:t>
            </a:r>
            <a:endParaRPr lang="en-IN"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Cases for revision (section 264) filed on or before 31.01.2020</a:t>
            </a:r>
            <a:endParaRPr lang="en-IN"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Search cases where disputed tax is less than RS. 5 crore.</a:t>
            </a:r>
            <a:endParaRPr lang="en-IN"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appeals / writ filed by tax payer or the department</a:t>
            </a:r>
            <a:endParaRPr lang="en-IN"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Cases in arbitration in India or abroad.</a:t>
            </a:r>
            <a:endParaRPr lang="en-IN" dirty="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43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F56B9-1EEF-4466-8637-73A1DA84A8C0}"/>
              </a:ext>
            </a:extLst>
          </p:cNvPr>
          <p:cNvSpPr>
            <a:spLocks noGrp="1"/>
          </p:cNvSpPr>
          <p:nvPr>
            <p:ph type="title"/>
          </p:nvPr>
        </p:nvSpPr>
        <p:spPr>
          <a:xfrm>
            <a:off x="1484311" y="132736"/>
            <a:ext cx="10018713" cy="2305664"/>
          </a:xfrm>
        </p:spPr>
        <p:txBody>
          <a:bodyPr>
            <a:normAutofit fontScale="90000"/>
          </a:bodyPr>
          <a:lstStyle/>
          <a:p>
            <a:r>
              <a:rPr lang="en-IN" dirty="0">
                <a:latin typeface="Times New Roman" panose="02020603050405020304" pitchFamily="18" charset="0"/>
                <a:cs typeface="Times New Roman" panose="02020603050405020304" pitchFamily="18" charset="0"/>
              </a:rPr>
              <a:t>Optional tax scheme - Section 115BAC</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Government has introduced a new scheme for Individuals and HUF’s with lower rates for those who are ready to forgo exemptions/deductions</a:t>
            </a:r>
          </a:p>
        </p:txBody>
      </p:sp>
      <p:graphicFrame>
        <p:nvGraphicFramePr>
          <p:cNvPr id="4" name="Table 4">
            <a:extLst>
              <a:ext uri="{FF2B5EF4-FFF2-40B4-BE49-F238E27FC236}">
                <a16:creationId xmlns:a16="http://schemas.microsoft.com/office/drawing/2014/main" id="{5EFE5AE6-0862-4332-AC8F-BD89471713F9}"/>
              </a:ext>
            </a:extLst>
          </p:cNvPr>
          <p:cNvGraphicFramePr>
            <a:graphicFrameLocks noGrp="1"/>
          </p:cNvGraphicFramePr>
          <p:nvPr>
            <p:ph idx="1"/>
            <p:extLst>
              <p:ext uri="{D42A27DB-BD31-4B8C-83A1-F6EECF244321}">
                <p14:modId xmlns:p14="http://schemas.microsoft.com/office/powerpoint/2010/main" val="165648462"/>
              </p:ext>
            </p:extLst>
          </p:nvPr>
        </p:nvGraphicFramePr>
        <p:xfrm>
          <a:off x="1484312" y="2667000"/>
          <a:ext cx="10565118" cy="4058261"/>
        </p:xfrm>
        <a:graphic>
          <a:graphicData uri="http://schemas.openxmlformats.org/drawingml/2006/table">
            <a:tbl>
              <a:tblPr firstRow="1" bandRow="1">
                <a:tableStyleId>{5C22544A-7EE6-4342-B048-85BDC9FD1C3A}</a:tableStyleId>
              </a:tblPr>
              <a:tblGrid>
                <a:gridCol w="3521706">
                  <a:extLst>
                    <a:ext uri="{9D8B030D-6E8A-4147-A177-3AD203B41FA5}">
                      <a16:colId xmlns:a16="http://schemas.microsoft.com/office/drawing/2014/main" val="2495466788"/>
                    </a:ext>
                  </a:extLst>
                </a:gridCol>
                <a:gridCol w="3521706">
                  <a:extLst>
                    <a:ext uri="{9D8B030D-6E8A-4147-A177-3AD203B41FA5}">
                      <a16:colId xmlns:a16="http://schemas.microsoft.com/office/drawing/2014/main" val="2128735333"/>
                    </a:ext>
                  </a:extLst>
                </a:gridCol>
                <a:gridCol w="3521706">
                  <a:extLst>
                    <a:ext uri="{9D8B030D-6E8A-4147-A177-3AD203B41FA5}">
                      <a16:colId xmlns:a16="http://schemas.microsoft.com/office/drawing/2014/main" val="898714302"/>
                    </a:ext>
                  </a:extLst>
                </a:gridCol>
              </a:tblGrid>
              <a:tr h="818773">
                <a:tc>
                  <a:txBody>
                    <a:bodyPr/>
                    <a:lstStyle/>
                    <a:p>
                      <a:pPr algn="ctr"/>
                      <a:r>
                        <a:rPr lang="en-IN" sz="2000" dirty="0">
                          <a:latin typeface="Times New Roman" panose="02020603050405020304" pitchFamily="18" charset="0"/>
                          <a:cs typeface="Times New Roman" panose="02020603050405020304" pitchFamily="18" charset="0"/>
                        </a:rPr>
                        <a:t>Total Income</a:t>
                      </a:r>
                    </a:p>
                  </a:txBody>
                  <a:tcPr/>
                </a:tc>
                <a:tc>
                  <a:txBody>
                    <a:bodyPr/>
                    <a:lstStyle/>
                    <a:p>
                      <a:pPr algn="ctr"/>
                      <a:r>
                        <a:rPr lang="en-IN" sz="2000" dirty="0">
                          <a:latin typeface="Times New Roman" panose="02020603050405020304" pitchFamily="18" charset="0"/>
                          <a:cs typeface="Times New Roman" panose="02020603050405020304" pitchFamily="18" charset="0"/>
                        </a:rPr>
                        <a:t>Tax Rates (Under new tax regime)</a:t>
                      </a:r>
                    </a:p>
                  </a:txBody>
                  <a:tcPr/>
                </a:tc>
                <a:tc>
                  <a:txBody>
                    <a:bodyPr/>
                    <a:lstStyle/>
                    <a:p>
                      <a:pPr algn="ctr"/>
                      <a:r>
                        <a:rPr lang="en-IN" sz="2000" dirty="0">
                          <a:latin typeface="Times New Roman" panose="02020603050405020304" pitchFamily="18" charset="0"/>
                          <a:cs typeface="Times New Roman" panose="02020603050405020304" pitchFamily="18" charset="0"/>
                        </a:rPr>
                        <a:t>Tax Rate (under Old ta regime)</a:t>
                      </a:r>
                    </a:p>
                  </a:txBody>
                  <a:tcPr/>
                </a:tc>
                <a:extLst>
                  <a:ext uri="{0D108BD9-81ED-4DB2-BD59-A6C34878D82A}">
                    <a16:rowId xmlns:a16="http://schemas.microsoft.com/office/drawing/2014/main" val="2085696403"/>
                  </a:ext>
                </a:extLst>
              </a:tr>
              <a:tr h="462784">
                <a:tc>
                  <a:txBody>
                    <a:bodyPr/>
                    <a:lstStyle/>
                    <a:p>
                      <a:pPr algn="ctr"/>
                      <a:r>
                        <a:rPr lang="en-IN" sz="2000" dirty="0" err="1">
                          <a:latin typeface="Times New Roman" panose="02020603050405020304" pitchFamily="18" charset="0"/>
                          <a:cs typeface="Times New Roman" panose="02020603050405020304" pitchFamily="18" charset="0"/>
                        </a:rPr>
                        <a:t>Upto</a:t>
                      </a:r>
                      <a:r>
                        <a:rPr lang="en-IN" sz="2000" dirty="0">
                          <a:latin typeface="Times New Roman" panose="02020603050405020304" pitchFamily="18" charset="0"/>
                          <a:cs typeface="Times New Roman" panose="02020603050405020304" pitchFamily="18" charset="0"/>
                        </a:rPr>
                        <a:t> Rs.2,50,000/-</a:t>
                      </a:r>
                    </a:p>
                  </a:txBody>
                  <a:tcPr/>
                </a:tc>
                <a:tc>
                  <a:txBody>
                    <a:bodyPr/>
                    <a:lstStyle/>
                    <a:p>
                      <a:pPr algn="ctr"/>
                      <a:r>
                        <a:rPr lang="en-IN" sz="2000" dirty="0">
                          <a:latin typeface="Times New Roman" panose="02020603050405020304" pitchFamily="18" charset="0"/>
                          <a:cs typeface="Times New Roman" panose="02020603050405020304" pitchFamily="18" charset="0"/>
                        </a:rPr>
                        <a:t>Nil</a:t>
                      </a:r>
                    </a:p>
                  </a:txBody>
                  <a:tcPr/>
                </a:tc>
                <a:tc>
                  <a:txBody>
                    <a:bodyPr/>
                    <a:lstStyle/>
                    <a:p>
                      <a:pPr algn="ctr"/>
                      <a:r>
                        <a:rPr lang="en-IN" sz="2000" dirty="0">
                          <a:latin typeface="Times New Roman" panose="02020603050405020304" pitchFamily="18" charset="0"/>
                          <a:cs typeface="Times New Roman" panose="02020603050405020304" pitchFamily="18" charset="0"/>
                        </a:rPr>
                        <a:t>Nil</a:t>
                      </a:r>
                    </a:p>
                  </a:txBody>
                  <a:tcPr/>
                </a:tc>
                <a:extLst>
                  <a:ext uri="{0D108BD9-81ED-4DB2-BD59-A6C34878D82A}">
                    <a16:rowId xmlns:a16="http://schemas.microsoft.com/office/drawing/2014/main" val="970413186"/>
                  </a:ext>
                </a:extLst>
              </a:tr>
              <a:tr h="462784">
                <a:tc>
                  <a:txBody>
                    <a:bodyPr/>
                    <a:lstStyle/>
                    <a:p>
                      <a:pPr algn="ctr"/>
                      <a:r>
                        <a:rPr lang="en-IN" sz="2000" dirty="0">
                          <a:latin typeface="Times New Roman" panose="02020603050405020304" pitchFamily="18" charset="0"/>
                          <a:cs typeface="Times New Roman" panose="02020603050405020304" pitchFamily="18" charset="0"/>
                        </a:rPr>
                        <a:t>Rs.  2,50,001 to Rs.  5,00,000</a:t>
                      </a:r>
                    </a:p>
                  </a:txBody>
                  <a:tcPr/>
                </a:tc>
                <a:tc>
                  <a:txBody>
                    <a:bodyPr/>
                    <a:lstStyle/>
                    <a:p>
                      <a:pPr algn="ctr"/>
                      <a:r>
                        <a:rPr lang="en-IN" sz="2000" dirty="0">
                          <a:latin typeface="Times New Roman" panose="02020603050405020304" pitchFamily="18" charset="0"/>
                          <a:cs typeface="Times New Roman" panose="02020603050405020304" pitchFamily="18" charset="0"/>
                        </a:rPr>
                        <a:t>5%</a:t>
                      </a:r>
                    </a:p>
                  </a:txBody>
                  <a:tcPr/>
                </a:tc>
                <a:tc>
                  <a:txBody>
                    <a:bodyPr/>
                    <a:lstStyle/>
                    <a:p>
                      <a:pPr algn="ctr"/>
                      <a:r>
                        <a:rPr lang="en-IN" sz="2000"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1618292138"/>
                  </a:ext>
                </a:extLst>
              </a:tr>
              <a:tr h="462784">
                <a:tc>
                  <a:txBody>
                    <a:bodyPr/>
                    <a:lstStyle/>
                    <a:p>
                      <a:pPr algn="ctr"/>
                      <a:r>
                        <a:rPr lang="en-IN" sz="2000" dirty="0">
                          <a:latin typeface="Times New Roman" panose="02020603050405020304" pitchFamily="18" charset="0"/>
                          <a:cs typeface="Times New Roman" panose="02020603050405020304" pitchFamily="18" charset="0"/>
                        </a:rPr>
                        <a:t>Rs.  5,00,001 to Rs.  7,50,000</a:t>
                      </a:r>
                    </a:p>
                  </a:txBody>
                  <a:tcPr/>
                </a:tc>
                <a:tc>
                  <a:txBody>
                    <a:bodyPr/>
                    <a:lstStyle/>
                    <a:p>
                      <a:pPr algn="ctr"/>
                      <a:r>
                        <a:rPr lang="en-IN" sz="2000" dirty="0">
                          <a:latin typeface="Times New Roman" panose="02020603050405020304" pitchFamily="18" charset="0"/>
                          <a:cs typeface="Times New Roman" panose="02020603050405020304" pitchFamily="18" charset="0"/>
                        </a:rPr>
                        <a:t>10%</a:t>
                      </a:r>
                    </a:p>
                  </a:txBody>
                  <a:tcPr/>
                </a:tc>
                <a:tc>
                  <a:txBody>
                    <a:bodyPr/>
                    <a:lstStyle/>
                    <a:p>
                      <a:pPr algn="ctr"/>
                      <a:r>
                        <a:rPr lang="en-IN" sz="2000"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1089970589"/>
                  </a:ext>
                </a:extLst>
              </a:tr>
              <a:tr h="462784">
                <a:tc>
                  <a:txBody>
                    <a:bodyPr/>
                    <a:lstStyle/>
                    <a:p>
                      <a:pPr algn="ctr"/>
                      <a:r>
                        <a:rPr lang="en-IN" sz="2000" dirty="0">
                          <a:latin typeface="Times New Roman" panose="02020603050405020304" pitchFamily="18" charset="0"/>
                          <a:cs typeface="Times New Roman" panose="02020603050405020304" pitchFamily="18" charset="0"/>
                        </a:rPr>
                        <a:t>Rs.  7,50,001 to Rs.10,00,000</a:t>
                      </a:r>
                    </a:p>
                  </a:txBody>
                  <a:tcPr/>
                </a:tc>
                <a:tc>
                  <a:txBody>
                    <a:bodyPr/>
                    <a:lstStyle/>
                    <a:p>
                      <a:pPr algn="ctr"/>
                      <a:r>
                        <a:rPr lang="en-IN" sz="2000" dirty="0">
                          <a:latin typeface="Times New Roman" panose="02020603050405020304" pitchFamily="18" charset="0"/>
                          <a:cs typeface="Times New Roman" panose="02020603050405020304" pitchFamily="18" charset="0"/>
                        </a:rPr>
                        <a:t>15%</a:t>
                      </a:r>
                    </a:p>
                  </a:txBody>
                  <a:tcPr/>
                </a:tc>
                <a:tc>
                  <a:txBody>
                    <a:bodyPr/>
                    <a:lstStyle/>
                    <a:p>
                      <a:pPr algn="ctr"/>
                      <a:r>
                        <a:rPr lang="en-IN" sz="2000"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1504164056"/>
                  </a:ext>
                </a:extLst>
              </a:tr>
              <a:tr h="462784">
                <a:tc>
                  <a:txBody>
                    <a:bodyPr/>
                    <a:lstStyle/>
                    <a:p>
                      <a:pPr algn="ctr"/>
                      <a:r>
                        <a:rPr lang="en-IN" sz="2000" dirty="0">
                          <a:latin typeface="Times New Roman" panose="02020603050405020304" pitchFamily="18" charset="0"/>
                          <a:cs typeface="Times New Roman" panose="02020603050405020304" pitchFamily="18" charset="0"/>
                        </a:rPr>
                        <a:t>Rs.10,00,001 to Rs.12,50,000</a:t>
                      </a:r>
                    </a:p>
                  </a:txBody>
                  <a:tcPr/>
                </a:tc>
                <a:tc>
                  <a:txBody>
                    <a:bodyPr/>
                    <a:lstStyle/>
                    <a:p>
                      <a:pPr algn="ctr"/>
                      <a:r>
                        <a:rPr lang="en-IN" sz="2000" dirty="0">
                          <a:latin typeface="Times New Roman" panose="02020603050405020304" pitchFamily="18" charset="0"/>
                          <a:cs typeface="Times New Roman" panose="02020603050405020304" pitchFamily="18" charset="0"/>
                        </a:rPr>
                        <a:t>20%</a:t>
                      </a:r>
                    </a:p>
                  </a:txBody>
                  <a:tcPr/>
                </a:tc>
                <a:tc>
                  <a:txBody>
                    <a:bodyPr/>
                    <a:lstStyle/>
                    <a:p>
                      <a:pPr algn="ctr"/>
                      <a:r>
                        <a:rPr lang="en-IN" sz="200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053701707"/>
                  </a:ext>
                </a:extLst>
              </a:tr>
              <a:tr h="462784">
                <a:tc>
                  <a:txBody>
                    <a:bodyPr/>
                    <a:lstStyle/>
                    <a:p>
                      <a:pPr algn="ctr"/>
                      <a:r>
                        <a:rPr lang="en-IN" sz="2000" dirty="0">
                          <a:latin typeface="Times New Roman" panose="02020603050405020304" pitchFamily="18" charset="0"/>
                          <a:cs typeface="Times New Roman" panose="02020603050405020304" pitchFamily="18" charset="0"/>
                        </a:rPr>
                        <a:t>Rs.12,50,001 to Rs.15,00,000</a:t>
                      </a:r>
                    </a:p>
                  </a:txBody>
                  <a:tcPr/>
                </a:tc>
                <a:tc>
                  <a:txBody>
                    <a:bodyPr/>
                    <a:lstStyle/>
                    <a:p>
                      <a:pPr algn="ctr"/>
                      <a:r>
                        <a:rPr lang="en-IN" sz="2000" dirty="0">
                          <a:latin typeface="Times New Roman" panose="02020603050405020304" pitchFamily="18" charset="0"/>
                          <a:cs typeface="Times New Roman" panose="02020603050405020304" pitchFamily="18" charset="0"/>
                        </a:rPr>
                        <a:t>25%</a:t>
                      </a:r>
                    </a:p>
                  </a:txBody>
                  <a:tcPr/>
                </a:tc>
                <a:tc>
                  <a:txBody>
                    <a:bodyPr/>
                    <a:lstStyle/>
                    <a:p>
                      <a:pPr algn="ctr"/>
                      <a:r>
                        <a:rPr lang="en-IN" sz="200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86115991"/>
                  </a:ext>
                </a:extLst>
              </a:tr>
              <a:tr h="462784">
                <a:tc>
                  <a:txBody>
                    <a:bodyPr/>
                    <a:lstStyle/>
                    <a:p>
                      <a:pPr algn="ctr"/>
                      <a:r>
                        <a:rPr lang="en-IN" sz="2000" dirty="0">
                          <a:latin typeface="Times New Roman" panose="02020603050405020304" pitchFamily="18" charset="0"/>
                          <a:cs typeface="Times New Roman" panose="02020603050405020304" pitchFamily="18" charset="0"/>
                        </a:rPr>
                        <a:t>Above Rs.15,00,000</a:t>
                      </a:r>
                    </a:p>
                  </a:txBody>
                  <a:tcPr/>
                </a:tc>
                <a:tc>
                  <a:txBody>
                    <a:bodyPr/>
                    <a:lstStyle/>
                    <a:p>
                      <a:pPr algn="ctr"/>
                      <a:r>
                        <a:rPr lang="en-IN" sz="2000" dirty="0">
                          <a:latin typeface="Times New Roman" panose="02020603050405020304" pitchFamily="18" charset="0"/>
                          <a:cs typeface="Times New Roman" panose="02020603050405020304" pitchFamily="18" charset="0"/>
                        </a:rPr>
                        <a:t>30%</a:t>
                      </a:r>
                    </a:p>
                  </a:txBody>
                  <a:tcPr/>
                </a:tc>
                <a:tc>
                  <a:txBody>
                    <a:bodyPr/>
                    <a:lstStyle/>
                    <a:p>
                      <a:pPr algn="ctr"/>
                      <a:r>
                        <a:rPr lang="en-IN" sz="200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1295252278"/>
                  </a:ext>
                </a:extLst>
              </a:tr>
            </a:tbl>
          </a:graphicData>
        </a:graphic>
      </p:graphicFrame>
    </p:spTree>
    <p:extLst>
      <p:ext uri="{BB962C8B-B14F-4D97-AF65-F5344CB8AC3E}">
        <p14:creationId xmlns:p14="http://schemas.microsoft.com/office/powerpoint/2010/main" val="2999526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03CA-15A2-460A-A35A-852611CB92CB}"/>
              </a:ext>
            </a:extLst>
          </p:cNvPr>
          <p:cNvSpPr>
            <a:spLocks noGrp="1"/>
          </p:cNvSpPr>
          <p:nvPr>
            <p:ph type="title"/>
          </p:nvPr>
        </p:nvSpPr>
        <p:spPr>
          <a:xfrm>
            <a:off x="1484310" y="0"/>
            <a:ext cx="10018713" cy="1607573"/>
          </a:xfrm>
        </p:spPr>
        <p:txBody>
          <a:bodyPr>
            <a:noAutofit/>
          </a:bodyPr>
          <a:lstStyle/>
          <a:p>
            <a:pPr algn="l"/>
            <a:br>
              <a:rPr lang="en-US" sz="2400" b="1" dirty="0">
                <a:latin typeface="Times New Roman" panose="02020603050405020304" pitchFamily="18" charset="0"/>
                <a:cs typeface="Times New Roman" panose="02020603050405020304" pitchFamily="18" charset="0"/>
              </a:rPr>
            </a:b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Disputes covered - </a:t>
            </a:r>
            <a:r>
              <a:rPr lang="en-IN" sz="2400" dirty="0"/>
              <a:t>Disputed tax, penalty, interest, fees, TDS and TCS</a:t>
            </a:r>
            <a:br>
              <a:rPr lang="en-IN" sz="2400" dirty="0"/>
            </a:br>
            <a:br>
              <a:rPr lang="en-IN" sz="2400" dirty="0"/>
            </a:br>
            <a:r>
              <a:rPr lang="en-IN" sz="2400" dirty="0">
                <a:latin typeface="Times New Roman" panose="02020603050405020304" pitchFamily="18" charset="0"/>
                <a:cs typeface="Times New Roman" panose="02020603050405020304" pitchFamily="18" charset="0"/>
              </a:rPr>
              <a:t>Given below table with details of Amount payable for resolution of disputes </a:t>
            </a:r>
            <a:br>
              <a:rPr lang="en-IN" sz="2400" dirty="0">
                <a:latin typeface="Times New Roman" panose="02020603050405020304" pitchFamily="18" charset="0"/>
                <a:cs typeface="Times New Roman" panose="02020603050405020304" pitchFamily="18" charset="0"/>
              </a:rPr>
            </a:br>
            <a:br>
              <a:rPr lang="en-IN" sz="2400" dirty="0">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graphicFrame>
        <p:nvGraphicFramePr>
          <p:cNvPr id="10" name="Table 10">
            <a:extLst>
              <a:ext uri="{FF2B5EF4-FFF2-40B4-BE49-F238E27FC236}">
                <a16:creationId xmlns:a16="http://schemas.microsoft.com/office/drawing/2014/main" id="{B9F2FCC0-A247-4F87-9CB3-9A56499217D9}"/>
              </a:ext>
            </a:extLst>
          </p:cNvPr>
          <p:cNvGraphicFramePr>
            <a:graphicFrameLocks noGrp="1"/>
          </p:cNvGraphicFramePr>
          <p:nvPr>
            <p:ph idx="1"/>
            <p:extLst>
              <p:ext uri="{D42A27DB-BD31-4B8C-83A1-F6EECF244321}">
                <p14:modId xmlns:p14="http://schemas.microsoft.com/office/powerpoint/2010/main" val="2591399346"/>
              </p:ext>
            </p:extLst>
          </p:nvPr>
        </p:nvGraphicFramePr>
        <p:xfrm>
          <a:off x="1484310" y="1946787"/>
          <a:ext cx="10018713" cy="4206617"/>
        </p:xfrm>
        <a:graphic>
          <a:graphicData uri="http://schemas.openxmlformats.org/drawingml/2006/table">
            <a:tbl>
              <a:tblPr firstRow="1" bandRow="1">
                <a:tableStyleId>{5C22544A-7EE6-4342-B048-85BDC9FD1C3A}</a:tableStyleId>
              </a:tblPr>
              <a:tblGrid>
                <a:gridCol w="3339571">
                  <a:extLst>
                    <a:ext uri="{9D8B030D-6E8A-4147-A177-3AD203B41FA5}">
                      <a16:colId xmlns:a16="http://schemas.microsoft.com/office/drawing/2014/main" val="575431668"/>
                    </a:ext>
                  </a:extLst>
                </a:gridCol>
                <a:gridCol w="3339571">
                  <a:extLst>
                    <a:ext uri="{9D8B030D-6E8A-4147-A177-3AD203B41FA5}">
                      <a16:colId xmlns:a16="http://schemas.microsoft.com/office/drawing/2014/main" val="964754374"/>
                    </a:ext>
                  </a:extLst>
                </a:gridCol>
                <a:gridCol w="3339571">
                  <a:extLst>
                    <a:ext uri="{9D8B030D-6E8A-4147-A177-3AD203B41FA5}">
                      <a16:colId xmlns:a16="http://schemas.microsoft.com/office/drawing/2014/main" val="48124862"/>
                    </a:ext>
                  </a:extLst>
                </a:gridCol>
              </a:tblGrid>
              <a:tr h="966616">
                <a:tc>
                  <a:txBody>
                    <a:bodyPr/>
                    <a:lstStyle/>
                    <a:p>
                      <a:r>
                        <a:rPr lang="en-IN" sz="1800" b="1" kern="1200" dirty="0">
                          <a:solidFill>
                            <a:schemeClr val="lt1"/>
                          </a:solidFill>
                          <a:effectLst/>
                          <a:latin typeface="Times New Roman" panose="02020603050405020304" pitchFamily="18" charset="0"/>
                          <a:ea typeface="+mn-ea"/>
                          <a:cs typeface="Times New Roman" panose="02020603050405020304" pitchFamily="18" charset="0"/>
                        </a:rPr>
                        <a:t>Disputes relating to</a:t>
                      </a:r>
                      <a:endParaRPr lang="en-IN" dirty="0">
                        <a:latin typeface="Times New Roman" panose="02020603050405020304" pitchFamily="18" charset="0"/>
                        <a:cs typeface="Times New Roman" panose="02020603050405020304" pitchFamily="18" charset="0"/>
                      </a:endParaRPr>
                    </a:p>
                  </a:txBody>
                  <a:tcPr/>
                </a:tc>
                <a:tc>
                  <a:txBody>
                    <a:bodyPr/>
                    <a:lstStyle/>
                    <a:p>
                      <a:r>
                        <a:rPr lang="en-IN" sz="1800" b="1" kern="1200" dirty="0">
                          <a:solidFill>
                            <a:schemeClr val="lt1"/>
                          </a:solidFill>
                          <a:effectLst/>
                          <a:latin typeface="Times New Roman" panose="02020603050405020304" pitchFamily="18" charset="0"/>
                          <a:ea typeface="+mn-ea"/>
                          <a:cs typeface="Times New Roman" panose="02020603050405020304" pitchFamily="18" charset="0"/>
                        </a:rPr>
                        <a:t>Payable before March 31, 2020</a:t>
                      </a:r>
                      <a:endParaRPr lang="en-IN" dirty="0">
                        <a:latin typeface="Times New Roman" panose="02020603050405020304" pitchFamily="18" charset="0"/>
                        <a:cs typeface="Times New Roman" panose="02020603050405020304" pitchFamily="18" charset="0"/>
                      </a:endParaRPr>
                    </a:p>
                  </a:txBody>
                  <a:tcPr/>
                </a:tc>
                <a:tc>
                  <a:txBody>
                    <a:bodyPr/>
                    <a:lstStyle/>
                    <a:p>
                      <a:r>
                        <a:rPr lang="en-IN" sz="1800" b="1" kern="1200" dirty="0">
                          <a:solidFill>
                            <a:schemeClr val="lt1"/>
                          </a:solidFill>
                          <a:effectLst/>
                          <a:latin typeface="Times New Roman" panose="02020603050405020304" pitchFamily="18" charset="0"/>
                          <a:ea typeface="+mn-ea"/>
                          <a:cs typeface="Times New Roman" panose="02020603050405020304" pitchFamily="18" charset="0"/>
                        </a:rPr>
                        <a:t>Additional amount payable after March 31, 2020</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4403085"/>
                  </a:ext>
                </a:extLst>
              </a:tr>
              <a:tr h="1378301">
                <a:tc>
                  <a:txBody>
                    <a:bodyPr/>
                    <a:lstStyle/>
                    <a:p>
                      <a:r>
                        <a:rPr lang="en-IN" sz="1800" kern="1200" dirty="0">
                          <a:solidFill>
                            <a:schemeClr val="dk1"/>
                          </a:solidFill>
                          <a:effectLst/>
                          <a:latin typeface="Times New Roman" panose="02020603050405020304" pitchFamily="18" charset="0"/>
                          <a:ea typeface="+mn-ea"/>
                          <a:cs typeface="Times New Roman" panose="02020603050405020304" pitchFamily="18" charset="0"/>
                        </a:rPr>
                        <a:t>Payment of tax</a:t>
                      </a:r>
                      <a:endParaRPr lang="en-IN" dirty="0">
                        <a:latin typeface="Times New Roman" panose="02020603050405020304" pitchFamily="18" charset="0"/>
                        <a:cs typeface="Times New Roman" panose="02020603050405020304" pitchFamily="18" charset="0"/>
                      </a:endParaRPr>
                    </a:p>
                  </a:txBody>
                  <a:tcPr/>
                </a:tc>
                <a:tc>
                  <a:txBody>
                    <a:bodyPr/>
                    <a:lstStyle/>
                    <a:p>
                      <a:r>
                        <a:rPr lang="en-IN" sz="1800" kern="1200" dirty="0">
                          <a:solidFill>
                            <a:schemeClr val="dk1"/>
                          </a:solidFill>
                          <a:effectLst/>
                          <a:latin typeface="Times New Roman" panose="02020603050405020304" pitchFamily="18" charset="0"/>
                          <a:ea typeface="+mn-ea"/>
                          <a:cs typeface="Times New Roman" panose="02020603050405020304" pitchFamily="18" charset="0"/>
                        </a:rPr>
                        <a:t>Amount of disputed tax</a:t>
                      </a:r>
                    </a:p>
                    <a:p>
                      <a:r>
                        <a:rPr lang="en-IN" sz="1800" kern="1200" dirty="0">
                          <a:solidFill>
                            <a:schemeClr val="dk1"/>
                          </a:solidFill>
                          <a:effectLst/>
                          <a:latin typeface="Times New Roman" panose="02020603050405020304" pitchFamily="18" charset="0"/>
                          <a:ea typeface="+mn-ea"/>
                          <a:cs typeface="Times New Roman" panose="02020603050405020304" pitchFamily="18" charset="0"/>
                        </a:rPr>
                        <a:t>(any interest or penalty associated with such tax will be waived)</a:t>
                      </a:r>
                      <a:endParaRPr lang="en-IN" dirty="0">
                        <a:latin typeface="Times New Roman" panose="02020603050405020304" pitchFamily="18" charset="0"/>
                        <a:cs typeface="Times New Roman" panose="02020603050405020304" pitchFamily="18" charset="0"/>
                      </a:endParaRPr>
                    </a:p>
                  </a:txBody>
                  <a:tcPr/>
                </a:tc>
                <a:tc>
                  <a:txBody>
                    <a:bodyPr/>
                    <a:lstStyle/>
                    <a:p>
                      <a:pPr marL="342900" indent="-342900">
                        <a:buAutoNum type="arabicParenR"/>
                      </a:pPr>
                      <a:r>
                        <a:rPr lang="en-IN" sz="1800" kern="1200" dirty="0">
                          <a:solidFill>
                            <a:schemeClr val="dk1"/>
                          </a:solidFill>
                          <a:effectLst/>
                          <a:latin typeface="Times New Roman" panose="02020603050405020304" pitchFamily="18" charset="0"/>
                          <a:ea typeface="+mn-ea"/>
                          <a:cs typeface="Times New Roman" panose="02020603050405020304" pitchFamily="18" charset="0"/>
                        </a:rPr>
                        <a:t>10% of the amount of disputed tax, or</a:t>
                      </a:r>
                    </a:p>
                    <a:p>
                      <a:pPr marL="342900" indent="-342900">
                        <a:buAutoNum type="arabicParenR"/>
                      </a:pPr>
                      <a:r>
                        <a:rPr lang="en-IN" sz="1800" kern="1200" dirty="0">
                          <a:solidFill>
                            <a:schemeClr val="dk1"/>
                          </a:solidFill>
                          <a:effectLst/>
                          <a:latin typeface="Times New Roman" panose="02020603050405020304" pitchFamily="18" charset="0"/>
                          <a:ea typeface="+mn-ea"/>
                          <a:cs typeface="Times New Roman" panose="02020603050405020304" pitchFamily="18" charset="0"/>
                        </a:rPr>
                        <a:t> interest and penalty relating to that tax, whichever is lower</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89322180"/>
                  </a:ext>
                </a:extLst>
              </a:tr>
              <a:tr h="703351">
                <a:tc>
                  <a:txBody>
                    <a:bodyPr/>
                    <a:lstStyle/>
                    <a:p>
                      <a:r>
                        <a:rPr lang="en-IN" sz="1800" kern="1200" dirty="0">
                          <a:solidFill>
                            <a:schemeClr val="dk1"/>
                          </a:solidFill>
                          <a:effectLst/>
                          <a:latin typeface="Times New Roman" panose="02020603050405020304" pitchFamily="18" charset="0"/>
                          <a:ea typeface="+mn-ea"/>
                          <a:cs typeface="Times New Roman" panose="02020603050405020304" pitchFamily="18" charset="0"/>
                        </a:rPr>
                        <a:t>Payment of fee, interest, or penalty</a:t>
                      </a:r>
                      <a:endParaRPr lang="en-IN" dirty="0">
                        <a:latin typeface="Times New Roman" panose="02020603050405020304" pitchFamily="18" charset="0"/>
                        <a:cs typeface="Times New Roman" panose="02020603050405020304" pitchFamily="18" charset="0"/>
                      </a:endParaRPr>
                    </a:p>
                  </a:txBody>
                  <a:tcPr/>
                </a:tc>
                <a:tc>
                  <a:txBody>
                    <a:bodyPr/>
                    <a:lstStyle/>
                    <a:p>
                      <a:r>
                        <a:rPr lang="en-IN" sz="1800" kern="1200" dirty="0">
                          <a:solidFill>
                            <a:schemeClr val="dk1"/>
                          </a:solidFill>
                          <a:effectLst/>
                          <a:latin typeface="Times New Roman" panose="02020603050405020304" pitchFamily="18" charset="0"/>
                          <a:ea typeface="+mn-ea"/>
                          <a:cs typeface="Times New Roman" panose="02020603050405020304" pitchFamily="18" charset="0"/>
                        </a:rPr>
                        <a:t>25% of the amount under such dispute</a:t>
                      </a:r>
                      <a:endParaRPr lang="en-IN" dirty="0">
                        <a:latin typeface="Times New Roman" panose="02020603050405020304" pitchFamily="18" charset="0"/>
                        <a:cs typeface="Times New Roman" panose="02020603050405020304" pitchFamily="18" charset="0"/>
                      </a:endParaRPr>
                    </a:p>
                  </a:txBody>
                  <a:tcPr/>
                </a:tc>
                <a:tc>
                  <a:txBody>
                    <a:bodyPr/>
                    <a:lstStyle/>
                    <a:p>
                      <a:r>
                        <a:rPr lang="en-IN" sz="1800" kern="1200" dirty="0">
                          <a:solidFill>
                            <a:schemeClr val="dk1"/>
                          </a:solidFill>
                          <a:effectLst/>
                          <a:latin typeface="Times New Roman" panose="02020603050405020304" pitchFamily="18" charset="0"/>
                          <a:ea typeface="+mn-ea"/>
                          <a:cs typeface="Times New Roman" panose="02020603050405020304" pitchFamily="18" charset="0"/>
                        </a:rPr>
                        <a:t>Another 5% of the amount under such dispute</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54080382"/>
                  </a:ext>
                </a:extLst>
              </a:tr>
              <a:tr h="1158349">
                <a:tc gridSpan="3">
                  <a:txBody>
                    <a:bodyPr/>
                    <a:lstStyle/>
                    <a:p>
                      <a:r>
                        <a:rPr lang="en-US" sz="1800" b="1" kern="1200" dirty="0">
                          <a:solidFill>
                            <a:schemeClr val="dk1"/>
                          </a:solidFill>
                          <a:effectLst/>
                          <a:latin typeface="Times New Roman" panose="02020603050405020304" pitchFamily="18" charset="0"/>
                          <a:ea typeface="+mn-ea"/>
                          <a:cs typeface="Times New Roman" panose="02020603050405020304" pitchFamily="18" charset="0"/>
                        </a:rPr>
                        <a:t>In the case of departmental appeal, the assessee can avail the scheme by paying 62.50% of tax in search cases, 50% of tax in other cases, 12.50% of interest and penalty if paid before 31.03.2020 and will be 5% additional id paid between April to June 2020. </a:t>
                      </a:r>
                      <a:endParaRPr lang="en-IN"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hMerge="1">
                  <a:txBody>
                    <a:bodyPr/>
                    <a:lstStyle/>
                    <a:p>
                      <a:endParaRPr lang="en-IN" dirty="0">
                        <a:latin typeface="Times New Roman" panose="02020603050405020304" pitchFamily="18" charset="0"/>
                        <a:cs typeface="Times New Roman" panose="02020603050405020304" pitchFamily="18" charset="0"/>
                      </a:endParaRPr>
                    </a:p>
                  </a:txBody>
                  <a:tcPr/>
                </a:tc>
                <a:tc hMerge="1">
                  <a:txBody>
                    <a:bodyPr/>
                    <a:lstStyle/>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98271164"/>
                  </a:ext>
                </a:extLst>
              </a:tr>
            </a:tbl>
          </a:graphicData>
        </a:graphic>
      </p:graphicFrame>
    </p:spTree>
    <p:extLst>
      <p:ext uri="{BB962C8B-B14F-4D97-AF65-F5344CB8AC3E}">
        <p14:creationId xmlns:p14="http://schemas.microsoft.com/office/powerpoint/2010/main" val="2357252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F614FF-5AC1-413A-A80C-620DB4D6CF3E}"/>
              </a:ext>
            </a:extLst>
          </p:cNvPr>
          <p:cNvSpPr>
            <a:spLocks noGrp="1"/>
          </p:cNvSpPr>
          <p:nvPr>
            <p:ph idx="1"/>
          </p:nvPr>
        </p:nvSpPr>
        <p:spPr>
          <a:xfrm>
            <a:off x="1484310" y="132735"/>
            <a:ext cx="10018713" cy="6343036"/>
          </a:xfrm>
        </p:spPr>
        <p:txBody>
          <a:bodyPr>
            <a:normAutofit lnSpcReduction="10000"/>
          </a:bodyPr>
          <a:lstStyle/>
          <a:p>
            <a:pPr algn="just"/>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Waiver of rights:  </a:t>
            </a:r>
            <a:r>
              <a:rPr lang="en-US" dirty="0">
                <a:latin typeface="Times New Roman" panose="02020603050405020304" pitchFamily="18" charset="0"/>
                <a:cs typeface="Times New Roman" panose="02020603050405020304" pitchFamily="18" charset="0"/>
              </a:rPr>
              <a:t>For dispute resolution, the appellant is required to furnish an undertaking waiving his rights to seek any remedy or claim in relation to that dispute under any law, including the Income Tax Act, 1961 (IT Act).  All such claims already filed in relation to the dispute must be withdrawn before filing the declaration.</a:t>
            </a:r>
            <a:endParaRPr lang="en-IN"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Immunity to appellant:  </a:t>
            </a:r>
            <a:r>
              <a:rPr lang="en-US" dirty="0">
                <a:latin typeface="Times New Roman" panose="02020603050405020304" pitchFamily="18" charset="0"/>
                <a:cs typeface="Times New Roman" panose="02020603050405020304" pitchFamily="18" charset="0"/>
              </a:rPr>
              <a:t>Once a dispute is resolved, the designated authority cannot levy interest or penalty in relation to that dispute.  Further, no appellate forum can make a decision in relation to the matter of dispute once it is resolved.  Such matters cannot be reopened in any proceeding under any law, including the IT Act.</a:t>
            </a:r>
            <a:endParaRPr lang="en-IN"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Disputes not covered:  </a:t>
            </a:r>
            <a:r>
              <a:rPr lang="en-US" dirty="0">
                <a:latin typeface="Times New Roman" panose="02020603050405020304" pitchFamily="18" charset="0"/>
                <a:cs typeface="Times New Roman" panose="02020603050405020304" pitchFamily="18" charset="0"/>
              </a:rPr>
              <a:t>The proposed mechanism will not cover: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where prosecution has been initiated before the declaration is filed, (ii) which involve persons who have been convicted or are being prosecuted for offences under certain laws (such as the Indian Penal Code), or for enforcement of civil liabilities, and (iii) involving undisclosed foreign income or assets.</a:t>
            </a: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39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79B92-D0F0-4BC5-A194-7C39B1A1CBEB}"/>
              </a:ext>
            </a:extLst>
          </p:cNvPr>
          <p:cNvSpPr>
            <a:spLocks noGrp="1"/>
          </p:cNvSpPr>
          <p:nvPr>
            <p:ph type="title"/>
          </p:nvPr>
        </p:nvSpPr>
        <p:spPr>
          <a:xfrm>
            <a:off x="1484309" y="221226"/>
            <a:ext cx="10018713" cy="1752599"/>
          </a:xfrm>
        </p:spPr>
        <p:txBody>
          <a:bodyPr>
            <a:normAutofit/>
          </a:bodyPr>
          <a:lstStyle/>
          <a:p>
            <a:r>
              <a:rPr lang="en-IN" dirty="0">
                <a:latin typeface="Times New Roman" panose="02020603050405020304" pitchFamily="18" charset="0"/>
                <a:cs typeface="Times New Roman" panose="02020603050405020304" pitchFamily="18" charset="0"/>
              </a:rPr>
              <a:t>List of Exemptions/Deductions that can’t be availed by those who opt new scheme</a:t>
            </a:r>
          </a:p>
        </p:txBody>
      </p:sp>
      <p:sp>
        <p:nvSpPr>
          <p:cNvPr id="3" name="Content Placeholder 2">
            <a:extLst>
              <a:ext uri="{FF2B5EF4-FFF2-40B4-BE49-F238E27FC236}">
                <a16:creationId xmlns:a16="http://schemas.microsoft.com/office/drawing/2014/main" id="{4897086E-05FB-426F-957B-B8DCAE6E0C32}"/>
              </a:ext>
            </a:extLst>
          </p:cNvPr>
          <p:cNvSpPr>
            <a:spLocks noGrp="1"/>
          </p:cNvSpPr>
          <p:nvPr>
            <p:ph idx="1"/>
          </p:nvPr>
        </p:nvSpPr>
        <p:spPr>
          <a:xfrm>
            <a:off x="1484310" y="1973825"/>
            <a:ext cx="10018713" cy="4662949"/>
          </a:xfrm>
        </p:spPr>
        <p:txBody>
          <a:bodyPr>
            <a:normAutofit/>
          </a:bodyPr>
          <a:lstStyle/>
          <a:p>
            <a:r>
              <a:rPr lang="en-IN" dirty="0">
                <a:latin typeface="Times New Roman" panose="02020603050405020304" pitchFamily="18" charset="0"/>
                <a:cs typeface="Times New Roman" panose="02020603050405020304" pitchFamily="18" charset="0"/>
              </a:rPr>
              <a:t>Leave Travel Concession – Section 10(5)</a:t>
            </a:r>
          </a:p>
          <a:p>
            <a:r>
              <a:rPr lang="en-IN" dirty="0">
                <a:latin typeface="Times New Roman" panose="02020603050405020304" pitchFamily="18" charset="0"/>
                <a:cs typeface="Times New Roman" panose="02020603050405020304" pitchFamily="18" charset="0"/>
              </a:rPr>
              <a:t>House Rent Allowance – Section 10(13A)</a:t>
            </a:r>
          </a:p>
          <a:p>
            <a:r>
              <a:rPr lang="en-IN" dirty="0">
                <a:latin typeface="Times New Roman" panose="02020603050405020304" pitchFamily="18" charset="0"/>
                <a:cs typeface="Times New Roman" panose="02020603050405020304" pitchFamily="18" charset="0"/>
              </a:rPr>
              <a:t>Allowances exempt u/s 10(14)</a:t>
            </a:r>
          </a:p>
          <a:p>
            <a:r>
              <a:rPr lang="en-IN" dirty="0">
                <a:latin typeface="Times New Roman" panose="02020603050405020304" pitchFamily="18" charset="0"/>
                <a:cs typeface="Times New Roman" panose="02020603050405020304" pitchFamily="18" charset="0"/>
              </a:rPr>
              <a:t>Allowances to MP’s/MLA’s – Section 10(17)</a:t>
            </a:r>
          </a:p>
          <a:p>
            <a:r>
              <a:rPr lang="en-IN" dirty="0">
                <a:latin typeface="Times New Roman" panose="02020603050405020304" pitchFamily="18" charset="0"/>
                <a:cs typeface="Times New Roman" panose="02020603050405020304" pitchFamily="18" charset="0"/>
              </a:rPr>
              <a:t>Clubbed income of Minor </a:t>
            </a:r>
            <a:r>
              <a:rPr lang="en-IN" dirty="0" err="1">
                <a:latin typeface="Times New Roman" panose="02020603050405020304" pitchFamily="18" charset="0"/>
                <a:cs typeface="Times New Roman" panose="02020603050405020304" pitchFamily="18" charset="0"/>
              </a:rPr>
              <a:t>upto</a:t>
            </a:r>
            <a:r>
              <a:rPr lang="en-IN" dirty="0">
                <a:latin typeface="Times New Roman" panose="02020603050405020304" pitchFamily="18" charset="0"/>
                <a:cs typeface="Times New Roman" panose="02020603050405020304" pitchFamily="18" charset="0"/>
              </a:rPr>
              <a:t> Rs.1,500/- Section 10(32)</a:t>
            </a:r>
          </a:p>
          <a:p>
            <a:r>
              <a:rPr lang="en-IN" dirty="0">
                <a:latin typeface="Times New Roman" panose="02020603050405020304" pitchFamily="18" charset="0"/>
                <a:cs typeface="Times New Roman" panose="02020603050405020304" pitchFamily="18" charset="0"/>
              </a:rPr>
              <a:t>Exemption for unit in SEZ – Section 10AA</a:t>
            </a:r>
          </a:p>
          <a:p>
            <a:r>
              <a:rPr lang="en-IN" dirty="0">
                <a:latin typeface="Times New Roman" panose="02020603050405020304" pitchFamily="18" charset="0"/>
                <a:cs typeface="Times New Roman" panose="02020603050405020304" pitchFamily="18" charset="0"/>
              </a:rPr>
              <a:t>Standard Deduction of Rs.50,000/- (on salary) – Section 16</a:t>
            </a:r>
          </a:p>
          <a:p>
            <a:r>
              <a:rPr lang="en-IN" dirty="0">
                <a:latin typeface="Times New Roman" panose="02020603050405020304" pitchFamily="18" charset="0"/>
                <a:cs typeface="Times New Roman" panose="02020603050405020304" pitchFamily="18" charset="0"/>
              </a:rPr>
              <a:t>Professional tax deducted from salary  - Section 16</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988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596C-83DC-45E5-9D91-BE6A8DA7C527}"/>
              </a:ext>
            </a:extLst>
          </p:cNvPr>
          <p:cNvSpPr>
            <a:spLocks noGrp="1"/>
          </p:cNvSpPr>
          <p:nvPr>
            <p:ph type="title"/>
          </p:nvPr>
        </p:nvSpPr>
        <p:spPr>
          <a:xfrm>
            <a:off x="1484309" y="190500"/>
            <a:ext cx="10018713" cy="1752599"/>
          </a:xfrm>
        </p:spPr>
        <p:txBody>
          <a:bodyPr>
            <a:normAutofit/>
          </a:bodyPr>
          <a:lstStyle/>
          <a:p>
            <a:r>
              <a:rPr lang="en-IN" dirty="0">
                <a:latin typeface="Times New Roman" panose="02020603050405020304" pitchFamily="18" charset="0"/>
                <a:cs typeface="Times New Roman" panose="02020603050405020304" pitchFamily="18" charset="0"/>
              </a:rPr>
              <a:t>List of Exemptions/Deductions that can’t be availed by those who opt new scheme</a:t>
            </a:r>
          </a:p>
        </p:txBody>
      </p:sp>
      <p:sp>
        <p:nvSpPr>
          <p:cNvPr id="3" name="Content Placeholder 2">
            <a:extLst>
              <a:ext uri="{FF2B5EF4-FFF2-40B4-BE49-F238E27FC236}">
                <a16:creationId xmlns:a16="http://schemas.microsoft.com/office/drawing/2014/main" id="{35FB267D-04F1-4FE0-B435-BF94EE1D0C66}"/>
              </a:ext>
            </a:extLst>
          </p:cNvPr>
          <p:cNvSpPr>
            <a:spLocks noGrp="1"/>
          </p:cNvSpPr>
          <p:nvPr>
            <p:ph idx="1"/>
          </p:nvPr>
        </p:nvSpPr>
        <p:spPr>
          <a:xfrm>
            <a:off x="1484310" y="1943099"/>
            <a:ext cx="10018713" cy="4516695"/>
          </a:xfrm>
        </p:spPr>
        <p:txBody>
          <a:bodyPr>
            <a:normAutofit/>
          </a:bodyPr>
          <a:lstStyle/>
          <a:p>
            <a:r>
              <a:rPr lang="en-IN" dirty="0">
                <a:latin typeface="Times New Roman" panose="02020603050405020304" pitchFamily="18" charset="0"/>
                <a:cs typeface="Times New Roman" panose="02020603050405020304" pitchFamily="18" charset="0"/>
              </a:rPr>
              <a:t>Interest in respect of Self Occupied Property – Section 24(b)</a:t>
            </a:r>
          </a:p>
          <a:p>
            <a:r>
              <a:rPr lang="en-IN" dirty="0">
                <a:latin typeface="Times New Roman" panose="02020603050405020304" pitchFamily="18" charset="0"/>
                <a:cs typeface="Times New Roman" panose="02020603050405020304" pitchFamily="18" charset="0"/>
              </a:rPr>
              <a:t>Set off of loss under the head income from house property against other heads – Section 71</a:t>
            </a:r>
          </a:p>
          <a:p>
            <a:r>
              <a:rPr lang="en-IN" dirty="0">
                <a:latin typeface="Times New Roman" panose="02020603050405020304" pitchFamily="18" charset="0"/>
                <a:cs typeface="Times New Roman" panose="02020603050405020304" pitchFamily="18" charset="0"/>
              </a:rPr>
              <a:t>Additional depreciation – Section 32(1)(</a:t>
            </a:r>
            <a:r>
              <a:rPr lang="en-IN" dirty="0" err="1">
                <a:latin typeface="Times New Roman" panose="02020603050405020304" pitchFamily="18" charset="0"/>
                <a:cs typeface="Times New Roman" panose="02020603050405020304" pitchFamily="18" charset="0"/>
              </a:rPr>
              <a:t>iia</a:t>
            </a:r>
            <a:r>
              <a:rPr lang="en-IN" dirty="0">
                <a:latin typeface="Times New Roman" panose="02020603050405020304" pitchFamily="18" charset="0"/>
                <a:cs typeface="Times New Roman" panose="02020603050405020304" pitchFamily="18" charset="0"/>
              </a:rPr>
              <a:t>)</a:t>
            </a:r>
          </a:p>
          <a:p>
            <a:r>
              <a:rPr lang="en-IN" dirty="0">
                <a:latin typeface="Times New Roman" panose="02020603050405020304" pitchFamily="18" charset="0"/>
                <a:cs typeface="Times New Roman" panose="02020603050405020304" pitchFamily="18" charset="0"/>
              </a:rPr>
              <a:t>Deduction under section 32AD, 33AB and 33ABA</a:t>
            </a:r>
          </a:p>
          <a:p>
            <a:r>
              <a:rPr lang="en-IN" dirty="0">
                <a:latin typeface="Times New Roman" panose="02020603050405020304" pitchFamily="18" charset="0"/>
                <a:cs typeface="Times New Roman" panose="02020603050405020304" pitchFamily="18" charset="0"/>
              </a:rPr>
              <a:t>Specified deduction for donations or for expenditure on scientific research – Section 35(1)(ii)/(iii) or section 35(2AA)</a:t>
            </a:r>
          </a:p>
          <a:p>
            <a:r>
              <a:rPr lang="en-IN" dirty="0">
                <a:latin typeface="Times New Roman" panose="02020603050405020304" pitchFamily="18" charset="0"/>
                <a:cs typeface="Times New Roman" panose="02020603050405020304" pitchFamily="18" charset="0"/>
              </a:rPr>
              <a:t>Weighted deduction for expenditure on specified business/agricultural extension project- Section 35AD and 35CCC</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726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79B92-D0F0-4BC5-A194-7C39B1A1CBEB}"/>
              </a:ext>
            </a:extLst>
          </p:cNvPr>
          <p:cNvSpPr>
            <a:spLocks noGrp="1"/>
          </p:cNvSpPr>
          <p:nvPr>
            <p:ph type="title"/>
          </p:nvPr>
        </p:nvSpPr>
        <p:spPr>
          <a:xfrm>
            <a:off x="1484309" y="221226"/>
            <a:ext cx="10018713" cy="1752599"/>
          </a:xfrm>
        </p:spPr>
        <p:txBody>
          <a:bodyPr>
            <a:normAutofit/>
          </a:bodyPr>
          <a:lstStyle/>
          <a:p>
            <a:r>
              <a:rPr lang="en-IN" dirty="0">
                <a:latin typeface="Times New Roman" panose="02020603050405020304" pitchFamily="18" charset="0"/>
                <a:cs typeface="Times New Roman" panose="02020603050405020304" pitchFamily="18" charset="0"/>
              </a:rPr>
              <a:t>List of Exemptions/Deductions that can’t be availed by those who opt new scheme</a:t>
            </a:r>
          </a:p>
        </p:txBody>
      </p:sp>
      <p:sp>
        <p:nvSpPr>
          <p:cNvPr id="3" name="Content Placeholder 2">
            <a:extLst>
              <a:ext uri="{FF2B5EF4-FFF2-40B4-BE49-F238E27FC236}">
                <a16:creationId xmlns:a16="http://schemas.microsoft.com/office/drawing/2014/main" id="{4897086E-05FB-426F-957B-B8DCAE6E0C32}"/>
              </a:ext>
            </a:extLst>
          </p:cNvPr>
          <p:cNvSpPr>
            <a:spLocks noGrp="1"/>
          </p:cNvSpPr>
          <p:nvPr>
            <p:ph idx="1"/>
          </p:nvPr>
        </p:nvSpPr>
        <p:spPr>
          <a:xfrm>
            <a:off x="1484310" y="1973825"/>
            <a:ext cx="10018713" cy="4662949"/>
          </a:xfrm>
        </p:spPr>
        <p:txBody>
          <a:bodyPr>
            <a:normAutofit/>
          </a:bodyPr>
          <a:lstStyle/>
          <a:p>
            <a:r>
              <a:rPr lang="en-IN" dirty="0">
                <a:latin typeface="Times New Roman" panose="02020603050405020304" pitchFamily="18" charset="0"/>
                <a:cs typeface="Times New Roman" panose="02020603050405020304" pitchFamily="18" charset="0"/>
              </a:rPr>
              <a:t>Standard deduction for family pension- Section 57(</a:t>
            </a:r>
            <a:r>
              <a:rPr lang="en-IN" dirty="0" err="1">
                <a:latin typeface="Times New Roman" panose="02020603050405020304" pitchFamily="18" charset="0"/>
                <a:cs typeface="Times New Roman" panose="02020603050405020304" pitchFamily="18" charset="0"/>
              </a:rPr>
              <a:t>iia</a:t>
            </a:r>
            <a:r>
              <a:rPr lang="en-IN" dirty="0">
                <a:latin typeface="Times New Roman" panose="02020603050405020304" pitchFamily="18" charset="0"/>
                <a:cs typeface="Times New Roman" panose="02020603050405020304" pitchFamily="18" charset="0"/>
              </a:rPr>
              <a:t>)</a:t>
            </a:r>
          </a:p>
          <a:p>
            <a:r>
              <a:rPr lang="en-IN" dirty="0">
                <a:latin typeface="Times New Roman" panose="02020603050405020304" pitchFamily="18" charset="0"/>
                <a:cs typeface="Times New Roman" panose="02020603050405020304" pitchFamily="18" charset="0"/>
              </a:rPr>
              <a:t>Deduction under chapter VI-A (such as section 80C, 80D, 80TTA, 80TTB, 80G etc.) Other than a) 80CCD(2)-employer’s contribution in notified pension scheme b) 80JJAA – Employment of new employees c) a person having unit in International Financial Service Centre (IFSC) - 80LA  </a:t>
            </a:r>
          </a:p>
          <a:p>
            <a:r>
              <a:rPr lang="en-IN" dirty="0">
                <a:latin typeface="Times New Roman" panose="02020603050405020304" pitchFamily="18" charset="0"/>
                <a:cs typeface="Times New Roman" panose="02020603050405020304" pitchFamily="18" charset="0"/>
              </a:rPr>
              <a:t>Exemption in respect of voucher granted for free food and beverages to employees as mentioned in explanatory memorandum</a:t>
            </a:r>
          </a:p>
          <a:p>
            <a:r>
              <a:rPr lang="en-IN" b="1" dirty="0">
                <a:latin typeface="Times New Roman" panose="02020603050405020304" pitchFamily="18" charset="0"/>
                <a:cs typeface="Times New Roman" panose="02020603050405020304" pitchFamily="18" charset="0"/>
              </a:rPr>
              <a:t>There is no separate higher threshold for senior and very senior citizen</a:t>
            </a:r>
          </a:p>
          <a:p>
            <a:r>
              <a:rPr lang="en-IN" dirty="0">
                <a:latin typeface="Times New Roman" panose="02020603050405020304" pitchFamily="18" charset="0"/>
                <a:cs typeface="Times New Roman" panose="02020603050405020304" pitchFamily="18" charset="0"/>
              </a:rPr>
              <a:t>Provisions related to AMT and credit relating to same are not applicable</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24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F6A698B-A566-4660-AF4F-A7B15097EEBA}"/>
              </a:ext>
            </a:extLst>
          </p:cNvPr>
          <p:cNvSpPr>
            <a:spLocks noGrp="1"/>
          </p:cNvSpPr>
          <p:nvPr>
            <p:ph type="title"/>
          </p:nvPr>
        </p:nvSpPr>
        <p:spPr/>
        <p:txBody>
          <a:bodyPr>
            <a:normAutofit/>
          </a:bodyPr>
          <a:lstStyle/>
          <a:p>
            <a:r>
              <a:rPr lang="en-IN" dirty="0">
                <a:latin typeface="Times New Roman" panose="02020603050405020304" pitchFamily="18" charset="0"/>
                <a:cs typeface="Times New Roman" panose="02020603050405020304" pitchFamily="18" charset="0"/>
              </a:rPr>
              <a:t>The option under the new taxation scheme is required to be exercised by the taxpayer</a:t>
            </a:r>
          </a:p>
        </p:txBody>
      </p:sp>
      <p:sp>
        <p:nvSpPr>
          <p:cNvPr id="10" name="Content Placeholder 9">
            <a:extLst>
              <a:ext uri="{FF2B5EF4-FFF2-40B4-BE49-F238E27FC236}">
                <a16:creationId xmlns:a16="http://schemas.microsoft.com/office/drawing/2014/main" id="{C1AC9922-C385-401A-B12B-C43CD901E4C3}"/>
              </a:ext>
            </a:extLst>
          </p:cNvPr>
          <p:cNvSpPr>
            <a:spLocks noGrp="1"/>
          </p:cNvSpPr>
          <p:nvPr>
            <p:ph idx="1"/>
          </p:nvPr>
        </p:nvSpPr>
        <p:spPr>
          <a:xfrm>
            <a:off x="1484310" y="2315497"/>
            <a:ext cx="10018713" cy="2669459"/>
          </a:xfrm>
        </p:spPr>
        <p:txBody>
          <a:bodyPr/>
          <a:lstStyle/>
          <a:p>
            <a:pPr algn="just"/>
            <a:r>
              <a:rPr lang="en-IN" b="1" i="1" dirty="0">
                <a:latin typeface="Times New Roman" panose="02020603050405020304" pitchFamily="18" charset="0"/>
                <a:cs typeface="Times New Roman" panose="02020603050405020304" pitchFamily="18" charset="0"/>
              </a:rPr>
              <a:t>In case of individuals, HUFs having business income,</a:t>
            </a:r>
            <a:r>
              <a:rPr lang="en-IN" dirty="0">
                <a:latin typeface="Times New Roman" panose="02020603050405020304" pitchFamily="18" charset="0"/>
                <a:cs typeface="Times New Roman" panose="02020603050405020304" pitchFamily="18" charset="0"/>
              </a:rPr>
              <a:t> option to be exercised while filing return of Income. The option once exercised shall apply to subsequent years. Withdrawal from this option is permitted only once.</a:t>
            </a:r>
          </a:p>
          <a:p>
            <a:pPr algn="just"/>
            <a:r>
              <a:rPr lang="en-IN" b="1" i="1" dirty="0">
                <a:latin typeface="Times New Roman" panose="02020603050405020304" pitchFamily="18" charset="0"/>
                <a:cs typeface="Times New Roman" panose="02020603050405020304" pitchFamily="18" charset="0"/>
              </a:rPr>
              <a:t>In case of individuals, HUFs having no business income</a:t>
            </a:r>
            <a:r>
              <a:rPr lang="en-IN" dirty="0">
                <a:latin typeface="Times New Roman" panose="02020603050405020304" pitchFamily="18" charset="0"/>
                <a:cs typeface="Times New Roman" panose="02020603050405020304" pitchFamily="18" charset="0"/>
              </a:rPr>
              <a:t>, option to be exercised annually while filing return of income</a:t>
            </a:r>
          </a:p>
        </p:txBody>
      </p:sp>
    </p:spTree>
    <p:extLst>
      <p:ext uri="{BB962C8B-B14F-4D97-AF65-F5344CB8AC3E}">
        <p14:creationId xmlns:p14="http://schemas.microsoft.com/office/powerpoint/2010/main" val="2997407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BDCFF-31C8-4F9F-9EFA-EEBD7D73D55E}"/>
              </a:ext>
            </a:extLst>
          </p:cNvPr>
          <p:cNvSpPr>
            <a:spLocks noGrp="1"/>
          </p:cNvSpPr>
          <p:nvPr>
            <p:ph type="title"/>
          </p:nvPr>
        </p:nvSpPr>
        <p:spPr>
          <a:xfrm>
            <a:off x="1484313" y="184356"/>
            <a:ext cx="10018713" cy="1511710"/>
          </a:xfrm>
        </p:spPr>
        <p:txBody>
          <a:bodyPr>
            <a:normAutofit fontScale="90000"/>
          </a:bodyPr>
          <a:lstStyle/>
          <a:p>
            <a:r>
              <a:rPr lang="en-IN" u="sng" dirty="0">
                <a:latin typeface="Times New Roman" panose="02020603050405020304" pitchFamily="18" charset="0"/>
                <a:cs typeface="Times New Roman" panose="02020603050405020304" pitchFamily="18" charset="0"/>
              </a:rPr>
              <a:t>Tax Rates for Other assessee for the A.Y. 2020-21 &amp; 2021-22</a:t>
            </a:r>
            <a:r>
              <a:rPr lang="en-IN" dirty="0">
                <a:latin typeface="Times New Roman" panose="02020603050405020304" pitchFamily="18" charset="0"/>
                <a:cs typeface="Times New Roman" panose="02020603050405020304" pitchFamily="18" charset="0"/>
              </a:rPr>
              <a:t>:</a:t>
            </a:r>
            <a:br>
              <a:rPr lang="en-IN" b="1"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BF3F0DED-EC4C-4F67-956D-231C97F74A86}"/>
              </a:ext>
            </a:extLst>
          </p:cNvPr>
          <p:cNvGraphicFramePr>
            <a:graphicFrameLocks noGrp="1"/>
          </p:cNvGraphicFramePr>
          <p:nvPr>
            <p:ph idx="1"/>
            <p:extLst>
              <p:ext uri="{D42A27DB-BD31-4B8C-83A1-F6EECF244321}">
                <p14:modId xmlns:p14="http://schemas.microsoft.com/office/powerpoint/2010/main" val="3356804691"/>
              </p:ext>
            </p:extLst>
          </p:nvPr>
        </p:nvGraphicFramePr>
        <p:xfrm>
          <a:off x="1484313" y="1253614"/>
          <a:ext cx="10397971" cy="5256709"/>
        </p:xfrm>
        <a:graphic>
          <a:graphicData uri="http://schemas.openxmlformats.org/drawingml/2006/table">
            <a:tbl>
              <a:tblPr firstRow="1" bandRow="1">
                <a:tableStyleId>{5C22544A-7EE6-4342-B048-85BDC9FD1C3A}</a:tableStyleId>
              </a:tblPr>
              <a:tblGrid>
                <a:gridCol w="5196080">
                  <a:extLst>
                    <a:ext uri="{9D8B030D-6E8A-4147-A177-3AD203B41FA5}">
                      <a16:colId xmlns:a16="http://schemas.microsoft.com/office/drawing/2014/main" val="90006692"/>
                    </a:ext>
                  </a:extLst>
                </a:gridCol>
                <a:gridCol w="974539">
                  <a:extLst>
                    <a:ext uri="{9D8B030D-6E8A-4147-A177-3AD203B41FA5}">
                      <a16:colId xmlns:a16="http://schemas.microsoft.com/office/drawing/2014/main" val="332635800"/>
                    </a:ext>
                  </a:extLst>
                </a:gridCol>
                <a:gridCol w="851596">
                  <a:extLst>
                    <a:ext uri="{9D8B030D-6E8A-4147-A177-3AD203B41FA5}">
                      <a16:colId xmlns:a16="http://schemas.microsoft.com/office/drawing/2014/main" val="15974555"/>
                    </a:ext>
                  </a:extLst>
                </a:gridCol>
                <a:gridCol w="893101">
                  <a:extLst>
                    <a:ext uri="{9D8B030D-6E8A-4147-A177-3AD203B41FA5}">
                      <a16:colId xmlns:a16="http://schemas.microsoft.com/office/drawing/2014/main" val="2288687384"/>
                    </a:ext>
                  </a:extLst>
                </a:gridCol>
                <a:gridCol w="1183635">
                  <a:extLst>
                    <a:ext uri="{9D8B030D-6E8A-4147-A177-3AD203B41FA5}">
                      <a16:colId xmlns:a16="http://schemas.microsoft.com/office/drawing/2014/main" val="3094188565"/>
                    </a:ext>
                  </a:extLst>
                </a:gridCol>
                <a:gridCol w="1299020">
                  <a:extLst>
                    <a:ext uri="{9D8B030D-6E8A-4147-A177-3AD203B41FA5}">
                      <a16:colId xmlns:a16="http://schemas.microsoft.com/office/drawing/2014/main" val="3782971683"/>
                    </a:ext>
                  </a:extLst>
                </a:gridCol>
              </a:tblGrid>
              <a:tr h="584245">
                <a:tc>
                  <a:txBody>
                    <a:bodyPr/>
                    <a:lstStyle/>
                    <a:p>
                      <a:r>
                        <a:rPr lang="en-IN" dirty="0">
                          <a:latin typeface="Times New Roman" panose="02020603050405020304" pitchFamily="18" charset="0"/>
                          <a:cs typeface="Times New Roman" panose="02020603050405020304" pitchFamily="18" charset="0"/>
                        </a:rPr>
                        <a:t>Status of Tax Payer</a:t>
                      </a:r>
                    </a:p>
                  </a:txBody>
                  <a:tcPr/>
                </a:tc>
                <a:tc gridSpan="5">
                  <a:txBody>
                    <a:bodyPr/>
                    <a:lstStyle/>
                    <a:p>
                      <a:r>
                        <a:rPr lang="en-IN" dirty="0">
                          <a:latin typeface="Times New Roman" panose="02020603050405020304" pitchFamily="18" charset="0"/>
                          <a:cs typeface="Times New Roman" panose="02020603050405020304" pitchFamily="18" charset="0"/>
                        </a:rPr>
                        <a:t>Rate of Income Tax</a:t>
                      </a:r>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678676714"/>
                  </a:ext>
                </a:extLst>
              </a:tr>
              <a:tr h="584245">
                <a:tc>
                  <a:txBody>
                    <a:bodyPr/>
                    <a:lstStyle/>
                    <a:p>
                      <a:r>
                        <a:rPr lang="en-IN" sz="1800" kern="1200" dirty="0">
                          <a:solidFill>
                            <a:schemeClr val="dk1"/>
                          </a:solidFill>
                          <a:effectLst/>
                          <a:latin typeface="Times New Roman" panose="02020603050405020304" pitchFamily="18" charset="0"/>
                          <a:ea typeface="+mn-ea"/>
                          <a:cs typeface="Times New Roman" panose="02020603050405020304" pitchFamily="18" charset="0"/>
                        </a:rPr>
                        <a:t>Firms/Local Authority </a:t>
                      </a:r>
                      <a:endParaRPr lang="en-IN" dirty="0">
                        <a:latin typeface="Times New Roman" panose="02020603050405020304" pitchFamily="18" charset="0"/>
                        <a:cs typeface="Times New Roman" panose="02020603050405020304" pitchFamily="18" charset="0"/>
                      </a:endParaRPr>
                    </a:p>
                  </a:txBody>
                  <a:tcPr/>
                </a:tc>
                <a:tc gridSpan="5">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30%</a:t>
                      </a:r>
                      <a:endParaRPr lang="en-IN" dirty="0">
                        <a:latin typeface="Times New Roman" panose="02020603050405020304" pitchFamily="18" charset="0"/>
                        <a:cs typeface="Times New Roman" panose="02020603050405020304" pitchFamily="18" charset="0"/>
                      </a:endParaRPr>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556782082"/>
                  </a:ext>
                </a:extLst>
              </a:tr>
              <a:tr h="1156260">
                <a:tc rowSpan="2">
                  <a:txBody>
                    <a:bodyPr/>
                    <a:lstStyle/>
                    <a:p>
                      <a:r>
                        <a:rPr lang="en-IN" sz="1800" kern="1200" dirty="0">
                          <a:solidFill>
                            <a:schemeClr val="dk1"/>
                          </a:solidFill>
                          <a:effectLst/>
                          <a:latin typeface="Times New Roman" panose="02020603050405020304" pitchFamily="18" charset="0"/>
                          <a:ea typeface="+mn-ea"/>
                          <a:cs typeface="Times New Roman" panose="02020603050405020304" pitchFamily="18" charset="0"/>
                        </a:rPr>
                        <a:t>Domestic Company </a:t>
                      </a:r>
                      <a:endParaRPr lang="en-IN" dirty="0">
                        <a:latin typeface="Times New Roman" panose="02020603050405020304" pitchFamily="18" charset="0"/>
                        <a:cs typeface="Times New Roman" panose="02020603050405020304" pitchFamily="18" charset="0"/>
                      </a:endParaRPr>
                    </a:p>
                  </a:txBody>
                  <a:tcPr/>
                </a:tc>
                <a:tc>
                  <a:txBody>
                    <a:bodyPr/>
                    <a:lstStyle/>
                    <a:p>
                      <a:r>
                        <a:rPr lang="en-IN" sz="1800" kern="1200" dirty="0">
                          <a:solidFill>
                            <a:schemeClr val="dk1"/>
                          </a:solidFill>
                          <a:effectLst/>
                          <a:latin typeface="Times New Roman" panose="02020603050405020304" pitchFamily="18" charset="0"/>
                          <a:ea typeface="+mn-ea"/>
                          <a:cs typeface="Times New Roman" panose="02020603050405020304" pitchFamily="18" charset="0"/>
                        </a:rPr>
                        <a:t>Normal</a:t>
                      </a:r>
                      <a:endParaRPr lang="en-IN" dirty="0">
                        <a:latin typeface="Times New Roman" panose="02020603050405020304" pitchFamily="18" charset="0"/>
                        <a:cs typeface="Times New Roman" panose="02020603050405020304" pitchFamily="18" charset="0"/>
                      </a:endParaRPr>
                    </a:p>
                  </a:txBody>
                  <a:tcPr/>
                </a:tc>
                <a:tc gridSpan="2">
                  <a:txBody>
                    <a:bodyPr/>
                    <a:lstStyle/>
                    <a:p>
                      <a:r>
                        <a:rPr lang="en-IN" dirty="0">
                          <a:latin typeface="Times New Roman" panose="02020603050405020304" pitchFamily="18" charset="0"/>
                          <a:cs typeface="Times New Roman" panose="02020603050405020304" pitchFamily="18" charset="0"/>
                        </a:rPr>
                        <a:t>If Turnover of F.Y.2018-19 &lt; Rs. 400 Cr.</a:t>
                      </a:r>
                    </a:p>
                  </a:txBody>
                  <a:tcPr/>
                </a:tc>
                <a:tc hMerge="1">
                  <a:txBody>
                    <a:bodyPr/>
                    <a:lstStyle/>
                    <a:p>
                      <a:r>
                        <a:rPr lang="en-IN" dirty="0"/>
                        <a:t>u/s 115BAA</a:t>
                      </a:r>
                    </a:p>
                  </a:txBody>
                  <a:tcPr/>
                </a:tc>
                <a:tc>
                  <a:txBody>
                    <a:bodyPr/>
                    <a:lstStyle/>
                    <a:p>
                      <a:r>
                        <a:rPr lang="en-IN">
                          <a:latin typeface="Times New Roman" panose="02020603050405020304" pitchFamily="18" charset="0"/>
                          <a:cs typeface="Times New Roman" panose="02020603050405020304" pitchFamily="18" charset="0"/>
                        </a:rPr>
                        <a:t>u/s 115BAA</a:t>
                      </a:r>
                      <a:endParaRPr lang="en-IN"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u/s 115BAB</a:t>
                      </a:r>
                    </a:p>
                  </a:txBody>
                  <a:tcPr/>
                </a:tc>
                <a:extLst>
                  <a:ext uri="{0D108BD9-81ED-4DB2-BD59-A6C34878D82A}">
                    <a16:rowId xmlns:a16="http://schemas.microsoft.com/office/drawing/2014/main" val="980067086"/>
                  </a:ext>
                </a:extLst>
              </a:tr>
              <a:tr h="462504">
                <a:tc vMerge="1">
                  <a:txBody>
                    <a:bodyPr/>
                    <a:lstStyle/>
                    <a:p>
                      <a:endParaRPr lang="en-IN"/>
                    </a:p>
                  </a:txBody>
                  <a:tcPr/>
                </a:tc>
                <a:tc>
                  <a:txBody>
                    <a:bodyPr/>
                    <a:lstStyle/>
                    <a:p>
                      <a:pPr algn="ctr"/>
                      <a:r>
                        <a:rPr lang="en-IN" dirty="0">
                          <a:latin typeface="Times New Roman" panose="02020603050405020304" pitchFamily="18" charset="0"/>
                          <a:cs typeface="Times New Roman" panose="02020603050405020304" pitchFamily="18" charset="0"/>
                        </a:rPr>
                        <a:t>30%</a:t>
                      </a:r>
                    </a:p>
                  </a:txBody>
                  <a:tcPr/>
                </a:tc>
                <a:tc gridSpan="2">
                  <a:txBody>
                    <a:bodyPr/>
                    <a:lstStyle/>
                    <a:p>
                      <a:pPr algn="ctr"/>
                      <a:r>
                        <a:rPr lang="en-IN" dirty="0">
                          <a:latin typeface="Times New Roman" panose="02020603050405020304" pitchFamily="18" charset="0"/>
                          <a:cs typeface="Times New Roman" panose="02020603050405020304" pitchFamily="18" charset="0"/>
                        </a:rPr>
                        <a:t>25%</a:t>
                      </a:r>
                    </a:p>
                  </a:txBody>
                  <a:tcPr/>
                </a:tc>
                <a:tc hMerge="1">
                  <a:txBody>
                    <a:bodyPr/>
                    <a:lstStyle/>
                    <a:p>
                      <a:pPr algn="ctr"/>
                      <a:r>
                        <a:rPr lang="en-IN" dirty="0"/>
                        <a:t>22%</a:t>
                      </a:r>
                    </a:p>
                  </a:txBody>
                  <a:tcPr/>
                </a:tc>
                <a:tc>
                  <a:txBody>
                    <a:bodyPr/>
                    <a:lstStyle/>
                    <a:p>
                      <a:pPr algn="ctr"/>
                      <a:r>
                        <a:rPr lang="en-IN" dirty="0">
                          <a:latin typeface="Times New Roman" panose="02020603050405020304" pitchFamily="18" charset="0"/>
                          <a:cs typeface="Times New Roman" panose="02020603050405020304" pitchFamily="18" charset="0"/>
                        </a:rPr>
                        <a:t>22% plus surcharge @10%</a:t>
                      </a:r>
                    </a:p>
                  </a:txBody>
                  <a:tcPr/>
                </a:tc>
                <a:tc>
                  <a:txBody>
                    <a:bodyPr/>
                    <a:lstStyle/>
                    <a:p>
                      <a:pPr algn="ctr"/>
                      <a:r>
                        <a:rPr lang="en-IN" dirty="0">
                          <a:latin typeface="Times New Roman" panose="02020603050405020304" pitchFamily="18" charset="0"/>
                          <a:cs typeface="Times New Roman" panose="02020603050405020304" pitchFamily="18" charset="0"/>
                        </a:rPr>
                        <a:t>15% plus surcharge @ 10%</a:t>
                      </a:r>
                    </a:p>
                  </a:txBody>
                  <a:tcPr/>
                </a:tc>
                <a:extLst>
                  <a:ext uri="{0D108BD9-81ED-4DB2-BD59-A6C34878D82A}">
                    <a16:rowId xmlns:a16="http://schemas.microsoft.com/office/drawing/2014/main" val="1157275401"/>
                  </a:ext>
                </a:extLst>
              </a:tr>
              <a:tr h="584245">
                <a:tc>
                  <a:txBody>
                    <a:bodyPr/>
                    <a:lstStyle/>
                    <a:p>
                      <a:r>
                        <a:rPr lang="en-IN" sz="1800" kern="1200" dirty="0">
                          <a:solidFill>
                            <a:schemeClr val="dk1"/>
                          </a:solidFill>
                          <a:effectLst/>
                          <a:latin typeface="Times New Roman" panose="02020603050405020304" pitchFamily="18" charset="0"/>
                          <a:ea typeface="+mn-ea"/>
                          <a:cs typeface="Times New Roman" panose="02020603050405020304" pitchFamily="18" charset="0"/>
                        </a:rPr>
                        <a:t>Foreign Company </a:t>
                      </a:r>
                      <a:endParaRPr lang="en-IN" dirty="0">
                        <a:latin typeface="Times New Roman" panose="02020603050405020304" pitchFamily="18" charset="0"/>
                        <a:cs typeface="Times New Roman" panose="02020603050405020304" pitchFamily="18" charset="0"/>
                      </a:endParaRPr>
                    </a:p>
                  </a:txBody>
                  <a:tcPr/>
                </a:tc>
                <a:tc gridSpan="5">
                  <a:txBody>
                    <a:bodyPr/>
                    <a:lstStyle/>
                    <a:p>
                      <a:pPr algn="ctr"/>
                      <a:r>
                        <a:rPr lang="en-IN" sz="1800" kern="1200" dirty="0">
                          <a:solidFill>
                            <a:schemeClr val="dk1"/>
                          </a:solidFill>
                          <a:effectLst/>
                          <a:latin typeface="Times New Roman" panose="02020603050405020304" pitchFamily="18" charset="0"/>
                          <a:ea typeface="+mn-ea"/>
                          <a:cs typeface="Times New Roman" panose="02020603050405020304" pitchFamily="18" charset="0"/>
                        </a:rPr>
                        <a:t>40%</a:t>
                      </a:r>
                      <a:endParaRPr lang="en-IN" dirty="0">
                        <a:latin typeface="Times New Roman" panose="02020603050405020304" pitchFamily="18" charset="0"/>
                        <a:cs typeface="Times New Roman" panose="02020603050405020304" pitchFamily="18" charset="0"/>
                      </a:endParaRPr>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726134080"/>
                  </a:ext>
                </a:extLst>
              </a:tr>
              <a:tr h="793234">
                <a:tc rowSpan="2">
                  <a:txBody>
                    <a:bodyPr/>
                    <a:lstStyle/>
                    <a:p>
                      <a:r>
                        <a:rPr lang="en-IN" dirty="0">
                          <a:latin typeface="Times New Roman" panose="02020603050405020304" pitchFamily="18" charset="0"/>
                          <a:cs typeface="Times New Roman" panose="02020603050405020304" pitchFamily="18" charset="0"/>
                        </a:rPr>
                        <a:t>Co-Operative Society</a:t>
                      </a:r>
                    </a:p>
                  </a:txBody>
                  <a:tcPr/>
                </a:tc>
                <a:tc gridSpan="2">
                  <a:txBody>
                    <a:bodyPr/>
                    <a:lstStyle/>
                    <a:p>
                      <a:r>
                        <a:rPr lang="en-IN" dirty="0">
                          <a:latin typeface="Times New Roman" panose="02020603050405020304" pitchFamily="18" charset="0"/>
                          <a:cs typeface="Times New Roman" panose="02020603050405020304" pitchFamily="18" charset="0"/>
                        </a:rPr>
                        <a:t>Normal</a:t>
                      </a:r>
                    </a:p>
                  </a:txBody>
                  <a:tcPr/>
                </a:tc>
                <a:tc hMerge="1">
                  <a:txBody>
                    <a:bodyPr/>
                    <a:lstStyle/>
                    <a:p>
                      <a:endParaRPr lang="en-IN"/>
                    </a:p>
                  </a:txBody>
                  <a:tcPr/>
                </a:tc>
                <a:tc gridSpan="3">
                  <a:txBody>
                    <a:bodyPr/>
                    <a:lstStyle/>
                    <a:p>
                      <a:r>
                        <a:rPr lang="en-IN" dirty="0">
                          <a:latin typeface="Times New Roman" panose="02020603050405020304" pitchFamily="18" charset="0"/>
                          <a:cs typeface="Times New Roman" panose="02020603050405020304" pitchFamily="18" charset="0"/>
                        </a:rPr>
                        <a:t>u/s 115BAD (Can’t avail slab benefit and eligible deductions)</a:t>
                      </a:r>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785752778"/>
                  </a:ext>
                </a:extLst>
              </a:tr>
              <a:tr h="584246">
                <a:tc vMerge="1">
                  <a:txBody>
                    <a:bodyPr/>
                    <a:lstStyle/>
                    <a:p>
                      <a:endParaRPr lang="en-IN"/>
                    </a:p>
                  </a:txBody>
                  <a:tcPr/>
                </a:tc>
                <a:tc gridSpan="2">
                  <a:txBody>
                    <a:bodyPr/>
                    <a:lstStyle/>
                    <a:p>
                      <a:r>
                        <a:rPr lang="en-IN" dirty="0">
                          <a:latin typeface="Times New Roman" panose="02020603050405020304" pitchFamily="18" charset="0"/>
                          <a:cs typeface="Times New Roman" panose="02020603050405020304" pitchFamily="18" charset="0"/>
                        </a:rPr>
                        <a:t>As per Old tax slab rate</a:t>
                      </a:r>
                    </a:p>
                  </a:txBody>
                  <a:tcPr/>
                </a:tc>
                <a:tc hMerge="1">
                  <a:txBody>
                    <a:bodyPr/>
                    <a:lstStyle/>
                    <a:p>
                      <a:endParaRPr lang="en-IN"/>
                    </a:p>
                  </a:txBody>
                  <a:tcPr/>
                </a:tc>
                <a:tc gridSpan="3">
                  <a:txBody>
                    <a:bodyPr/>
                    <a:lstStyle/>
                    <a:p>
                      <a:pPr algn="ctr"/>
                      <a:r>
                        <a:rPr lang="en-IN" dirty="0">
                          <a:latin typeface="Times New Roman" panose="02020603050405020304" pitchFamily="18" charset="0"/>
                          <a:cs typeface="Times New Roman" panose="02020603050405020304" pitchFamily="18" charset="0"/>
                        </a:rPr>
                        <a:t>Straight 22% </a:t>
                      </a:r>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9447653"/>
                  </a:ext>
                </a:extLst>
              </a:tr>
            </a:tbl>
          </a:graphicData>
        </a:graphic>
      </p:graphicFrame>
    </p:spTree>
    <p:extLst>
      <p:ext uri="{BB962C8B-B14F-4D97-AF65-F5344CB8AC3E}">
        <p14:creationId xmlns:p14="http://schemas.microsoft.com/office/powerpoint/2010/main" val="203811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0B950F-1BC8-4ED9-8766-ECB6F1B75669}"/>
              </a:ext>
            </a:extLst>
          </p:cNvPr>
          <p:cNvSpPr>
            <a:spLocks noGrp="1"/>
          </p:cNvSpPr>
          <p:nvPr>
            <p:ph type="title"/>
          </p:nvPr>
        </p:nvSpPr>
        <p:spPr>
          <a:xfrm>
            <a:off x="1484309" y="272845"/>
            <a:ext cx="10018713" cy="1752599"/>
          </a:xfrm>
        </p:spPr>
        <p:txBody>
          <a:bodyPr>
            <a:normAutofit fontScale="90000"/>
          </a:bodyPr>
          <a:lstStyle/>
          <a:p>
            <a:r>
              <a:rPr lang="en-IN" dirty="0">
                <a:latin typeface="Times New Roman" panose="02020603050405020304" pitchFamily="18" charset="0"/>
                <a:cs typeface="Times New Roman" panose="02020603050405020304" pitchFamily="18" charset="0"/>
              </a:rPr>
              <a:t>Tax on income of certain domestic companies (Section 115BAA &amp; 115BAB)</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90FA892F-B6EF-4284-8439-20B1C5D72EFC}"/>
              </a:ext>
            </a:extLst>
          </p:cNvPr>
          <p:cNvSpPr>
            <a:spLocks noGrp="1"/>
          </p:cNvSpPr>
          <p:nvPr>
            <p:ph idx="1"/>
          </p:nvPr>
        </p:nvSpPr>
        <p:spPr>
          <a:xfrm>
            <a:off x="1484310" y="2182761"/>
            <a:ext cx="10018713" cy="2934929"/>
          </a:xfrm>
        </p:spPr>
        <p:txBody>
          <a:bodyPr>
            <a:normAutofit/>
          </a:bodyPr>
          <a:lstStyle/>
          <a:p>
            <a:pPr algn="just"/>
            <a:r>
              <a:rPr lang="en-IN" dirty="0">
                <a:latin typeface="Times New Roman" panose="02020603050405020304" pitchFamily="18" charset="0"/>
                <a:cs typeface="Times New Roman" panose="02020603050405020304" pitchFamily="18" charset="0"/>
              </a:rPr>
              <a:t>Section 115BAB has been amended to include “business of generation of electricity” under the definition of manufacturing to give benefit of tax @ 15% subject to conditions of this provision. </a:t>
            </a:r>
          </a:p>
          <a:p>
            <a:pPr algn="just"/>
            <a:r>
              <a:rPr lang="en-IN" dirty="0">
                <a:latin typeface="Times New Roman" panose="02020603050405020304" pitchFamily="18" charset="0"/>
                <a:cs typeface="Times New Roman" panose="02020603050405020304" pitchFamily="18" charset="0"/>
              </a:rPr>
              <a:t>Taxation of domestic companies at concessional rates is subject to non-</a:t>
            </a:r>
            <a:r>
              <a:rPr lang="en-IN" dirty="0" err="1">
                <a:latin typeface="Times New Roman" panose="02020603050405020304" pitchFamily="18" charset="0"/>
                <a:cs typeface="Times New Roman" panose="02020603050405020304" pitchFamily="18" charset="0"/>
              </a:rPr>
              <a:t>availment</a:t>
            </a:r>
            <a:r>
              <a:rPr lang="en-IN" dirty="0">
                <a:latin typeface="Times New Roman" panose="02020603050405020304" pitchFamily="18" charset="0"/>
                <a:cs typeface="Times New Roman" panose="02020603050405020304" pitchFamily="18" charset="0"/>
              </a:rPr>
              <a:t> of specified deductions and incentives. Now, such benefit of concessional rate shall be available for the company after allowing the deductions under section 80JJAA or Section 80M.</a:t>
            </a:r>
          </a:p>
        </p:txBody>
      </p:sp>
    </p:spTree>
    <p:extLst>
      <p:ext uri="{BB962C8B-B14F-4D97-AF65-F5344CB8AC3E}">
        <p14:creationId xmlns:p14="http://schemas.microsoft.com/office/powerpoint/2010/main" val="3485271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530</TotalTime>
  <Words>3394</Words>
  <Application>Microsoft Office PowerPoint</Application>
  <PresentationFormat>Widescreen</PresentationFormat>
  <Paragraphs>238</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Corbel</vt:lpstr>
      <vt:lpstr>Times New Roman</vt:lpstr>
      <vt:lpstr>Parallax</vt:lpstr>
      <vt:lpstr>Overview on UNION BUDGET 2020</vt:lpstr>
      <vt:lpstr>Income Tax Slab for AY 2020-21 &amp; 2021-22: </vt:lpstr>
      <vt:lpstr>Optional tax scheme - Section 115BAC Government has introduced a new scheme for Individuals and HUF’s with lower rates for those who are ready to forgo exemptions/deductions</vt:lpstr>
      <vt:lpstr>List of Exemptions/Deductions that can’t be availed by those who opt new scheme</vt:lpstr>
      <vt:lpstr>List of Exemptions/Deductions that can’t be availed by those who opt new scheme</vt:lpstr>
      <vt:lpstr>List of Exemptions/Deductions that can’t be availed by those who opt new scheme</vt:lpstr>
      <vt:lpstr>The option under the new taxation scheme is required to be exercised by the taxpayer</vt:lpstr>
      <vt:lpstr>Tax Rates for Other assessee for the A.Y. 2020-21 &amp; 2021-22: </vt:lpstr>
      <vt:lpstr>Tax on income of certain domestic companies (Section 115BAA &amp; 115BAB) </vt:lpstr>
      <vt:lpstr>Amendments</vt:lpstr>
      <vt:lpstr>Amendment in Section 6 relating to Residential Status of Individual and HUF</vt:lpstr>
      <vt:lpstr>Tax on dividends</vt:lpstr>
      <vt:lpstr>Taxation of Perquisite  (Amendment in Section 17) </vt:lpstr>
      <vt:lpstr>Tax Audit </vt:lpstr>
      <vt:lpstr> Amendments in [Section 139] –  Due date for filing of Return </vt:lpstr>
      <vt:lpstr>Due date for Tax Audit Report</vt:lpstr>
      <vt:lpstr>Amendments in [Section 55(2)(b)] - FMV in case of Land and building </vt:lpstr>
      <vt:lpstr>Amendments in [section 80GGA] - changes u/s 80GGA- Donation for scientific research or rural development</vt:lpstr>
      <vt:lpstr>Amendments in [Section 115A]  Relief to non-resident from filing of return of Income</vt:lpstr>
      <vt:lpstr>New Section 80M has been inserted- Deduction of dividend income </vt:lpstr>
      <vt:lpstr>New section 271AAD inserted (to be effective from April 1, 2020) Penalty for fake invoice or false entry</vt:lpstr>
      <vt:lpstr>PowerPoint Presentation</vt:lpstr>
      <vt:lpstr>Amendment/Insertion of TDS Sections</vt:lpstr>
      <vt:lpstr>Tax Collection at Source Section 206C has been amended as under</vt:lpstr>
      <vt:lpstr>PowerPoint Presentation</vt:lpstr>
      <vt:lpstr>Amendments in [Section 11 &amp; 12] – Registration u/s. 12AA becoming inoperative  </vt:lpstr>
      <vt:lpstr>Amendments in [Section 204] – Changes in person responsible for paying (Chapter XVII) </vt:lpstr>
      <vt:lpstr>Amendments in [Section 194LC] – Extension in Period for Rupee Denominated Bond </vt:lpstr>
      <vt:lpstr>The Direct Tax Vivad Se Vishwas Bill,2020</vt:lpstr>
      <vt:lpstr>  Disputes covered - Disputed tax, penalty, interest, fees, TDS and TCS  Given below table with details of Amount payable for resolution of disputes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Mumtaz</cp:lastModifiedBy>
  <cp:revision>43</cp:revision>
  <dcterms:created xsi:type="dcterms:W3CDTF">2020-02-20T08:46:21Z</dcterms:created>
  <dcterms:modified xsi:type="dcterms:W3CDTF">2020-02-26T15:59:07Z</dcterms:modified>
</cp:coreProperties>
</file>