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50" r:id="rId2"/>
    <p:sldId id="262" r:id="rId3"/>
    <p:sldId id="302" r:id="rId4"/>
    <p:sldId id="303" r:id="rId5"/>
    <p:sldId id="304" r:id="rId6"/>
    <p:sldId id="264" r:id="rId7"/>
    <p:sldId id="306" r:id="rId8"/>
    <p:sldId id="307" r:id="rId9"/>
    <p:sldId id="263" r:id="rId10"/>
    <p:sldId id="309" r:id="rId11"/>
    <p:sldId id="308" r:id="rId12"/>
    <p:sldId id="319" r:id="rId13"/>
    <p:sldId id="318" r:id="rId14"/>
    <p:sldId id="317" r:id="rId15"/>
    <p:sldId id="316" r:id="rId16"/>
    <p:sldId id="315" r:id="rId17"/>
    <p:sldId id="314" r:id="rId18"/>
    <p:sldId id="313" r:id="rId19"/>
    <p:sldId id="351" r:id="rId20"/>
    <p:sldId id="275" r:id="rId21"/>
    <p:sldId id="277" r:id="rId22"/>
    <p:sldId id="289" r:id="rId23"/>
    <p:sldId id="288" r:id="rId24"/>
    <p:sldId id="286" r:id="rId25"/>
    <p:sldId id="283" r:id="rId26"/>
    <p:sldId id="285" r:id="rId27"/>
    <p:sldId id="284" r:id="rId28"/>
    <p:sldId id="282" r:id="rId29"/>
    <p:sldId id="281" r:id="rId30"/>
    <p:sldId id="280" r:id="rId31"/>
    <p:sldId id="295" r:id="rId32"/>
    <p:sldId id="293" r:id="rId33"/>
    <p:sldId id="294" r:id="rId34"/>
    <p:sldId id="292" r:id="rId35"/>
    <p:sldId id="291" r:id="rId36"/>
    <p:sldId id="298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52" r:id="rId46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789" autoAdjust="0"/>
    <p:restoredTop sz="94660"/>
  </p:normalViewPr>
  <p:slideViewPr>
    <p:cSldViewPr>
      <p:cViewPr varScale="1">
        <p:scale>
          <a:sx n="64" d="100"/>
          <a:sy n="64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0CC76-FD64-4551-949F-AA1D2B5B5250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F8B19-DCC9-4A62-926C-483E3FBB7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F8B19-DCC9-4A62-926C-483E3FBB7EF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F8B19-DCC9-4A62-926C-483E3FBB7EF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17DE-C31A-4691-88C7-0036DF18C1B5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34D0-EEEA-49F3-A9A0-D835AE16A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17DE-C31A-4691-88C7-0036DF18C1B5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34D0-EEEA-49F3-A9A0-D835AE16A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17DE-C31A-4691-88C7-0036DF18C1B5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34D0-EEEA-49F3-A9A0-D835AE16A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17DE-C31A-4691-88C7-0036DF18C1B5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34D0-EEEA-49F3-A9A0-D835AE16A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17DE-C31A-4691-88C7-0036DF18C1B5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34D0-EEEA-49F3-A9A0-D835AE16A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17DE-C31A-4691-88C7-0036DF18C1B5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34D0-EEEA-49F3-A9A0-D835AE16A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17DE-C31A-4691-88C7-0036DF18C1B5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34D0-EEEA-49F3-A9A0-D835AE16A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17DE-C31A-4691-88C7-0036DF18C1B5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34D0-EEEA-49F3-A9A0-D835AE16A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17DE-C31A-4691-88C7-0036DF18C1B5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34D0-EEEA-49F3-A9A0-D835AE16A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17DE-C31A-4691-88C7-0036DF18C1B5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34D0-EEEA-49F3-A9A0-D835AE16A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17DE-C31A-4691-88C7-0036DF18C1B5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34D0-EEEA-49F3-A9A0-D835AE16A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17DE-C31A-4691-88C7-0036DF18C1B5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134D0-EEEA-49F3-A9A0-D835AE16A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6574b277d7e6b874821fda425215120feb0d72a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8915400" cy="5143500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957797" y="5637032"/>
            <a:ext cx="8186203" cy="1220969"/>
          </a:xfrm>
          <a:prstGeom prst="rect">
            <a:avLst/>
          </a:prstGeom>
        </p:spPr>
        <p:txBody>
          <a:bodyPr vert="horz" tIns="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Damania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&amp;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Varaiya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Chartered Accountants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46375"/>
          </a:xfrm>
        </p:spPr>
        <p:txBody>
          <a:bodyPr/>
          <a:lstStyle/>
          <a:p>
            <a:r>
              <a:rPr lang="en-US" dirty="0" smtClean="0"/>
              <a:t>Eligibility to take benefits under Start up India Initiative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000" b="1" dirty="0" smtClean="0"/>
              <a:t>No splitting is allowed</a:t>
            </a:r>
          </a:p>
          <a:p>
            <a:pPr>
              <a:buNone/>
            </a:pPr>
            <a:endParaRPr lang="en-US" b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Eligibility Criteria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Criteria #1</a:t>
            </a:r>
            <a:b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4000" dirty="0" smtClean="0"/>
              <a:t>	It</a:t>
            </a:r>
            <a:r>
              <a:rPr lang="en-US" dirty="0" smtClean="0"/>
              <a:t> </a:t>
            </a:r>
            <a:r>
              <a:rPr lang="en-US" sz="4000" dirty="0" smtClean="0"/>
              <a:t>must be Private Limited Company, One Person Company (OPC), LLP or registered Partnership Firm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Criteria #2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 </a:t>
            </a:r>
            <a:r>
              <a:rPr lang="en-US" sz="4000" dirty="0" smtClean="0"/>
              <a:t>Turnover of Company to be less than Rs. 25 </a:t>
            </a:r>
            <a:r>
              <a:rPr lang="en-US" sz="4000" dirty="0" err="1" smtClean="0"/>
              <a:t>Crores</a:t>
            </a:r>
            <a:endParaRPr lang="en-US" sz="40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Criteria #3</a:t>
            </a:r>
            <a:b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dirty="0" smtClean="0"/>
              <a:t>    Company must not be older than 5 years.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   </a:t>
            </a:r>
            <a:r>
              <a:rPr lang="en-US" sz="4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Criteria #4</a:t>
            </a:r>
            <a:br>
              <a:rPr lang="en-US" sz="4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 lvl="0" algn="ctr">
              <a:buNone/>
            </a:pPr>
            <a:r>
              <a:rPr lang="en-US" sz="4000" dirty="0" smtClean="0"/>
              <a:t>New product or service or process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Criteria #5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sz="4400" dirty="0" smtClean="0"/>
              <a:t>Certification from the </a:t>
            </a:r>
          </a:p>
          <a:p>
            <a:pPr algn="ctr">
              <a:buNone/>
            </a:pPr>
            <a:r>
              <a:rPr lang="en-US" sz="4400" dirty="0" smtClean="0"/>
              <a:t>Inter-Ministerial Board is a must for getting 3 years tax exemptions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Criteria #6</a:t>
            </a:r>
            <a:b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Recommendation certificate for innovative nature of business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 Relaxations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Acceptance of Payments</a:t>
            </a:r>
          </a:p>
          <a:p>
            <a:pPr marL="514350" indent="-514350">
              <a:buAutoNum type="alphaUcPeriod"/>
            </a:pPr>
            <a:r>
              <a:rPr lang="en-US" dirty="0" smtClean="0"/>
              <a:t>Issue of Shares Against Legitimate Payment Owed</a:t>
            </a:r>
          </a:p>
          <a:p>
            <a:pPr marL="514350" indent="-514350">
              <a:buAutoNum type="alphaUcPeriod"/>
            </a:pPr>
            <a:r>
              <a:rPr lang="en-US" dirty="0" smtClean="0"/>
              <a:t>Issue of sweat equity for consideration other than cash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</a:t>
            </a:r>
          </a:p>
          <a:p>
            <a:pPr lvl="0" algn="ctr">
              <a:buNone/>
            </a:pPr>
            <a:r>
              <a:rPr lang="en-US" sz="5400" b="1" dirty="0" smtClean="0"/>
              <a:t>   What is a STARTUP?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Flow chart 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81200" y="533400"/>
            <a:ext cx="495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Must be a private company/LLP/Partnership firm</a:t>
            </a:r>
            <a:endParaRPr lang="en-US" dirty="0"/>
          </a:p>
        </p:txBody>
      </p:sp>
      <p:cxnSp>
        <p:nvCxnSpPr>
          <p:cNvPr id="28" name="Shape 27"/>
          <p:cNvCxnSpPr>
            <a:stCxn id="8" idx="2"/>
          </p:cNvCxnSpPr>
          <p:nvPr/>
        </p:nvCxnSpPr>
        <p:spPr>
          <a:xfrm rot="5400000">
            <a:off x="2838450" y="-628650"/>
            <a:ext cx="152400" cy="3086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1219994" y="1142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 rot="10800000" flipV="1">
            <a:off x="457200" y="1295400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 should not be more than 5 years 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048000" y="1295400"/>
            <a:ext cx="1981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Turnover should not exceed 25 </a:t>
            </a:r>
            <a:r>
              <a:rPr lang="en-US" dirty="0" err="1" smtClean="0"/>
              <a:t>crores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715000" y="1295400"/>
            <a:ext cx="2971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Should Be a innovative product and should be commercial 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133600" y="1752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3"/>
            <a:endCxn id="33" idx="1"/>
          </p:cNvCxnSpPr>
          <p:nvPr/>
        </p:nvCxnSpPr>
        <p:spPr>
          <a:xfrm>
            <a:off x="5029200" y="17907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hape 43"/>
          <p:cNvCxnSpPr>
            <a:stCxn id="33" idx="2"/>
          </p:cNvCxnSpPr>
          <p:nvPr/>
        </p:nvCxnSpPr>
        <p:spPr>
          <a:xfrm rot="5400000">
            <a:off x="5505450" y="895350"/>
            <a:ext cx="304800" cy="3086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3925094" y="2780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371600" y="2971800"/>
            <a:ext cx="6096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approval from DIPP that your company is innovative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381000" y="3962400"/>
            <a:ext cx="1219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905000" y="3962400"/>
            <a:ext cx="1219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Recommendation letter by incubator funded by </a:t>
            </a:r>
            <a:r>
              <a:rPr lang="en-US" dirty="0" smtClean="0"/>
              <a:t>GOI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3505200" y="3962400"/>
            <a:ext cx="1219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Recommendation letter by incubator recognized by </a:t>
            </a:r>
            <a:r>
              <a:rPr lang="en-US" dirty="0" smtClean="0"/>
              <a:t>GOI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5181600" y="3962400"/>
            <a:ext cx="1524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Is funded by an incubation Fund/ Angel Fund/ Accelerator/ Angel Network</a:t>
            </a:r>
            <a:endParaRPr lang="en-US" sz="1400" dirty="0"/>
          </a:p>
        </p:txBody>
      </p:sp>
      <p:sp>
        <p:nvSpPr>
          <p:cNvPr id="61" name="Rectangle 60"/>
          <p:cNvSpPr/>
          <p:nvPr/>
        </p:nvSpPr>
        <p:spPr>
          <a:xfrm>
            <a:off x="6934200" y="3962400"/>
            <a:ext cx="1524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has patent granted by the Indian Patent and Trademark Office related to  business 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>
          <a:xfrm>
            <a:off x="1447800" y="6096000"/>
            <a:ext cx="6248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990600" y="57912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838994" y="56380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2286794" y="56380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3963194" y="56380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5639594" y="56380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7544594" y="56380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5400000">
            <a:off x="3962400" y="5943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990600" y="3657600"/>
            <a:ext cx="655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57" idx="0"/>
          </p:cNvCxnSpPr>
          <p:nvPr/>
        </p:nvCxnSpPr>
        <p:spPr>
          <a:xfrm rot="5400000">
            <a:off x="838994" y="3810000"/>
            <a:ext cx="304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>
            <a:off x="7391400" y="3810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58" idx="0"/>
          </p:cNvCxnSpPr>
          <p:nvPr/>
        </p:nvCxnSpPr>
        <p:spPr>
          <a:xfrm rot="5400000">
            <a:off x="2362994" y="3810000"/>
            <a:ext cx="304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59" idx="0"/>
          </p:cNvCxnSpPr>
          <p:nvPr/>
        </p:nvCxnSpPr>
        <p:spPr>
          <a:xfrm rot="5400000">
            <a:off x="3886994" y="3733800"/>
            <a:ext cx="4564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81000" y="3962400"/>
            <a:ext cx="1219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Recommendation letter by incubator in post-graduate College in India</a:t>
            </a:r>
          </a:p>
          <a:p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1524000" y="6172200"/>
            <a:ext cx="617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If you meet  conditions A,B C,D,E and anyone of F series then you are a start up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114800" y="228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914400" y="914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3886200" y="990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7086600" y="990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44196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457200" y="3657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F1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1981200" y="3657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F2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3581400" y="3657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F3</a:t>
            </a:r>
            <a:endParaRPr lang="en-US" dirty="0"/>
          </a:p>
        </p:txBody>
      </p:sp>
      <p:cxnSp>
        <p:nvCxnSpPr>
          <p:cNvPr id="163" name="Straight Arrow Connector 162"/>
          <p:cNvCxnSpPr/>
          <p:nvPr/>
        </p:nvCxnSpPr>
        <p:spPr>
          <a:xfrm rot="5400000">
            <a:off x="5638800" y="3810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867400" y="365760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F4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7772400" y="3657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F5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>
              <a:buNone/>
            </a:pPr>
            <a:r>
              <a:rPr lang="en-US" sz="4800" b="1" dirty="0" smtClean="0"/>
              <a:t>IN SHORT…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Your Product  =  Must be Innovative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Your STARTUP = </a:t>
            </a:r>
            <a:r>
              <a:rPr lang="en-US" b="1" dirty="0" smtClean="0"/>
              <a:t>Not</a:t>
            </a:r>
            <a:r>
              <a:rPr lang="en-US" dirty="0" smtClean="0"/>
              <a:t> </a:t>
            </a:r>
            <a:r>
              <a:rPr lang="en-US" b="1" dirty="0" smtClean="0"/>
              <a:t>similar </a:t>
            </a:r>
            <a:r>
              <a:rPr lang="en-US" dirty="0" smtClean="0"/>
              <a:t>to existing</a:t>
            </a:r>
          </a:p>
          <a:p>
            <a:endParaRPr lang="en-US" dirty="0" smtClean="0"/>
          </a:p>
          <a:p>
            <a:r>
              <a:rPr lang="en-US" dirty="0" smtClean="0"/>
              <a:t>Your STARTUP = Must Have recommendation Letter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PAR ISKA </a:t>
            </a:r>
            <a:r>
              <a:rPr lang="en-US" sz="7200" b="1" dirty="0" smtClean="0"/>
              <a:t>FAYDA</a:t>
            </a:r>
            <a:r>
              <a:rPr lang="en-US" sz="6000" dirty="0" smtClean="0"/>
              <a:t> KYA ???</a:t>
            </a:r>
            <a:endParaRPr lang="en-US" sz="6000" dirty="0"/>
          </a:p>
        </p:txBody>
      </p:sp>
      <p:pic>
        <p:nvPicPr>
          <p:cNvPr id="5" name="Picture 4" descr="47095037.cmsBAN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1905000"/>
            <a:ext cx="6096000" cy="4572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FAYDA NO.1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single point of registration </a:t>
            </a:r>
            <a:endParaRPr lang="en-US" sz="4000" dirty="0" smtClean="0"/>
          </a:p>
        </p:txBody>
      </p:sp>
      <p:pic>
        <p:nvPicPr>
          <p:cNvPr id="5" name="Picture 4" descr="k30457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819400"/>
            <a:ext cx="2971800" cy="2971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FAYDA NO.2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  </a:t>
            </a:r>
          </a:p>
          <a:p>
            <a:pPr algn="ctr">
              <a:buNone/>
            </a:pPr>
            <a:r>
              <a:rPr lang="en-US" sz="4400" b="1" dirty="0" smtClean="0"/>
              <a:t>Fast-track mechanism</a:t>
            </a:r>
            <a:endParaRPr lang="en-US" sz="4400" dirty="0"/>
          </a:p>
        </p:txBody>
      </p:sp>
      <p:pic>
        <p:nvPicPr>
          <p:cNvPr id="5" name="Picture 4" descr="paten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810000"/>
            <a:ext cx="3581400" cy="2438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FAYDA NO.3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/>
              <a:t>  </a:t>
            </a:r>
            <a:r>
              <a:rPr lang="en-US" sz="4400" b="1" dirty="0" smtClean="0"/>
              <a:t>Tax exemption for      </a:t>
            </a:r>
          </a:p>
          <a:p>
            <a:pPr algn="ctr">
              <a:buNone/>
            </a:pPr>
            <a:r>
              <a:rPr lang="en-US" sz="4400" b="1" dirty="0" smtClean="0"/>
              <a:t>  Three years</a:t>
            </a:r>
            <a:endParaRPr lang="en-US" sz="4400" b="1" dirty="0"/>
          </a:p>
        </p:txBody>
      </p:sp>
      <p:pic>
        <p:nvPicPr>
          <p:cNvPr id="4" name="Picture 3" descr="TA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4038599"/>
            <a:ext cx="4114800" cy="22450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FAYDA NO.4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 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sz="4400" b="1" dirty="0" smtClean="0"/>
              <a:t>No inspections</a:t>
            </a:r>
          </a:p>
          <a:p>
            <a:endParaRPr lang="en-US" dirty="0"/>
          </a:p>
        </p:txBody>
      </p:sp>
      <p:pic>
        <p:nvPicPr>
          <p:cNvPr id="4" name="Picture 3" descr="labour la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4038599"/>
            <a:ext cx="4876800" cy="22860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FAYDA NO.5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/>
              <a:t>  </a:t>
            </a:r>
            <a:r>
              <a:rPr lang="en-US" sz="4000" b="1" dirty="0" smtClean="0"/>
              <a:t>Faster exits for startups</a:t>
            </a:r>
          </a:p>
          <a:p>
            <a:pPr>
              <a:buNone/>
            </a:pPr>
            <a:r>
              <a:rPr lang="en-US" sz="6000" b="1" dirty="0" smtClean="0"/>
              <a:t>  </a:t>
            </a:r>
            <a:endParaRPr lang="en-US" sz="5400" dirty="0"/>
          </a:p>
        </p:txBody>
      </p:sp>
      <p:pic>
        <p:nvPicPr>
          <p:cNvPr id="4" name="Picture 3" descr="ex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124200"/>
            <a:ext cx="6096000" cy="2590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FAYDA NO.6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dirty="0" smtClean="0"/>
              <a:t>   Three innovation awards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awa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895600"/>
            <a:ext cx="4343400" cy="34377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 algn="ctr">
              <a:buNone/>
            </a:pPr>
            <a:r>
              <a:rPr lang="en-US" dirty="0" smtClean="0"/>
              <a:t>   </a:t>
            </a:r>
            <a:r>
              <a:rPr lang="en-US" sz="40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INTRODUCTION </a:t>
            </a:r>
            <a:endParaRPr lang="en-US" sz="4000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C000"/>
                </a:solidFill>
              </a:rPr>
              <a:t>Startup means an entity, incorporated or registered in India not prior to five years, </a:t>
            </a:r>
          </a:p>
          <a:p>
            <a:pPr algn="just">
              <a:buNone/>
            </a:pPr>
            <a:r>
              <a:rPr lang="en-US" dirty="0" smtClean="0"/>
              <a:t>	With annual turnover not exceeding INR 25 </a:t>
            </a:r>
            <a:r>
              <a:rPr lang="en-US" dirty="0" err="1" smtClean="0"/>
              <a:t>Crores</a:t>
            </a:r>
            <a:r>
              <a:rPr lang="en-US" dirty="0" smtClean="0"/>
              <a:t> in any preceding financial year,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Working towards innovation, development, deployment or commercialization of new products.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FAYDA NO.7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dirty="0" smtClean="0"/>
              <a:t>Rs. 10,000 </a:t>
            </a:r>
            <a:r>
              <a:rPr lang="en-US" sz="3600" b="1" dirty="0" err="1" smtClean="0"/>
              <a:t>crores</a:t>
            </a:r>
            <a:r>
              <a:rPr lang="en-US" sz="3600" b="1" dirty="0" smtClean="0"/>
              <a:t> fund for startups</a:t>
            </a:r>
            <a:endParaRPr lang="en-US" sz="3600" dirty="0"/>
          </a:p>
        </p:txBody>
      </p:sp>
      <p:pic>
        <p:nvPicPr>
          <p:cNvPr id="5" name="Picture 4" descr="mo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200400"/>
            <a:ext cx="5905500" cy="30575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FAYDA NO.8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7545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b="1" dirty="0" smtClean="0"/>
              <a:t>Selection of incubators</a:t>
            </a:r>
          </a:p>
          <a:p>
            <a:endParaRPr lang="en-US" dirty="0"/>
          </a:p>
        </p:txBody>
      </p:sp>
      <p:pic>
        <p:nvPicPr>
          <p:cNvPr id="4" name="Picture 3" descr="hel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819400"/>
            <a:ext cx="3352800" cy="2533650"/>
          </a:xfrm>
          <a:prstGeom prst="rect">
            <a:avLst/>
          </a:prstGeom>
        </p:spPr>
      </p:pic>
      <p:pic>
        <p:nvPicPr>
          <p:cNvPr id="5" name="Picture 4" descr="help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2895600"/>
            <a:ext cx="3310160" cy="2514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FAYDA NO.9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     A credit guarantee fund for startups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gurant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571750"/>
            <a:ext cx="6019800" cy="36766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FAYDA NO.10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/>
              <a:t>     Innovation focused programs for students</a:t>
            </a: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633662"/>
            <a:ext cx="5105400" cy="34623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FAYDA NO.11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 </a:t>
            </a:r>
          </a:p>
          <a:p>
            <a:pPr algn="ctr">
              <a:buNone/>
            </a:pPr>
            <a:r>
              <a:rPr lang="en-US" sz="4000" dirty="0" smtClean="0"/>
              <a:t>Exempt startups from the criteria of "prior experience/ turnover"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FAYDA NO.12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dirty="0" smtClean="0"/>
              <a:t>     Startup India Hub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8" descr="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667000"/>
            <a:ext cx="7947911" cy="2424113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endParaRPr lang="en-US" dirty="0" smtClean="0">
              <a:solidFill>
                <a:prstClr val="white"/>
              </a:solidFill>
              <a:latin typeface="Arial Black" pitchFamily="34" charset="0"/>
            </a:endParaRPr>
          </a:p>
          <a:p>
            <a:pPr lvl="0" algn="ctr">
              <a:buNone/>
            </a:pPr>
            <a:endParaRPr lang="en-US" dirty="0" smtClean="0">
              <a:solidFill>
                <a:prstClr val="white"/>
              </a:solidFill>
              <a:latin typeface="Arial Black" pitchFamily="34" charset="0"/>
            </a:endParaRPr>
          </a:p>
          <a:p>
            <a:pPr lvl="0" algn="ctr">
              <a:buNone/>
            </a:pPr>
            <a:endParaRPr lang="en-US" dirty="0" smtClean="0">
              <a:solidFill>
                <a:prstClr val="white"/>
              </a:solidFill>
              <a:latin typeface="Arial Black" pitchFamily="34" charset="0"/>
            </a:endParaRPr>
          </a:p>
          <a:p>
            <a:pPr lvl="0" algn="ctr">
              <a:buNone/>
            </a:pPr>
            <a:r>
              <a:rPr lang="en-US" sz="4000" dirty="0" smtClean="0">
                <a:solidFill>
                  <a:prstClr val="white"/>
                </a:solidFill>
                <a:latin typeface="Arial Black" pitchFamily="34" charset="0"/>
              </a:rPr>
              <a:t>MYTHS ABOUT STARTUP</a:t>
            </a:r>
            <a:endParaRPr lang="en-IN" sz="4000" dirty="0" smtClean="0">
              <a:solidFill>
                <a:prstClr val="white"/>
              </a:solidFill>
              <a:latin typeface="Arial Black" pitchFamily="34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MYTH 1-APPLICABLE TO ENTITIES REGISTERED AFTER ANNOUNCEMENT OF SCHEME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#TRUTH</a:t>
            </a:r>
          </a:p>
          <a:p>
            <a:pPr algn="just"/>
            <a:r>
              <a:rPr lang="en-US" b="1" dirty="0" smtClean="0"/>
              <a:t>ALSO APPLICABLE </a:t>
            </a:r>
            <a:r>
              <a:rPr lang="en-US" dirty="0" smtClean="0"/>
              <a:t>to entities registered before the announcement of the scheme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 2 </a:t>
            </a:r>
            <a:br>
              <a:rPr lang="en-US" dirty="0" smtClean="0"/>
            </a:br>
            <a:r>
              <a:rPr lang="en-US" dirty="0" smtClean="0"/>
              <a:t>APPLICABLE FOR ALL REGISTERED COMPANIES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sz="3200" dirty="0" smtClean="0"/>
              <a:t>#TRUTH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This Scheme is applicable only </a:t>
            </a:r>
            <a:r>
              <a:rPr lang="en-US" sz="3200" b="1" dirty="0" smtClean="0"/>
              <a:t>TO MOST INNOVATIVE COMPANIES </a:t>
            </a:r>
            <a:r>
              <a:rPr lang="en-US" sz="3200" dirty="0" smtClean="0"/>
              <a:t>fulfilling given </a:t>
            </a:r>
            <a:r>
              <a:rPr lang="en-US" sz="3200" b="1" dirty="0" smtClean="0"/>
              <a:t>5 CRITERIA</a:t>
            </a:r>
            <a:endParaRPr lang="en-IN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MYTH 3 </a:t>
            </a:r>
            <a:br>
              <a:rPr lang="en-US" dirty="0" smtClean="0"/>
            </a:br>
            <a:r>
              <a:rPr lang="en-US" dirty="0" smtClean="0"/>
              <a:t>EXEMPTION IN INCORPORATION &amp; COMPLIANCE COST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#TRUTH</a:t>
            </a:r>
            <a:endParaRPr lang="en-US" dirty="0"/>
          </a:p>
          <a:p>
            <a:r>
              <a:rPr lang="en-US" dirty="0" smtClean="0"/>
              <a:t>NO EXEMPTION </a:t>
            </a:r>
          </a:p>
          <a:p>
            <a:r>
              <a:rPr lang="en-US" dirty="0" smtClean="0"/>
              <a:t>Only 80% Patent Registration Fees will be refunded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Question</a:t>
            </a:r>
            <a:b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 smtClean="0"/>
              <a:t>FlipKart</a:t>
            </a:r>
            <a:r>
              <a:rPr lang="en-US" b="1" dirty="0" smtClean="0"/>
              <a:t> or OLA</a:t>
            </a:r>
            <a:r>
              <a:rPr lang="en-US" dirty="0" smtClean="0"/>
              <a:t> may be called startups ???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NO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TO PLAN FOR STARTUP INDIA SCHEME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428712"/>
            <a:ext cx="8072494" cy="5214998"/>
          </a:xfrm>
        </p:spPr>
        <p:txBody>
          <a:bodyPr/>
          <a:lstStyle/>
          <a:p>
            <a:pPr lvl="0"/>
            <a:r>
              <a:rPr lang="en-US" dirty="0" smtClean="0"/>
              <a:t>Register a Private Limited or LLP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File for trademark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lvl="0" algn="just"/>
            <a:r>
              <a:rPr lang="en-US" dirty="0" smtClean="0"/>
              <a:t>Develop a prototype Product or Service</a:t>
            </a:r>
          </a:p>
          <a:p>
            <a:pPr lvl="0"/>
            <a:endParaRPr lang="en-IN" dirty="0" smtClean="0"/>
          </a:p>
          <a:p>
            <a:pPr lvl="0"/>
            <a:r>
              <a:rPr lang="en-US" smtClean="0"/>
              <a:t>Keep ROC </a:t>
            </a:r>
            <a:r>
              <a:rPr lang="en-US" dirty="0" smtClean="0"/>
              <a:t>filing up to date</a:t>
            </a:r>
            <a:endParaRPr lang="en-IN" dirty="0" smtClean="0"/>
          </a:p>
          <a:p>
            <a:pPr lvl="0"/>
            <a:endParaRPr lang="en-IN" dirty="0" smtClean="0"/>
          </a:p>
          <a:p>
            <a:endParaRPr lang="en-IN" dirty="0" smtClean="0"/>
          </a:p>
          <a:p>
            <a:pPr lvl="0"/>
            <a:endParaRPr lang="en-IN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Search for a recognized Incubator or Angel Funding Firm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Apply for Patent</a:t>
            </a:r>
          </a:p>
          <a:p>
            <a:pPr lvl="0"/>
            <a:endParaRPr lang="en-IN" dirty="0" smtClean="0"/>
          </a:p>
          <a:p>
            <a:pPr lvl="0"/>
            <a:r>
              <a:rPr lang="en-US" dirty="0" smtClean="0"/>
              <a:t>Get recommendation Letter</a:t>
            </a:r>
          </a:p>
          <a:p>
            <a:pPr lvl="0"/>
            <a:endParaRPr lang="en-IN" dirty="0" smtClean="0"/>
          </a:p>
          <a:p>
            <a:pPr lvl="0"/>
            <a:r>
              <a:rPr lang="en-US" dirty="0" smtClean="0"/>
              <a:t>Apply to Inter Ministerial Board for approval</a:t>
            </a:r>
            <a:endParaRPr lang="en-IN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HURRY UP !!!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Register your Startup and be ready for the startup India Scheme with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1242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Damania &amp; Varaiya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343400"/>
            <a:ext cx="3962400" cy="2514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</a:t>
            </a:r>
            <a:endParaRPr lang="en-IN" dirty="0"/>
          </a:p>
        </p:txBody>
      </p:sp>
      <p:pic>
        <p:nvPicPr>
          <p:cNvPr id="6" name="Picture 5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905000"/>
            <a:ext cx="4572000" cy="3124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IN" dirty="0"/>
          </a:p>
        </p:txBody>
      </p:sp>
      <p:pic>
        <p:nvPicPr>
          <p:cNvPr id="5" name="Picture 4" descr="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0"/>
            <a:ext cx="7239000" cy="36576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57797" y="5637032"/>
            <a:ext cx="8186203" cy="1220969"/>
          </a:xfrm>
          <a:prstGeom prst="rect">
            <a:avLst/>
          </a:prstGeom>
        </p:spPr>
        <p:txBody>
          <a:bodyPr vert="horz" tIns="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Damania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&amp;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Varaiya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Chartered Accountants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PREPARED BY- HEMAL MEHTA, NIMISHA JAIN, TITHI UPADHYAY</a:t>
            </a:r>
            <a:endParaRPr lang="en-IN" dirty="0"/>
          </a:p>
        </p:txBody>
      </p:sp>
    </p:spTree>
  </p:cSld>
  <p:clrMapOvr>
    <a:masterClrMapping/>
  </p:clrMapOvr>
  <p:transition spd="slow"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  </a:t>
            </a: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Startup conditions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</a:t>
            </a:r>
            <a:r>
              <a:rPr lang="en-US" sz="4000" dirty="0" smtClean="0"/>
              <a:t>Private Limited</a:t>
            </a:r>
          </a:p>
          <a:p>
            <a:pPr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b. Registered Partnership</a:t>
            </a:r>
          </a:p>
          <a:p>
            <a:pPr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c. Limited Liability Partnership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  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  </a:t>
            </a:r>
            <a:r>
              <a:rPr lang="en-US" sz="4000" b="1" dirty="0" smtClean="0"/>
              <a:t>Age of Company </a:t>
            </a:r>
            <a:r>
              <a:rPr lang="en-US" sz="4000" dirty="0" smtClean="0"/>
              <a:t>must not be older than </a:t>
            </a:r>
            <a:r>
              <a:rPr lang="en-US" sz="4000" b="1" dirty="0" smtClean="0"/>
              <a:t>5 years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    </a:t>
            </a:r>
            <a:r>
              <a:rPr lang="en-US" sz="4400" dirty="0" smtClean="0"/>
              <a:t>Condition 3</a:t>
            </a:r>
          </a:p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en-US" sz="4000" dirty="0" smtClean="0"/>
              <a:t>Annual Turnover of Start-up Should Not be  more than </a:t>
            </a:r>
            <a:r>
              <a:rPr lang="en-US" sz="4000" b="1" dirty="0" smtClean="0"/>
              <a:t>Rs. 25 </a:t>
            </a:r>
            <a:r>
              <a:rPr lang="en-US" sz="4000" b="1" dirty="0" err="1" smtClean="0"/>
              <a:t>Crores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Condition</a:t>
            </a:r>
            <a:r>
              <a:rPr lang="en-US" sz="5400" dirty="0" smtClean="0"/>
              <a:t> </a:t>
            </a:r>
            <a:r>
              <a:rPr lang="en-US" sz="4400" dirty="0" smtClean="0"/>
              <a:t>4</a:t>
            </a:r>
            <a:endParaRPr lang="en-US" sz="4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Highly Innovative Product or Service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915"/>
            <a:ext cx="6130132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Damania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Varaiya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Chartered Accountants</a:t>
            </a:r>
            <a:endParaRPr lang="en-IN" sz="11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0"/>
              </a:spcBef>
              <a:buNone/>
            </a:pPr>
            <a:endParaRPr lang="en-US" sz="1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976</TotalTime>
  <Words>749</Words>
  <Application>Microsoft Office PowerPoint</Application>
  <PresentationFormat>On-screen Show (4:3)</PresentationFormat>
  <Paragraphs>205</Paragraphs>
  <Slides>45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Slide 1</vt:lpstr>
      <vt:lpstr>Slide 2</vt:lpstr>
      <vt:lpstr>Slide 3</vt:lpstr>
      <vt:lpstr> Question </vt:lpstr>
      <vt:lpstr>Slide 5</vt:lpstr>
      <vt:lpstr>Condition 1</vt:lpstr>
      <vt:lpstr>Condition 2</vt:lpstr>
      <vt:lpstr>Slide 8</vt:lpstr>
      <vt:lpstr>Slide 9</vt:lpstr>
      <vt:lpstr>Eligibility to take benefits under Start up India Initiative</vt:lpstr>
      <vt:lpstr>Condition 5</vt:lpstr>
      <vt:lpstr>Slide 12</vt:lpstr>
      <vt:lpstr> Criteria #1 </vt:lpstr>
      <vt:lpstr> Criteria #2 </vt:lpstr>
      <vt:lpstr> Criteria #3 </vt:lpstr>
      <vt:lpstr> </vt:lpstr>
      <vt:lpstr> Criteria #5 </vt:lpstr>
      <vt:lpstr> Criteria #6 </vt:lpstr>
      <vt:lpstr>RBI Relaxations</vt:lpstr>
      <vt:lpstr>Slide 20</vt:lpstr>
      <vt:lpstr>Slide 21</vt:lpstr>
      <vt:lpstr>Slide 22</vt:lpstr>
      <vt:lpstr>Slide 23</vt:lpstr>
      <vt:lpstr>FAYDA NO.1</vt:lpstr>
      <vt:lpstr>FAYDA NO.2</vt:lpstr>
      <vt:lpstr>FAYDA NO.3</vt:lpstr>
      <vt:lpstr>FAYDA NO.4</vt:lpstr>
      <vt:lpstr>FAYDA NO.5</vt:lpstr>
      <vt:lpstr>FAYDA NO.6</vt:lpstr>
      <vt:lpstr>FAYDA NO.7</vt:lpstr>
      <vt:lpstr>FAYDA NO.8</vt:lpstr>
      <vt:lpstr>FAYDA NO.9</vt:lpstr>
      <vt:lpstr>FAYDA NO.10</vt:lpstr>
      <vt:lpstr>FAYDA NO.11</vt:lpstr>
      <vt:lpstr>FAYDA NO.12</vt:lpstr>
      <vt:lpstr>Slide 36</vt:lpstr>
      <vt:lpstr> MYTH 1-APPLICABLE TO ENTITIES REGISTERED AFTER ANNOUNCEMENT OF SCHEME</vt:lpstr>
      <vt:lpstr>MYTH 2  APPLICABLE FOR ALL REGISTERED COMPANIES</vt:lpstr>
      <vt:lpstr> MYTH 3  EXEMPTION IN INCORPORATION &amp; COMPLIANCE COST </vt:lpstr>
      <vt:lpstr>HOW TO PLAN FOR STARTUP INDIA SCHEME</vt:lpstr>
      <vt:lpstr>Slide 41</vt:lpstr>
      <vt:lpstr>HURRY UP !!!</vt:lpstr>
      <vt:lpstr>TIME FOR </vt:lpstr>
      <vt:lpstr>Slide 44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cs2</dc:creator>
  <cp:lastModifiedBy>cs</cp:lastModifiedBy>
  <cp:revision>160</cp:revision>
  <dcterms:created xsi:type="dcterms:W3CDTF">2016-02-19T11:22:39Z</dcterms:created>
  <dcterms:modified xsi:type="dcterms:W3CDTF">2016-02-29T04:48:13Z</dcterms:modified>
</cp:coreProperties>
</file>