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8" r:id="rId3"/>
    <p:sldId id="259" r:id="rId4"/>
    <p:sldId id="260" r:id="rId5"/>
    <p:sldId id="261" r:id="rId6"/>
    <p:sldId id="262" r:id="rId7"/>
    <p:sldId id="292" r:id="rId8"/>
    <p:sldId id="288" r:id="rId9"/>
    <p:sldId id="264" r:id="rId10"/>
    <p:sldId id="266" r:id="rId11"/>
    <p:sldId id="267" r:id="rId12"/>
    <p:sldId id="268" r:id="rId13"/>
    <p:sldId id="295" r:id="rId14"/>
    <p:sldId id="296" r:id="rId15"/>
    <p:sldId id="269" r:id="rId16"/>
    <p:sldId id="270" r:id="rId17"/>
    <p:sldId id="293" r:id="rId18"/>
    <p:sldId id="272" r:id="rId19"/>
    <p:sldId id="273" r:id="rId20"/>
    <p:sldId id="274" r:id="rId21"/>
    <p:sldId id="275" r:id="rId22"/>
    <p:sldId id="277" r:id="rId23"/>
    <p:sldId id="278" r:id="rId24"/>
    <p:sldId id="297" r:id="rId25"/>
    <p:sldId id="279" r:id="rId26"/>
    <p:sldId id="298" r:id="rId27"/>
    <p:sldId id="281" r:id="rId28"/>
    <p:sldId id="282" r:id="rId29"/>
    <p:sldId id="283" r:id="rId30"/>
    <p:sldId id="284" r:id="rId31"/>
    <p:sldId id="285" r:id="rId32"/>
    <p:sldId id="294" r:id="rId33"/>
    <p:sldId id="287" r:id="rId34"/>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210" y="-288"/>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613030-93CD-47B9-9FEC-0BF645B8EFC7}" type="doc">
      <dgm:prSet loTypeId="urn:microsoft.com/office/officeart/2005/8/layout/venn1" loCatId="relationship" qsTypeId="urn:microsoft.com/office/officeart/2005/8/quickstyle/simple1" qsCatId="simple" csTypeId="urn:microsoft.com/office/officeart/2005/8/colors/accent1_2" csCatId="accent1" phldr="1"/>
      <dgm:spPr/>
    </dgm:pt>
    <dgm:pt modelId="{53FB5C05-C31A-40B8-A955-F8C8B54252D2}">
      <dgm:prSet phldrT="[Text]"/>
      <dgm:spPr/>
      <dgm:t>
        <a:bodyPr/>
        <a:lstStyle/>
        <a:p>
          <a:r>
            <a:rPr lang="en-US" b="1" dirty="0" smtClean="0"/>
            <a:t>Incentive Pressure</a:t>
          </a:r>
          <a:endParaRPr lang="en-US" b="1" dirty="0"/>
        </a:p>
      </dgm:t>
    </dgm:pt>
    <dgm:pt modelId="{27CCFA32-1369-4857-A7F1-22B57D149894}" type="parTrans" cxnId="{F6F10AC2-EA05-4EA7-B228-CE30ADEC9068}">
      <dgm:prSet/>
      <dgm:spPr/>
      <dgm:t>
        <a:bodyPr/>
        <a:lstStyle/>
        <a:p>
          <a:endParaRPr lang="en-US"/>
        </a:p>
      </dgm:t>
    </dgm:pt>
    <dgm:pt modelId="{2574D26A-7D8C-4453-AE02-974DAFA46809}" type="sibTrans" cxnId="{F6F10AC2-EA05-4EA7-B228-CE30ADEC9068}">
      <dgm:prSet/>
      <dgm:spPr/>
      <dgm:t>
        <a:bodyPr/>
        <a:lstStyle/>
        <a:p>
          <a:endParaRPr lang="en-US"/>
        </a:p>
      </dgm:t>
    </dgm:pt>
    <dgm:pt modelId="{3D50CB06-BA9A-467C-9C11-774AABE6B359}">
      <dgm:prSet phldrT="[Text]"/>
      <dgm:spPr/>
      <dgm:t>
        <a:bodyPr/>
        <a:lstStyle/>
        <a:p>
          <a:r>
            <a:rPr lang="en-US" b="1" dirty="0" smtClean="0"/>
            <a:t>Attitude/ rationalism</a:t>
          </a:r>
          <a:endParaRPr lang="en-US" b="1" dirty="0"/>
        </a:p>
      </dgm:t>
    </dgm:pt>
    <dgm:pt modelId="{94BAA514-2AFD-486F-8808-EC463132F227}" type="parTrans" cxnId="{19453255-BF40-45B5-904B-615C3F6609A0}">
      <dgm:prSet/>
      <dgm:spPr/>
      <dgm:t>
        <a:bodyPr/>
        <a:lstStyle/>
        <a:p>
          <a:endParaRPr lang="en-US"/>
        </a:p>
      </dgm:t>
    </dgm:pt>
    <dgm:pt modelId="{6798FD1C-19BF-4049-9A9C-8B88A001F75D}" type="sibTrans" cxnId="{19453255-BF40-45B5-904B-615C3F6609A0}">
      <dgm:prSet/>
      <dgm:spPr/>
      <dgm:t>
        <a:bodyPr/>
        <a:lstStyle/>
        <a:p>
          <a:endParaRPr lang="en-US"/>
        </a:p>
      </dgm:t>
    </dgm:pt>
    <dgm:pt modelId="{9660D501-BA97-4625-82A6-4181246F790B}">
      <dgm:prSet phldrT="[Text]"/>
      <dgm:spPr/>
      <dgm:t>
        <a:bodyPr/>
        <a:lstStyle/>
        <a:p>
          <a:r>
            <a:rPr lang="en-US" b="1" dirty="0" smtClean="0"/>
            <a:t>Opportunity</a:t>
          </a:r>
          <a:endParaRPr lang="en-US" b="1" dirty="0"/>
        </a:p>
      </dgm:t>
    </dgm:pt>
    <dgm:pt modelId="{7D471773-75D6-42D4-B64F-F7D2CE3E9863}" type="parTrans" cxnId="{7F603B75-2C91-4CD3-BFC0-11909C116D93}">
      <dgm:prSet/>
      <dgm:spPr/>
      <dgm:t>
        <a:bodyPr/>
        <a:lstStyle/>
        <a:p>
          <a:endParaRPr lang="en-US"/>
        </a:p>
      </dgm:t>
    </dgm:pt>
    <dgm:pt modelId="{EA1267C1-591B-446F-BBFC-B2190B69A97C}" type="sibTrans" cxnId="{7F603B75-2C91-4CD3-BFC0-11909C116D93}">
      <dgm:prSet/>
      <dgm:spPr/>
      <dgm:t>
        <a:bodyPr/>
        <a:lstStyle/>
        <a:p>
          <a:endParaRPr lang="en-US"/>
        </a:p>
      </dgm:t>
    </dgm:pt>
    <dgm:pt modelId="{57B1BBF2-2055-4188-97CA-C266FB5531A6}" type="pres">
      <dgm:prSet presAssocID="{E4613030-93CD-47B9-9FEC-0BF645B8EFC7}" presName="compositeShape" presStyleCnt="0">
        <dgm:presLayoutVars>
          <dgm:chMax val="7"/>
          <dgm:dir/>
          <dgm:resizeHandles val="exact"/>
        </dgm:presLayoutVars>
      </dgm:prSet>
      <dgm:spPr/>
    </dgm:pt>
    <dgm:pt modelId="{1B099C63-5DF9-48DB-B26E-E107E3279BD8}" type="pres">
      <dgm:prSet presAssocID="{53FB5C05-C31A-40B8-A955-F8C8B54252D2}" presName="circ1" presStyleLbl="vennNode1" presStyleIdx="0" presStyleCnt="3"/>
      <dgm:spPr/>
      <dgm:t>
        <a:bodyPr/>
        <a:lstStyle/>
        <a:p>
          <a:endParaRPr lang="en-US"/>
        </a:p>
      </dgm:t>
    </dgm:pt>
    <dgm:pt modelId="{32A0C075-87CB-4267-9805-D27F3761EA12}" type="pres">
      <dgm:prSet presAssocID="{53FB5C05-C31A-40B8-A955-F8C8B54252D2}" presName="circ1Tx" presStyleLbl="revTx" presStyleIdx="0" presStyleCnt="0">
        <dgm:presLayoutVars>
          <dgm:chMax val="0"/>
          <dgm:chPref val="0"/>
          <dgm:bulletEnabled val="1"/>
        </dgm:presLayoutVars>
      </dgm:prSet>
      <dgm:spPr/>
      <dgm:t>
        <a:bodyPr/>
        <a:lstStyle/>
        <a:p>
          <a:endParaRPr lang="en-US"/>
        </a:p>
      </dgm:t>
    </dgm:pt>
    <dgm:pt modelId="{380702DD-F16F-48B9-9EDF-DC4EFDB03910}" type="pres">
      <dgm:prSet presAssocID="{3D50CB06-BA9A-467C-9C11-774AABE6B359}" presName="circ2" presStyleLbl="vennNode1" presStyleIdx="1" presStyleCnt="3"/>
      <dgm:spPr/>
      <dgm:t>
        <a:bodyPr/>
        <a:lstStyle/>
        <a:p>
          <a:endParaRPr lang="en-IN"/>
        </a:p>
      </dgm:t>
    </dgm:pt>
    <dgm:pt modelId="{6169B032-721A-4FFE-B48F-1A7135C56BBB}" type="pres">
      <dgm:prSet presAssocID="{3D50CB06-BA9A-467C-9C11-774AABE6B359}" presName="circ2Tx" presStyleLbl="revTx" presStyleIdx="0" presStyleCnt="0">
        <dgm:presLayoutVars>
          <dgm:chMax val="0"/>
          <dgm:chPref val="0"/>
          <dgm:bulletEnabled val="1"/>
        </dgm:presLayoutVars>
      </dgm:prSet>
      <dgm:spPr/>
      <dgm:t>
        <a:bodyPr/>
        <a:lstStyle/>
        <a:p>
          <a:endParaRPr lang="en-IN"/>
        </a:p>
      </dgm:t>
    </dgm:pt>
    <dgm:pt modelId="{3D3C0483-A3B2-4406-957B-A13236DDEB37}" type="pres">
      <dgm:prSet presAssocID="{9660D501-BA97-4625-82A6-4181246F790B}" presName="circ3" presStyleLbl="vennNode1" presStyleIdx="2" presStyleCnt="3" custLinFactNeighborX="197" custLinFactNeighborY="1509"/>
      <dgm:spPr/>
      <dgm:t>
        <a:bodyPr/>
        <a:lstStyle/>
        <a:p>
          <a:endParaRPr lang="en-IN"/>
        </a:p>
      </dgm:t>
    </dgm:pt>
    <dgm:pt modelId="{7EB1745A-A834-4632-BE64-7F2518CEA8B7}" type="pres">
      <dgm:prSet presAssocID="{9660D501-BA97-4625-82A6-4181246F790B}" presName="circ3Tx" presStyleLbl="revTx" presStyleIdx="0" presStyleCnt="0">
        <dgm:presLayoutVars>
          <dgm:chMax val="0"/>
          <dgm:chPref val="0"/>
          <dgm:bulletEnabled val="1"/>
        </dgm:presLayoutVars>
      </dgm:prSet>
      <dgm:spPr/>
      <dgm:t>
        <a:bodyPr/>
        <a:lstStyle/>
        <a:p>
          <a:endParaRPr lang="en-IN"/>
        </a:p>
      </dgm:t>
    </dgm:pt>
  </dgm:ptLst>
  <dgm:cxnLst>
    <dgm:cxn modelId="{325F5740-C576-4627-AE2E-8641C3327EBF}" type="presOf" srcId="{E4613030-93CD-47B9-9FEC-0BF645B8EFC7}" destId="{57B1BBF2-2055-4188-97CA-C266FB5531A6}" srcOrd="0" destOrd="0" presId="urn:microsoft.com/office/officeart/2005/8/layout/venn1"/>
    <dgm:cxn modelId="{6A5571E1-AA2B-4AA4-B069-46E1FC44534B}" type="presOf" srcId="{9660D501-BA97-4625-82A6-4181246F790B}" destId="{7EB1745A-A834-4632-BE64-7F2518CEA8B7}" srcOrd="1" destOrd="0" presId="urn:microsoft.com/office/officeart/2005/8/layout/venn1"/>
    <dgm:cxn modelId="{479265B2-75BA-4CB4-97F0-E3CF2DD98458}" type="presOf" srcId="{53FB5C05-C31A-40B8-A955-F8C8B54252D2}" destId="{32A0C075-87CB-4267-9805-D27F3761EA12}" srcOrd="1" destOrd="0" presId="urn:microsoft.com/office/officeart/2005/8/layout/venn1"/>
    <dgm:cxn modelId="{7F603B75-2C91-4CD3-BFC0-11909C116D93}" srcId="{E4613030-93CD-47B9-9FEC-0BF645B8EFC7}" destId="{9660D501-BA97-4625-82A6-4181246F790B}" srcOrd="2" destOrd="0" parTransId="{7D471773-75D6-42D4-B64F-F7D2CE3E9863}" sibTransId="{EA1267C1-591B-446F-BBFC-B2190B69A97C}"/>
    <dgm:cxn modelId="{19453255-BF40-45B5-904B-615C3F6609A0}" srcId="{E4613030-93CD-47B9-9FEC-0BF645B8EFC7}" destId="{3D50CB06-BA9A-467C-9C11-774AABE6B359}" srcOrd="1" destOrd="0" parTransId="{94BAA514-2AFD-486F-8808-EC463132F227}" sibTransId="{6798FD1C-19BF-4049-9A9C-8B88A001F75D}"/>
    <dgm:cxn modelId="{827B9916-03DB-4A83-B3BA-3FE052F66E96}" type="presOf" srcId="{9660D501-BA97-4625-82A6-4181246F790B}" destId="{3D3C0483-A3B2-4406-957B-A13236DDEB37}" srcOrd="0" destOrd="0" presId="urn:microsoft.com/office/officeart/2005/8/layout/venn1"/>
    <dgm:cxn modelId="{F6F10AC2-EA05-4EA7-B228-CE30ADEC9068}" srcId="{E4613030-93CD-47B9-9FEC-0BF645B8EFC7}" destId="{53FB5C05-C31A-40B8-A955-F8C8B54252D2}" srcOrd="0" destOrd="0" parTransId="{27CCFA32-1369-4857-A7F1-22B57D149894}" sibTransId="{2574D26A-7D8C-4453-AE02-974DAFA46809}"/>
    <dgm:cxn modelId="{0221C6C9-C1AC-4A11-BF12-A71A05A540DE}" type="presOf" srcId="{53FB5C05-C31A-40B8-A955-F8C8B54252D2}" destId="{1B099C63-5DF9-48DB-B26E-E107E3279BD8}" srcOrd="0" destOrd="0" presId="urn:microsoft.com/office/officeart/2005/8/layout/venn1"/>
    <dgm:cxn modelId="{ADB702CD-FC94-462B-BC8C-3F8D89818248}" type="presOf" srcId="{3D50CB06-BA9A-467C-9C11-774AABE6B359}" destId="{6169B032-721A-4FFE-B48F-1A7135C56BBB}" srcOrd="1" destOrd="0" presId="urn:microsoft.com/office/officeart/2005/8/layout/venn1"/>
    <dgm:cxn modelId="{E8058B7F-9D89-48BA-A0EC-96FC7007B19E}" type="presOf" srcId="{3D50CB06-BA9A-467C-9C11-774AABE6B359}" destId="{380702DD-F16F-48B9-9EDF-DC4EFDB03910}" srcOrd="0" destOrd="0" presId="urn:microsoft.com/office/officeart/2005/8/layout/venn1"/>
    <dgm:cxn modelId="{1421DDE2-4E0F-498B-95D0-A4CCFC9C73DC}" type="presParOf" srcId="{57B1BBF2-2055-4188-97CA-C266FB5531A6}" destId="{1B099C63-5DF9-48DB-B26E-E107E3279BD8}" srcOrd="0" destOrd="0" presId="urn:microsoft.com/office/officeart/2005/8/layout/venn1"/>
    <dgm:cxn modelId="{EE4A23F5-1A9E-4A05-B87A-722C211D55D3}" type="presParOf" srcId="{57B1BBF2-2055-4188-97CA-C266FB5531A6}" destId="{32A0C075-87CB-4267-9805-D27F3761EA12}" srcOrd="1" destOrd="0" presId="urn:microsoft.com/office/officeart/2005/8/layout/venn1"/>
    <dgm:cxn modelId="{2BD7164B-0413-4993-BF8E-0E8E87F2E1A7}" type="presParOf" srcId="{57B1BBF2-2055-4188-97CA-C266FB5531A6}" destId="{380702DD-F16F-48B9-9EDF-DC4EFDB03910}" srcOrd="2" destOrd="0" presId="urn:microsoft.com/office/officeart/2005/8/layout/venn1"/>
    <dgm:cxn modelId="{2F8218B9-6CB9-4AB1-8D8A-141FB4175DB0}" type="presParOf" srcId="{57B1BBF2-2055-4188-97CA-C266FB5531A6}" destId="{6169B032-721A-4FFE-B48F-1A7135C56BBB}" srcOrd="3" destOrd="0" presId="urn:microsoft.com/office/officeart/2005/8/layout/venn1"/>
    <dgm:cxn modelId="{F1F00F85-900F-40DA-AA75-05121C23546F}" type="presParOf" srcId="{57B1BBF2-2055-4188-97CA-C266FB5531A6}" destId="{3D3C0483-A3B2-4406-957B-A13236DDEB37}" srcOrd="4" destOrd="0" presId="urn:microsoft.com/office/officeart/2005/8/layout/venn1"/>
    <dgm:cxn modelId="{85A1B47B-7E8D-4EC7-A2BE-7394A89165EB}" type="presParOf" srcId="{57B1BBF2-2055-4188-97CA-C266FB5531A6}" destId="{7EB1745A-A834-4632-BE64-7F2518CEA8B7}" srcOrd="5"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B393EA4F-A4AA-46FC-92B9-223E7E7F1450}"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3F38EED4-8040-417A-91CF-813918E3CAA1}">
      <dgm:prSet phldrT="[Text]"/>
      <dgm:spPr/>
      <dgm:t>
        <a:bodyPr/>
        <a:lstStyle/>
        <a:p>
          <a:r>
            <a:rPr lang="en-US" dirty="0" smtClean="0"/>
            <a:t>Fictitious revenues</a:t>
          </a:r>
          <a:endParaRPr lang="en-US" dirty="0"/>
        </a:p>
      </dgm:t>
    </dgm:pt>
    <dgm:pt modelId="{CA268F28-08C5-415C-8E3E-64A5EE205A5C}" type="parTrans" cxnId="{9386F9D2-B831-4AB8-BF8D-C379F3448EB7}">
      <dgm:prSet/>
      <dgm:spPr/>
      <dgm:t>
        <a:bodyPr/>
        <a:lstStyle/>
        <a:p>
          <a:endParaRPr lang="en-US"/>
        </a:p>
      </dgm:t>
    </dgm:pt>
    <dgm:pt modelId="{B78E8F5B-56A5-4254-A419-B519389A0F20}" type="sibTrans" cxnId="{9386F9D2-B831-4AB8-BF8D-C379F3448EB7}">
      <dgm:prSet/>
      <dgm:spPr/>
      <dgm:t>
        <a:bodyPr/>
        <a:lstStyle/>
        <a:p>
          <a:endParaRPr lang="en-US"/>
        </a:p>
      </dgm:t>
    </dgm:pt>
    <dgm:pt modelId="{4BF09620-EC08-4105-B2EB-3854D5E5B7D3}">
      <dgm:prSet phldrT="[Text]"/>
      <dgm:spPr/>
      <dgm:t>
        <a:bodyPr/>
        <a:lstStyle/>
        <a:p>
          <a:r>
            <a:rPr lang="en-US" dirty="0" smtClean="0"/>
            <a:t>Timing differences</a:t>
          </a:r>
          <a:endParaRPr lang="en-US" dirty="0"/>
        </a:p>
      </dgm:t>
    </dgm:pt>
    <dgm:pt modelId="{72BE6904-D383-4756-8126-630AA2BB783C}" type="parTrans" cxnId="{408B0AEE-6D1B-4002-9CCF-9B68A6DDE417}">
      <dgm:prSet/>
      <dgm:spPr/>
      <dgm:t>
        <a:bodyPr/>
        <a:lstStyle/>
        <a:p>
          <a:endParaRPr lang="en-US"/>
        </a:p>
      </dgm:t>
    </dgm:pt>
    <dgm:pt modelId="{BC3425F3-4D17-41B9-9340-EF33EE461465}" type="sibTrans" cxnId="{408B0AEE-6D1B-4002-9CCF-9B68A6DDE417}">
      <dgm:prSet/>
      <dgm:spPr/>
      <dgm:t>
        <a:bodyPr/>
        <a:lstStyle/>
        <a:p>
          <a:endParaRPr lang="en-US"/>
        </a:p>
      </dgm:t>
    </dgm:pt>
    <dgm:pt modelId="{4CF9A28C-86D2-4878-8DBE-A76707908473}">
      <dgm:prSet phldrT="[Text]"/>
      <dgm:spPr/>
      <dgm:t>
        <a:bodyPr/>
        <a:lstStyle/>
        <a:p>
          <a:r>
            <a:rPr lang="en-US" dirty="0" smtClean="0"/>
            <a:t>Improper asset valuations</a:t>
          </a:r>
          <a:endParaRPr lang="en-US" dirty="0"/>
        </a:p>
      </dgm:t>
    </dgm:pt>
    <dgm:pt modelId="{3CAA90D3-D611-47C5-9C45-2F7FD169130B}" type="parTrans" cxnId="{53BAB273-328C-485B-9944-1FFB2852C3C0}">
      <dgm:prSet/>
      <dgm:spPr/>
      <dgm:t>
        <a:bodyPr/>
        <a:lstStyle/>
        <a:p>
          <a:endParaRPr lang="en-US"/>
        </a:p>
      </dgm:t>
    </dgm:pt>
    <dgm:pt modelId="{7D19AAA8-B09D-417C-8ECB-E28F77E73FF9}" type="sibTrans" cxnId="{53BAB273-328C-485B-9944-1FFB2852C3C0}">
      <dgm:prSet/>
      <dgm:spPr/>
      <dgm:t>
        <a:bodyPr/>
        <a:lstStyle/>
        <a:p>
          <a:endParaRPr lang="en-US"/>
        </a:p>
      </dgm:t>
    </dgm:pt>
    <dgm:pt modelId="{5BD7C56E-32E3-4864-8387-89D89EDB3CC2}">
      <dgm:prSet phldrT="[Text]"/>
      <dgm:spPr/>
      <dgm:t>
        <a:bodyPr/>
        <a:lstStyle/>
        <a:p>
          <a:r>
            <a:rPr lang="en-US" dirty="0" smtClean="0"/>
            <a:t>Concealed liabilities and expenses</a:t>
          </a:r>
          <a:endParaRPr lang="en-US" dirty="0"/>
        </a:p>
      </dgm:t>
    </dgm:pt>
    <dgm:pt modelId="{69573720-0F7C-4CD8-9F50-D1F64D731771}" type="parTrans" cxnId="{FA25BD1F-C84E-49F2-8B52-5ED0138EC08C}">
      <dgm:prSet/>
      <dgm:spPr/>
      <dgm:t>
        <a:bodyPr/>
        <a:lstStyle/>
        <a:p>
          <a:endParaRPr lang="en-US"/>
        </a:p>
      </dgm:t>
    </dgm:pt>
    <dgm:pt modelId="{D5E0EC18-4814-491A-84E2-03966A6EC2C5}" type="sibTrans" cxnId="{FA25BD1F-C84E-49F2-8B52-5ED0138EC08C}">
      <dgm:prSet/>
      <dgm:spPr/>
      <dgm:t>
        <a:bodyPr/>
        <a:lstStyle/>
        <a:p>
          <a:endParaRPr lang="en-US"/>
        </a:p>
      </dgm:t>
    </dgm:pt>
    <dgm:pt modelId="{F7D0AF0D-B9B9-4E88-B933-D9BA42A44FB7}">
      <dgm:prSet phldrT="[Text]"/>
      <dgm:spPr/>
      <dgm:t>
        <a:bodyPr/>
        <a:lstStyle/>
        <a:p>
          <a:r>
            <a:rPr lang="en-US" dirty="0" smtClean="0"/>
            <a:t>Improper disclosures</a:t>
          </a:r>
          <a:endParaRPr lang="en-US" dirty="0"/>
        </a:p>
      </dgm:t>
    </dgm:pt>
    <dgm:pt modelId="{BAC1AC09-37A2-4A5A-9A07-271EEE547B37}" type="parTrans" cxnId="{762695EC-D554-4519-9ADD-E61EFE295704}">
      <dgm:prSet/>
      <dgm:spPr/>
      <dgm:t>
        <a:bodyPr/>
        <a:lstStyle/>
        <a:p>
          <a:endParaRPr lang="en-US"/>
        </a:p>
      </dgm:t>
    </dgm:pt>
    <dgm:pt modelId="{95023476-2FA8-4C64-914C-A40B378843DE}" type="sibTrans" cxnId="{762695EC-D554-4519-9ADD-E61EFE295704}">
      <dgm:prSet/>
      <dgm:spPr/>
      <dgm:t>
        <a:bodyPr/>
        <a:lstStyle/>
        <a:p>
          <a:endParaRPr lang="en-US"/>
        </a:p>
      </dgm:t>
    </dgm:pt>
    <dgm:pt modelId="{787940C9-ABAE-4973-A7D0-822935B76F4D}" type="pres">
      <dgm:prSet presAssocID="{B393EA4F-A4AA-46FC-92B9-223E7E7F1450}" presName="linear" presStyleCnt="0">
        <dgm:presLayoutVars>
          <dgm:animLvl val="lvl"/>
          <dgm:resizeHandles val="exact"/>
        </dgm:presLayoutVars>
      </dgm:prSet>
      <dgm:spPr/>
      <dgm:t>
        <a:bodyPr/>
        <a:lstStyle/>
        <a:p>
          <a:endParaRPr lang="en-IN"/>
        </a:p>
      </dgm:t>
    </dgm:pt>
    <dgm:pt modelId="{C4D51C3C-9DDE-4AAF-8D16-7AB384C3DF03}" type="pres">
      <dgm:prSet presAssocID="{3F38EED4-8040-417A-91CF-813918E3CAA1}" presName="parentText" presStyleLbl="node1" presStyleIdx="0" presStyleCnt="5">
        <dgm:presLayoutVars>
          <dgm:chMax val="0"/>
          <dgm:bulletEnabled val="1"/>
        </dgm:presLayoutVars>
      </dgm:prSet>
      <dgm:spPr/>
      <dgm:t>
        <a:bodyPr/>
        <a:lstStyle/>
        <a:p>
          <a:endParaRPr lang="en-IN"/>
        </a:p>
      </dgm:t>
    </dgm:pt>
    <dgm:pt modelId="{BB62F2E8-4F2D-4EC7-A8A6-AE541208E299}" type="pres">
      <dgm:prSet presAssocID="{B78E8F5B-56A5-4254-A419-B519389A0F20}" presName="spacer" presStyleCnt="0"/>
      <dgm:spPr/>
    </dgm:pt>
    <dgm:pt modelId="{B914F987-6670-4D0B-910F-32BD8A2C2655}" type="pres">
      <dgm:prSet presAssocID="{4BF09620-EC08-4105-B2EB-3854D5E5B7D3}" presName="parentText" presStyleLbl="node1" presStyleIdx="1" presStyleCnt="5">
        <dgm:presLayoutVars>
          <dgm:chMax val="0"/>
          <dgm:bulletEnabled val="1"/>
        </dgm:presLayoutVars>
      </dgm:prSet>
      <dgm:spPr/>
      <dgm:t>
        <a:bodyPr/>
        <a:lstStyle/>
        <a:p>
          <a:endParaRPr lang="en-IN"/>
        </a:p>
      </dgm:t>
    </dgm:pt>
    <dgm:pt modelId="{68A7434C-6FA8-41B0-9EE6-7AD217CA1ED3}" type="pres">
      <dgm:prSet presAssocID="{BC3425F3-4D17-41B9-9340-EF33EE461465}" presName="spacer" presStyleCnt="0"/>
      <dgm:spPr/>
    </dgm:pt>
    <dgm:pt modelId="{E67341AC-9190-4FCC-8828-3F88E944EEFF}" type="pres">
      <dgm:prSet presAssocID="{4CF9A28C-86D2-4878-8DBE-A76707908473}" presName="parentText" presStyleLbl="node1" presStyleIdx="2" presStyleCnt="5">
        <dgm:presLayoutVars>
          <dgm:chMax val="0"/>
          <dgm:bulletEnabled val="1"/>
        </dgm:presLayoutVars>
      </dgm:prSet>
      <dgm:spPr/>
      <dgm:t>
        <a:bodyPr/>
        <a:lstStyle/>
        <a:p>
          <a:endParaRPr lang="en-IN"/>
        </a:p>
      </dgm:t>
    </dgm:pt>
    <dgm:pt modelId="{E6446173-4617-4E78-B70E-AA47746422AD}" type="pres">
      <dgm:prSet presAssocID="{7D19AAA8-B09D-417C-8ECB-E28F77E73FF9}" presName="spacer" presStyleCnt="0"/>
      <dgm:spPr/>
    </dgm:pt>
    <dgm:pt modelId="{6F4ADF42-93BF-48E1-BFA7-AAB3BB349221}" type="pres">
      <dgm:prSet presAssocID="{5BD7C56E-32E3-4864-8387-89D89EDB3CC2}" presName="parentText" presStyleLbl="node1" presStyleIdx="3" presStyleCnt="5">
        <dgm:presLayoutVars>
          <dgm:chMax val="0"/>
          <dgm:bulletEnabled val="1"/>
        </dgm:presLayoutVars>
      </dgm:prSet>
      <dgm:spPr/>
      <dgm:t>
        <a:bodyPr/>
        <a:lstStyle/>
        <a:p>
          <a:endParaRPr lang="en-IN"/>
        </a:p>
      </dgm:t>
    </dgm:pt>
    <dgm:pt modelId="{BD4B548E-8C9B-491F-8B3E-9132C5C38844}" type="pres">
      <dgm:prSet presAssocID="{D5E0EC18-4814-491A-84E2-03966A6EC2C5}" presName="spacer" presStyleCnt="0"/>
      <dgm:spPr/>
    </dgm:pt>
    <dgm:pt modelId="{BCCA6283-F731-4815-B751-5E136AE7FEF9}" type="pres">
      <dgm:prSet presAssocID="{F7D0AF0D-B9B9-4E88-B933-D9BA42A44FB7}" presName="parentText" presStyleLbl="node1" presStyleIdx="4" presStyleCnt="5">
        <dgm:presLayoutVars>
          <dgm:chMax val="0"/>
          <dgm:bulletEnabled val="1"/>
        </dgm:presLayoutVars>
      </dgm:prSet>
      <dgm:spPr/>
      <dgm:t>
        <a:bodyPr/>
        <a:lstStyle/>
        <a:p>
          <a:endParaRPr lang="en-IN"/>
        </a:p>
      </dgm:t>
    </dgm:pt>
  </dgm:ptLst>
  <dgm:cxnLst>
    <dgm:cxn modelId="{D129D936-BF74-45E8-A9B3-01C4679D7846}" type="presOf" srcId="{3F38EED4-8040-417A-91CF-813918E3CAA1}" destId="{C4D51C3C-9DDE-4AAF-8D16-7AB384C3DF03}" srcOrd="0" destOrd="0" presId="urn:microsoft.com/office/officeart/2005/8/layout/vList2"/>
    <dgm:cxn modelId="{762695EC-D554-4519-9ADD-E61EFE295704}" srcId="{B393EA4F-A4AA-46FC-92B9-223E7E7F1450}" destId="{F7D0AF0D-B9B9-4E88-B933-D9BA42A44FB7}" srcOrd="4" destOrd="0" parTransId="{BAC1AC09-37A2-4A5A-9A07-271EEE547B37}" sibTransId="{95023476-2FA8-4C64-914C-A40B378843DE}"/>
    <dgm:cxn modelId="{D8836086-2B4C-4AF4-B4E3-E173EBAA1D43}" type="presOf" srcId="{4BF09620-EC08-4105-B2EB-3854D5E5B7D3}" destId="{B914F987-6670-4D0B-910F-32BD8A2C2655}" srcOrd="0" destOrd="0" presId="urn:microsoft.com/office/officeart/2005/8/layout/vList2"/>
    <dgm:cxn modelId="{408B0AEE-6D1B-4002-9CCF-9B68A6DDE417}" srcId="{B393EA4F-A4AA-46FC-92B9-223E7E7F1450}" destId="{4BF09620-EC08-4105-B2EB-3854D5E5B7D3}" srcOrd="1" destOrd="0" parTransId="{72BE6904-D383-4756-8126-630AA2BB783C}" sibTransId="{BC3425F3-4D17-41B9-9340-EF33EE461465}"/>
    <dgm:cxn modelId="{09BCDE63-4C0E-4C79-93F7-3D1C531E0900}" type="presOf" srcId="{4CF9A28C-86D2-4878-8DBE-A76707908473}" destId="{E67341AC-9190-4FCC-8828-3F88E944EEFF}" srcOrd="0" destOrd="0" presId="urn:microsoft.com/office/officeart/2005/8/layout/vList2"/>
    <dgm:cxn modelId="{53BAB273-328C-485B-9944-1FFB2852C3C0}" srcId="{B393EA4F-A4AA-46FC-92B9-223E7E7F1450}" destId="{4CF9A28C-86D2-4878-8DBE-A76707908473}" srcOrd="2" destOrd="0" parTransId="{3CAA90D3-D611-47C5-9C45-2F7FD169130B}" sibTransId="{7D19AAA8-B09D-417C-8ECB-E28F77E73FF9}"/>
    <dgm:cxn modelId="{BC720CB0-43B1-49BB-B37D-CD1E97CD7569}" type="presOf" srcId="{B393EA4F-A4AA-46FC-92B9-223E7E7F1450}" destId="{787940C9-ABAE-4973-A7D0-822935B76F4D}" srcOrd="0" destOrd="0" presId="urn:microsoft.com/office/officeart/2005/8/layout/vList2"/>
    <dgm:cxn modelId="{9386F9D2-B831-4AB8-BF8D-C379F3448EB7}" srcId="{B393EA4F-A4AA-46FC-92B9-223E7E7F1450}" destId="{3F38EED4-8040-417A-91CF-813918E3CAA1}" srcOrd="0" destOrd="0" parTransId="{CA268F28-08C5-415C-8E3E-64A5EE205A5C}" sibTransId="{B78E8F5B-56A5-4254-A419-B519389A0F20}"/>
    <dgm:cxn modelId="{D0F60BCA-658E-4F62-8968-3381B298BFE4}" type="presOf" srcId="{5BD7C56E-32E3-4864-8387-89D89EDB3CC2}" destId="{6F4ADF42-93BF-48E1-BFA7-AAB3BB349221}" srcOrd="0" destOrd="0" presId="urn:microsoft.com/office/officeart/2005/8/layout/vList2"/>
    <dgm:cxn modelId="{3DDCC12A-71E3-4AFC-8448-F9B2B52F89CB}" type="presOf" srcId="{F7D0AF0D-B9B9-4E88-B933-D9BA42A44FB7}" destId="{BCCA6283-F731-4815-B751-5E136AE7FEF9}" srcOrd="0" destOrd="0" presId="urn:microsoft.com/office/officeart/2005/8/layout/vList2"/>
    <dgm:cxn modelId="{FA25BD1F-C84E-49F2-8B52-5ED0138EC08C}" srcId="{B393EA4F-A4AA-46FC-92B9-223E7E7F1450}" destId="{5BD7C56E-32E3-4864-8387-89D89EDB3CC2}" srcOrd="3" destOrd="0" parTransId="{69573720-0F7C-4CD8-9F50-D1F64D731771}" sibTransId="{D5E0EC18-4814-491A-84E2-03966A6EC2C5}"/>
    <dgm:cxn modelId="{0D9FD4FF-B05A-4335-B4EA-B8749088A6EA}" type="presParOf" srcId="{787940C9-ABAE-4973-A7D0-822935B76F4D}" destId="{C4D51C3C-9DDE-4AAF-8D16-7AB384C3DF03}" srcOrd="0" destOrd="0" presId="urn:microsoft.com/office/officeart/2005/8/layout/vList2"/>
    <dgm:cxn modelId="{0D1C703A-6705-4F9B-A401-19495A8B582C}" type="presParOf" srcId="{787940C9-ABAE-4973-A7D0-822935B76F4D}" destId="{BB62F2E8-4F2D-4EC7-A8A6-AE541208E299}" srcOrd="1" destOrd="0" presId="urn:microsoft.com/office/officeart/2005/8/layout/vList2"/>
    <dgm:cxn modelId="{A4DF05BD-B31E-4E29-A463-5F2A73E9F77F}" type="presParOf" srcId="{787940C9-ABAE-4973-A7D0-822935B76F4D}" destId="{B914F987-6670-4D0B-910F-32BD8A2C2655}" srcOrd="2" destOrd="0" presId="urn:microsoft.com/office/officeart/2005/8/layout/vList2"/>
    <dgm:cxn modelId="{CA1DF3AF-FDC5-4882-AD74-53EB8B49400F}" type="presParOf" srcId="{787940C9-ABAE-4973-A7D0-822935B76F4D}" destId="{68A7434C-6FA8-41B0-9EE6-7AD217CA1ED3}" srcOrd="3" destOrd="0" presId="urn:microsoft.com/office/officeart/2005/8/layout/vList2"/>
    <dgm:cxn modelId="{21F22F49-3922-478B-B8A2-1C1A2807B7DA}" type="presParOf" srcId="{787940C9-ABAE-4973-A7D0-822935B76F4D}" destId="{E67341AC-9190-4FCC-8828-3F88E944EEFF}" srcOrd="4" destOrd="0" presId="urn:microsoft.com/office/officeart/2005/8/layout/vList2"/>
    <dgm:cxn modelId="{C30F21C3-89A3-4412-AA97-DA30CC85F4F1}" type="presParOf" srcId="{787940C9-ABAE-4973-A7D0-822935B76F4D}" destId="{E6446173-4617-4E78-B70E-AA47746422AD}" srcOrd="5" destOrd="0" presId="urn:microsoft.com/office/officeart/2005/8/layout/vList2"/>
    <dgm:cxn modelId="{9A4512BE-E5BF-4C47-8487-6C3087C364D6}" type="presParOf" srcId="{787940C9-ABAE-4973-A7D0-822935B76F4D}" destId="{6F4ADF42-93BF-48E1-BFA7-AAB3BB349221}" srcOrd="6" destOrd="0" presId="urn:microsoft.com/office/officeart/2005/8/layout/vList2"/>
    <dgm:cxn modelId="{ADFCF202-2B56-49CC-96D0-013D64CF5C4E}" type="presParOf" srcId="{787940C9-ABAE-4973-A7D0-822935B76F4D}" destId="{BD4B548E-8C9B-491F-8B3E-9132C5C38844}" srcOrd="7" destOrd="0" presId="urn:microsoft.com/office/officeart/2005/8/layout/vList2"/>
    <dgm:cxn modelId="{A91E27F2-300C-4307-8348-B2E13F5FB5CD}" type="presParOf" srcId="{787940C9-ABAE-4973-A7D0-822935B76F4D}" destId="{BCCA6283-F731-4815-B751-5E136AE7FEF9}" srcOrd="8"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CD2068C0-9C99-4BFA-89C7-3A75BB6FE95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7DD3996-8860-48AE-867D-3BE4FB4FB7AE}">
      <dgm:prSet phldrT="[Text]"/>
      <dgm:spPr/>
      <dgm:t>
        <a:bodyPr/>
        <a:lstStyle/>
        <a:p>
          <a:r>
            <a:rPr lang="en-US" dirty="0" smtClean="0"/>
            <a:t>Recording of goods or services that did not occur</a:t>
          </a:r>
          <a:endParaRPr lang="en-US" dirty="0"/>
        </a:p>
      </dgm:t>
    </dgm:pt>
    <dgm:pt modelId="{7779267D-D006-44DD-8D00-2C4650679CC9}" type="parTrans" cxnId="{A775C894-8A69-40C7-BC53-7FDF41E548B4}">
      <dgm:prSet/>
      <dgm:spPr/>
      <dgm:t>
        <a:bodyPr/>
        <a:lstStyle/>
        <a:p>
          <a:endParaRPr lang="en-US"/>
        </a:p>
      </dgm:t>
    </dgm:pt>
    <dgm:pt modelId="{9B2420E5-C242-4010-BCEC-AEA8A590DB78}" type="sibTrans" cxnId="{A775C894-8A69-40C7-BC53-7FDF41E548B4}">
      <dgm:prSet/>
      <dgm:spPr/>
      <dgm:t>
        <a:bodyPr/>
        <a:lstStyle/>
        <a:p>
          <a:endParaRPr lang="en-US"/>
        </a:p>
      </dgm:t>
    </dgm:pt>
    <dgm:pt modelId="{DB003A2D-513F-4975-A027-EF73744ABCD7}">
      <dgm:prSet phldrT="[Text]"/>
      <dgm:spPr/>
      <dgm:t>
        <a:bodyPr/>
        <a:lstStyle/>
        <a:p>
          <a:r>
            <a:rPr lang="en-US" dirty="0" smtClean="0"/>
            <a:t>Sales with conditions</a:t>
          </a:r>
          <a:endParaRPr lang="en-US" dirty="0"/>
        </a:p>
      </dgm:t>
    </dgm:pt>
    <dgm:pt modelId="{CB13118C-8066-4219-8B8E-766F61257835}" type="parTrans" cxnId="{D3DF012A-47F8-4FF2-829C-A1F806C894BC}">
      <dgm:prSet/>
      <dgm:spPr/>
      <dgm:t>
        <a:bodyPr/>
        <a:lstStyle/>
        <a:p>
          <a:endParaRPr lang="en-US"/>
        </a:p>
      </dgm:t>
    </dgm:pt>
    <dgm:pt modelId="{70238EF2-A213-4FA1-8808-386986FFD33D}" type="sibTrans" cxnId="{D3DF012A-47F8-4FF2-829C-A1F806C894BC}">
      <dgm:prSet/>
      <dgm:spPr/>
      <dgm:t>
        <a:bodyPr/>
        <a:lstStyle/>
        <a:p>
          <a:endParaRPr lang="en-US"/>
        </a:p>
      </dgm:t>
    </dgm:pt>
    <dgm:pt modelId="{6DCA5576-B009-4224-998C-0334D23A9F39}">
      <dgm:prSet phldrT="[Text]"/>
      <dgm:spPr/>
      <dgm:t>
        <a:bodyPr/>
        <a:lstStyle/>
        <a:p>
          <a:r>
            <a:rPr lang="en-US" dirty="0" smtClean="0"/>
            <a:t>Pressure to boost revenues</a:t>
          </a:r>
          <a:endParaRPr lang="en-US" dirty="0"/>
        </a:p>
      </dgm:t>
    </dgm:pt>
    <dgm:pt modelId="{0AE0383F-8AAD-472E-A38D-834A42E4EF3A}" type="parTrans" cxnId="{1F80DBF7-3ECE-469B-9BEF-59A2C8B32860}">
      <dgm:prSet/>
      <dgm:spPr/>
      <dgm:t>
        <a:bodyPr/>
        <a:lstStyle/>
        <a:p>
          <a:endParaRPr lang="en-US"/>
        </a:p>
      </dgm:t>
    </dgm:pt>
    <dgm:pt modelId="{AB7BF454-E7EA-4F41-84C7-12810962578F}" type="sibTrans" cxnId="{1F80DBF7-3ECE-469B-9BEF-59A2C8B32860}">
      <dgm:prSet/>
      <dgm:spPr/>
      <dgm:t>
        <a:bodyPr/>
        <a:lstStyle/>
        <a:p>
          <a:endParaRPr lang="en-US"/>
        </a:p>
      </dgm:t>
    </dgm:pt>
    <dgm:pt modelId="{7E2EDB2D-D4F9-4D26-8300-7CD2B57752AE}">
      <dgm:prSet phldrT="[Text]"/>
      <dgm:spPr/>
      <dgm:t>
        <a:bodyPr/>
        <a:lstStyle/>
        <a:p>
          <a:r>
            <a:rPr lang="en-US" dirty="0" smtClean="0"/>
            <a:t>Fake or phantom customers</a:t>
          </a:r>
          <a:endParaRPr lang="en-US" dirty="0"/>
        </a:p>
      </dgm:t>
    </dgm:pt>
    <dgm:pt modelId="{E2F57B47-9799-42AF-9B90-CBFBC74C7191}" type="parTrans" cxnId="{FEC09F84-7DF5-4B64-B801-7F69C7CD18EA}">
      <dgm:prSet/>
      <dgm:spPr/>
      <dgm:t>
        <a:bodyPr/>
        <a:lstStyle/>
        <a:p>
          <a:endParaRPr lang="en-US"/>
        </a:p>
      </dgm:t>
    </dgm:pt>
    <dgm:pt modelId="{CD795F89-962C-41D4-8752-E89423BA7B5A}" type="sibTrans" cxnId="{FEC09F84-7DF5-4B64-B801-7F69C7CD18EA}">
      <dgm:prSet/>
      <dgm:spPr/>
      <dgm:t>
        <a:bodyPr/>
        <a:lstStyle/>
        <a:p>
          <a:endParaRPr lang="en-US"/>
        </a:p>
      </dgm:t>
    </dgm:pt>
    <dgm:pt modelId="{05B23C1C-36D4-4A37-A152-964E6FA0C59E}" type="pres">
      <dgm:prSet presAssocID="{CD2068C0-9C99-4BFA-89C7-3A75BB6FE959}" presName="Name0" presStyleCnt="0">
        <dgm:presLayoutVars>
          <dgm:chMax val="1"/>
          <dgm:dir/>
          <dgm:animLvl val="ctr"/>
          <dgm:resizeHandles val="exact"/>
        </dgm:presLayoutVars>
      </dgm:prSet>
      <dgm:spPr/>
      <dgm:t>
        <a:bodyPr/>
        <a:lstStyle/>
        <a:p>
          <a:endParaRPr lang="en-IN"/>
        </a:p>
      </dgm:t>
    </dgm:pt>
    <dgm:pt modelId="{D42E29E2-E3E5-4327-8924-9C85975D0D5D}" type="pres">
      <dgm:prSet presAssocID="{37DD3996-8860-48AE-867D-3BE4FB4FB7AE}" presName="centerShape" presStyleLbl="node0" presStyleIdx="0" presStyleCnt="1" custScaleY="76087" custLinFactNeighborX="-179" custLinFactNeighborY="21642"/>
      <dgm:spPr/>
      <dgm:t>
        <a:bodyPr/>
        <a:lstStyle/>
        <a:p>
          <a:endParaRPr lang="en-US"/>
        </a:p>
      </dgm:t>
    </dgm:pt>
    <dgm:pt modelId="{11106835-5361-47F4-9F9F-DA0FF4C77E1A}" type="pres">
      <dgm:prSet presAssocID="{DB003A2D-513F-4975-A027-EF73744ABCD7}" presName="node" presStyleLbl="node1" presStyleIdx="0" presStyleCnt="3" custScaleX="111164" custScaleY="119749">
        <dgm:presLayoutVars>
          <dgm:bulletEnabled val="1"/>
        </dgm:presLayoutVars>
      </dgm:prSet>
      <dgm:spPr/>
      <dgm:t>
        <a:bodyPr/>
        <a:lstStyle/>
        <a:p>
          <a:endParaRPr lang="en-US"/>
        </a:p>
      </dgm:t>
    </dgm:pt>
    <dgm:pt modelId="{4BA84AF0-A539-4332-8B8E-6867A5AF30E6}" type="pres">
      <dgm:prSet presAssocID="{DB003A2D-513F-4975-A027-EF73744ABCD7}" presName="dummy" presStyleCnt="0"/>
      <dgm:spPr/>
    </dgm:pt>
    <dgm:pt modelId="{216A92A1-B799-4543-B21F-5F9E07DA674B}" type="pres">
      <dgm:prSet presAssocID="{70238EF2-A213-4FA1-8808-386986FFD33D}" presName="sibTrans" presStyleLbl="sibTrans2D1" presStyleIdx="0" presStyleCnt="3"/>
      <dgm:spPr/>
      <dgm:t>
        <a:bodyPr/>
        <a:lstStyle/>
        <a:p>
          <a:endParaRPr lang="en-IN"/>
        </a:p>
      </dgm:t>
    </dgm:pt>
    <dgm:pt modelId="{8CCE32BF-DE44-452E-8A5C-5B3695596035}" type="pres">
      <dgm:prSet presAssocID="{6DCA5576-B009-4224-998C-0334D23A9F39}" presName="node" presStyleLbl="node1" presStyleIdx="1" presStyleCnt="3" custScaleX="111164" custScaleY="119749" custRadScaleRad="86319" custRadScaleInc="-93981">
        <dgm:presLayoutVars>
          <dgm:bulletEnabled val="1"/>
        </dgm:presLayoutVars>
      </dgm:prSet>
      <dgm:spPr/>
      <dgm:t>
        <a:bodyPr/>
        <a:lstStyle/>
        <a:p>
          <a:endParaRPr lang="en-US"/>
        </a:p>
      </dgm:t>
    </dgm:pt>
    <dgm:pt modelId="{3A8B04CA-7085-49ED-A0F1-55E10B6D767C}" type="pres">
      <dgm:prSet presAssocID="{6DCA5576-B009-4224-998C-0334D23A9F39}" presName="dummy" presStyleCnt="0"/>
      <dgm:spPr/>
    </dgm:pt>
    <dgm:pt modelId="{DBF411B6-0977-4109-B2CB-BD830DB29BD9}" type="pres">
      <dgm:prSet presAssocID="{AB7BF454-E7EA-4F41-84C7-12810962578F}" presName="sibTrans" presStyleLbl="sibTrans2D1" presStyleIdx="1" presStyleCnt="3"/>
      <dgm:spPr/>
      <dgm:t>
        <a:bodyPr/>
        <a:lstStyle/>
        <a:p>
          <a:endParaRPr lang="en-IN"/>
        </a:p>
      </dgm:t>
    </dgm:pt>
    <dgm:pt modelId="{3506C2F8-1638-4104-B7AE-7F935A604235}" type="pres">
      <dgm:prSet presAssocID="{7E2EDB2D-D4F9-4D26-8300-7CD2B57752AE}" presName="node" presStyleLbl="node1" presStyleIdx="2" presStyleCnt="3" custScaleX="111164" custScaleY="119749" custRadScaleRad="89460" custRadScaleInc="97789">
        <dgm:presLayoutVars>
          <dgm:bulletEnabled val="1"/>
        </dgm:presLayoutVars>
      </dgm:prSet>
      <dgm:spPr/>
      <dgm:t>
        <a:bodyPr/>
        <a:lstStyle/>
        <a:p>
          <a:endParaRPr lang="en-US"/>
        </a:p>
      </dgm:t>
    </dgm:pt>
    <dgm:pt modelId="{CBAD5E7A-1FB7-40AC-B339-F04338C51FF3}" type="pres">
      <dgm:prSet presAssocID="{7E2EDB2D-D4F9-4D26-8300-7CD2B57752AE}" presName="dummy" presStyleCnt="0"/>
      <dgm:spPr/>
    </dgm:pt>
    <dgm:pt modelId="{E0F17453-9EF5-4922-BEE1-ED93CA4A8084}" type="pres">
      <dgm:prSet presAssocID="{CD795F89-962C-41D4-8752-E89423BA7B5A}" presName="sibTrans" presStyleLbl="sibTrans2D1" presStyleIdx="2" presStyleCnt="3"/>
      <dgm:spPr/>
      <dgm:t>
        <a:bodyPr/>
        <a:lstStyle/>
        <a:p>
          <a:endParaRPr lang="en-IN"/>
        </a:p>
      </dgm:t>
    </dgm:pt>
  </dgm:ptLst>
  <dgm:cxnLst>
    <dgm:cxn modelId="{93FD32B9-4106-4024-BA8D-EF87C03BA717}" type="presOf" srcId="{7E2EDB2D-D4F9-4D26-8300-7CD2B57752AE}" destId="{3506C2F8-1638-4104-B7AE-7F935A604235}" srcOrd="0" destOrd="0" presId="urn:microsoft.com/office/officeart/2005/8/layout/radial6"/>
    <dgm:cxn modelId="{428710E1-D257-497E-815D-0A49459BA635}" type="presOf" srcId="{37DD3996-8860-48AE-867D-3BE4FB4FB7AE}" destId="{D42E29E2-E3E5-4327-8924-9C85975D0D5D}" srcOrd="0" destOrd="0" presId="urn:microsoft.com/office/officeart/2005/8/layout/radial6"/>
    <dgm:cxn modelId="{A775C894-8A69-40C7-BC53-7FDF41E548B4}" srcId="{CD2068C0-9C99-4BFA-89C7-3A75BB6FE959}" destId="{37DD3996-8860-48AE-867D-3BE4FB4FB7AE}" srcOrd="0" destOrd="0" parTransId="{7779267D-D006-44DD-8D00-2C4650679CC9}" sibTransId="{9B2420E5-C242-4010-BCEC-AEA8A590DB78}"/>
    <dgm:cxn modelId="{DD55947D-8610-417B-88B4-646253906858}" type="presOf" srcId="{CD795F89-962C-41D4-8752-E89423BA7B5A}" destId="{E0F17453-9EF5-4922-BEE1-ED93CA4A8084}" srcOrd="0" destOrd="0" presId="urn:microsoft.com/office/officeart/2005/8/layout/radial6"/>
    <dgm:cxn modelId="{E6D383CB-C110-4558-8923-AC460A22BF4D}" type="presOf" srcId="{CD2068C0-9C99-4BFA-89C7-3A75BB6FE959}" destId="{05B23C1C-36D4-4A37-A152-964E6FA0C59E}" srcOrd="0" destOrd="0" presId="urn:microsoft.com/office/officeart/2005/8/layout/radial6"/>
    <dgm:cxn modelId="{1F80DBF7-3ECE-469B-9BEF-59A2C8B32860}" srcId="{37DD3996-8860-48AE-867D-3BE4FB4FB7AE}" destId="{6DCA5576-B009-4224-998C-0334D23A9F39}" srcOrd="1" destOrd="0" parTransId="{0AE0383F-8AAD-472E-A38D-834A42E4EF3A}" sibTransId="{AB7BF454-E7EA-4F41-84C7-12810962578F}"/>
    <dgm:cxn modelId="{FEC09F84-7DF5-4B64-B801-7F69C7CD18EA}" srcId="{37DD3996-8860-48AE-867D-3BE4FB4FB7AE}" destId="{7E2EDB2D-D4F9-4D26-8300-7CD2B57752AE}" srcOrd="2" destOrd="0" parTransId="{E2F57B47-9799-42AF-9B90-CBFBC74C7191}" sibTransId="{CD795F89-962C-41D4-8752-E89423BA7B5A}"/>
    <dgm:cxn modelId="{2E2E822C-3B45-4D71-BDC5-B0C988BA5E6F}" type="presOf" srcId="{6DCA5576-B009-4224-998C-0334D23A9F39}" destId="{8CCE32BF-DE44-452E-8A5C-5B3695596035}" srcOrd="0" destOrd="0" presId="urn:microsoft.com/office/officeart/2005/8/layout/radial6"/>
    <dgm:cxn modelId="{D3DF012A-47F8-4FF2-829C-A1F806C894BC}" srcId="{37DD3996-8860-48AE-867D-3BE4FB4FB7AE}" destId="{DB003A2D-513F-4975-A027-EF73744ABCD7}" srcOrd="0" destOrd="0" parTransId="{CB13118C-8066-4219-8B8E-766F61257835}" sibTransId="{70238EF2-A213-4FA1-8808-386986FFD33D}"/>
    <dgm:cxn modelId="{5019368E-9F34-4227-9D68-1E21C401B8DB}" type="presOf" srcId="{70238EF2-A213-4FA1-8808-386986FFD33D}" destId="{216A92A1-B799-4543-B21F-5F9E07DA674B}" srcOrd="0" destOrd="0" presId="urn:microsoft.com/office/officeart/2005/8/layout/radial6"/>
    <dgm:cxn modelId="{E0649ED4-FEDF-49A6-AC5B-49A1D82FD13A}" type="presOf" srcId="{DB003A2D-513F-4975-A027-EF73744ABCD7}" destId="{11106835-5361-47F4-9F9F-DA0FF4C77E1A}" srcOrd="0" destOrd="0" presId="urn:microsoft.com/office/officeart/2005/8/layout/radial6"/>
    <dgm:cxn modelId="{A2BD701C-4966-4317-8EA9-3CE4EB7C1E53}" type="presOf" srcId="{AB7BF454-E7EA-4F41-84C7-12810962578F}" destId="{DBF411B6-0977-4109-B2CB-BD830DB29BD9}" srcOrd="0" destOrd="0" presId="urn:microsoft.com/office/officeart/2005/8/layout/radial6"/>
    <dgm:cxn modelId="{C23B9A30-9105-4E05-8E32-83337D33F872}" type="presParOf" srcId="{05B23C1C-36D4-4A37-A152-964E6FA0C59E}" destId="{D42E29E2-E3E5-4327-8924-9C85975D0D5D}" srcOrd="0" destOrd="0" presId="urn:microsoft.com/office/officeart/2005/8/layout/radial6"/>
    <dgm:cxn modelId="{D47443C9-A732-42C0-B9A8-49C3EB43E242}" type="presParOf" srcId="{05B23C1C-36D4-4A37-A152-964E6FA0C59E}" destId="{11106835-5361-47F4-9F9F-DA0FF4C77E1A}" srcOrd="1" destOrd="0" presId="urn:microsoft.com/office/officeart/2005/8/layout/radial6"/>
    <dgm:cxn modelId="{B26C2CC6-D11B-43D4-AE60-6910D07AA6EC}" type="presParOf" srcId="{05B23C1C-36D4-4A37-A152-964E6FA0C59E}" destId="{4BA84AF0-A539-4332-8B8E-6867A5AF30E6}" srcOrd="2" destOrd="0" presId="urn:microsoft.com/office/officeart/2005/8/layout/radial6"/>
    <dgm:cxn modelId="{D0F50C30-8978-47DA-80AA-31AF5C80C50B}" type="presParOf" srcId="{05B23C1C-36D4-4A37-A152-964E6FA0C59E}" destId="{216A92A1-B799-4543-B21F-5F9E07DA674B}" srcOrd="3" destOrd="0" presId="urn:microsoft.com/office/officeart/2005/8/layout/radial6"/>
    <dgm:cxn modelId="{E68DB38B-2F7F-46E3-B24F-F712883E6059}" type="presParOf" srcId="{05B23C1C-36D4-4A37-A152-964E6FA0C59E}" destId="{8CCE32BF-DE44-452E-8A5C-5B3695596035}" srcOrd="4" destOrd="0" presId="urn:microsoft.com/office/officeart/2005/8/layout/radial6"/>
    <dgm:cxn modelId="{2E58E703-6645-485A-98B8-6C3400E6F411}" type="presParOf" srcId="{05B23C1C-36D4-4A37-A152-964E6FA0C59E}" destId="{3A8B04CA-7085-49ED-A0F1-55E10B6D767C}" srcOrd="5" destOrd="0" presId="urn:microsoft.com/office/officeart/2005/8/layout/radial6"/>
    <dgm:cxn modelId="{339376AE-1556-4326-84C1-E18B8DC2862E}" type="presParOf" srcId="{05B23C1C-36D4-4A37-A152-964E6FA0C59E}" destId="{DBF411B6-0977-4109-B2CB-BD830DB29BD9}" srcOrd="6" destOrd="0" presId="urn:microsoft.com/office/officeart/2005/8/layout/radial6"/>
    <dgm:cxn modelId="{851B02D8-27CC-4263-9069-0F78B63654B5}" type="presParOf" srcId="{05B23C1C-36D4-4A37-A152-964E6FA0C59E}" destId="{3506C2F8-1638-4104-B7AE-7F935A604235}" srcOrd="7" destOrd="0" presId="urn:microsoft.com/office/officeart/2005/8/layout/radial6"/>
    <dgm:cxn modelId="{01FDCF75-66D6-45BF-907D-48F2338D9621}" type="presParOf" srcId="{05B23C1C-36D4-4A37-A152-964E6FA0C59E}" destId="{CBAD5E7A-1FB7-40AC-B339-F04338C51FF3}" srcOrd="8" destOrd="0" presId="urn:microsoft.com/office/officeart/2005/8/layout/radial6"/>
    <dgm:cxn modelId="{32EB4BE4-E628-44CB-ACA9-166B831756AD}" type="presParOf" srcId="{05B23C1C-36D4-4A37-A152-964E6FA0C59E}" destId="{E0F17453-9EF5-4922-BEE1-ED93CA4A8084}" srcOrd="9" destOrd="0" presId="urn:microsoft.com/office/officeart/2005/8/layout/radial6"/>
  </dgm:cxnLst>
  <dgm:bg/>
  <dgm:whole/>
</dgm:dataModel>
</file>

<file path=ppt/diagrams/data4.xml><?xml version="1.0" encoding="utf-8"?>
<dgm:dataModel xmlns:dgm="http://schemas.openxmlformats.org/drawingml/2006/diagram" xmlns:a="http://schemas.openxmlformats.org/drawingml/2006/main">
  <dgm:ptLst>
    <dgm:pt modelId="{1A9DA859-D5DE-42DD-ACC7-93A743CC0A2A}" type="doc">
      <dgm:prSet loTypeId="urn:microsoft.com/office/officeart/2005/8/layout/pyramid2" loCatId="pyramid" qsTypeId="urn:microsoft.com/office/officeart/2005/8/quickstyle/simple3" qsCatId="simple" csTypeId="urn:microsoft.com/office/officeart/2005/8/colors/accent1_2" csCatId="accent1" phldr="1"/>
      <dgm:spPr/>
    </dgm:pt>
    <dgm:pt modelId="{3A42B918-747A-482B-97AC-F3583552A7AF}">
      <dgm:prSet phldrT="[Text]" custT="1"/>
      <dgm:spPr/>
      <dgm:t>
        <a:bodyPr/>
        <a:lstStyle/>
        <a:p>
          <a:r>
            <a:rPr lang="en-IN" sz="3000" smtClean="0"/>
            <a:t>Capitalized</a:t>
          </a:r>
          <a:r>
            <a:rPr lang="en-IN" sz="3000" baseline="0" smtClean="0"/>
            <a:t> Expenses</a:t>
          </a:r>
          <a:endParaRPr lang="en-IN" sz="3000" dirty="0"/>
        </a:p>
      </dgm:t>
    </dgm:pt>
    <dgm:pt modelId="{8532F91B-F2D9-47E4-9146-762B676CD5F5}" type="parTrans" cxnId="{CEE62158-04BC-48C1-B8E3-F1EDE76C3196}">
      <dgm:prSet/>
      <dgm:spPr/>
      <dgm:t>
        <a:bodyPr/>
        <a:lstStyle/>
        <a:p>
          <a:endParaRPr lang="en-IN"/>
        </a:p>
      </dgm:t>
    </dgm:pt>
    <dgm:pt modelId="{BE6AB585-DBC3-4A3C-85EA-483B6346CA42}" type="sibTrans" cxnId="{CEE62158-04BC-48C1-B8E3-F1EDE76C3196}">
      <dgm:prSet/>
      <dgm:spPr/>
      <dgm:t>
        <a:bodyPr/>
        <a:lstStyle/>
        <a:p>
          <a:endParaRPr lang="en-IN"/>
        </a:p>
      </dgm:t>
    </dgm:pt>
    <dgm:pt modelId="{0C83B537-2FF5-4E2E-94BF-423936A843D2}">
      <dgm:prSet phldrT="[Text]" custT="1"/>
      <dgm:spPr/>
      <dgm:t>
        <a:bodyPr/>
        <a:lstStyle/>
        <a:p>
          <a:pPr rtl="0"/>
          <a:r>
            <a:rPr lang="en-IN" sz="3000" smtClean="0"/>
            <a:t>Failure</a:t>
          </a:r>
          <a:r>
            <a:rPr lang="en-IN" sz="3000" baseline="0" smtClean="0"/>
            <a:t> to disclose warranty</a:t>
          </a:r>
          <a:endParaRPr lang="en-IN" sz="3000" dirty="0"/>
        </a:p>
      </dgm:t>
    </dgm:pt>
    <dgm:pt modelId="{CEB37A27-E36D-4824-96E0-82673BD4CEF3}" type="parTrans" cxnId="{0BAD07F7-7578-4C79-B252-1517DC45395C}">
      <dgm:prSet/>
      <dgm:spPr/>
      <dgm:t>
        <a:bodyPr/>
        <a:lstStyle/>
        <a:p>
          <a:endParaRPr lang="en-IN"/>
        </a:p>
      </dgm:t>
    </dgm:pt>
    <dgm:pt modelId="{50FD5066-064B-45F7-8C8E-C45562B838AB}" type="sibTrans" cxnId="{0BAD07F7-7578-4C79-B252-1517DC45395C}">
      <dgm:prSet/>
      <dgm:spPr/>
      <dgm:t>
        <a:bodyPr/>
        <a:lstStyle/>
        <a:p>
          <a:endParaRPr lang="en-IN"/>
        </a:p>
      </dgm:t>
    </dgm:pt>
    <dgm:pt modelId="{946F47D3-96C0-4E40-82C5-14224F9A0144}">
      <dgm:prSet phldrT="[Text]" custT="1"/>
      <dgm:spPr/>
      <dgm:t>
        <a:bodyPr/>
        <a:lstStyle/>
        <a:p>
          <a:r>
            <a:rPr lang="en-IN" sz="3000" smtClean="0"/>
            <a:t>Costs</a:t>
          </a:r>
          <a:r>
            <a:rPr lang="en-IN" sz="3000" baseline="0" smtClean="0"/>
            <a:t> and Liabilities</a:t>
          </a:r>
          <a:endParaRPr lang="en-IN" sz="3000" dirty="0"/>
        </a:p>
      </dgm:t>
    </dgm:pt>
    <dgm:pt modelId="{07B3D578-82C4-4A13-85B7-254A1616E1B9}" type="parTrans" cxnId="{051E06B8-47BA-4E9E-99A3-879954AAC7CD}">
      <dgm:prSet/>
      <dgm:spPr/>
      <dgm:t>
        <a:bodyPr/>
        <a:lstStyle/>
        <a:p>
          <a:endParaRPr lang="en-IN"/>
        </a:p>
      </dgm:t>
    </dgm:pt>
    <dgm:pt modelId="{8B595C3C-EE1E-4616-82CE-206D246B991A}" type="sibTrans" cxnId="{051E06B8-47BA-4E9E-99A3-879954AAC7CD}">
      <dgm:prSet/>
      <dgm:spPr/>
      <dgm:t>
        <a:bodyPr/>
        <a:lstStyle/>
        <a:p>
          <a:endParaRPr lang="en-IN"/>
        </a:p>
      </dgm:t>
    </dgm:pt>
    <dgm:pt modelId="{19CDCE56-0E49-47D8-B0AA-0B71FDA3FD89}" type="pres">
      <dgm:prSet presAssocID="{1A9DA859-D5DE-42DD-ACC7-93A743CC0A2A}" presName="compositeShape" presStyleCnt="0">
        <dgm:presLayoutVars>
          <dgm:dir/>
          <dgm:resizeHandles/>
        </dgm:presLayoutVars>
      </dgm:prSet>
      <dgm:spPr/>
    </dgm:pt>
    <dgm:pt modelId="{C0504900-2C97-4B17-8D43-E49FF8F270AB}" type="pres">
      <dgm:prSet presAssocID="{1A9DA859-D5DE-42DD-ACC7-93A743CC0A2A}" presName="pyramid" presStyleLbl="node1" presStyleIdx="0" presStyleCnt="1" custScaleY="92924" custLinFactNeighborX="-48279" custLinFactNeighborY="942"/>
      <dgm:spPr/>
    </dgm:pt>
    <dgm:pt modelId="{650B409A-B6AE-4998-BC5A-3E985D8FE88C}" type="pres">
      <dgm:prSet presAssocID="{1A9DA859-D5DE-42DD-ACC7-93A743CC0A2A}" presName="theList" presStyleCnt="0"/>
      <dgm:spPr/>
    </dgm:pt>
    <dgm:pt modelId="{76C775C6-DEFC-427E-A78A-072EB70DB1E0}" type="pres">
      <dgm:prSet presAssocID="{3A42B918-747A-482B-97AC-F3583552A7AF}" presName="aNode" presStyleLbl="fgAcc1" presStyleIdx="0" presStyleCnt="3" custScaleX="259699" custLinFactY="10589" custLinFactNeighborX="26899" custLinFactNeighborY="100000">
        <dgm:presLayoutVars>
          <dgm:bulletEnabled val="1"/>
        </dgm:presLayoutVars>
      </dgm:prSet>
      <dgm:spPr/>
      <dgm:t>
        <a:bodyPr/>
        <a:lstStyle/>
        <a:p>
          <a:endParaRPr lang="en-IN"/>
        </a:p>
      </dgm:t>
    </dgm:pt>
    <dgm:pt modelId="{553EF78F-A98E-497F-8247-D8CAFEF460B3}" type="pres">
      <dgm:prSet presAssocID="{3A42B918-747A-482B-97AC-F3583552A7AF}" presName="aSpace" presStyleCnt="0"/>
      <dgm:spPr/>
    </dgm:pt>
    <dgm:pt modelId="{6634E216-B314-4F29-9535-875DFBD083F3}" type="pres">
      <dgm:prSet presAssocID="{0C83B537-2FF5-4E2E-94BF-423936A843D2}" presName="aNode" presStyleLbl="fgAcc1" presStyleIdx="1" presStyleCnt="3" custScaleX="259699" custLinFactY="10589" custLinFactNeighborX="50121" custLinFactNeighborY="100000">
        <dgm:presLayoutVars>
          <dgm:bulletEnabled val="1"/>
        </dgm:presLayoutVars>
      </dgm:prSet>
      <dgm:spPr/>
      <dgm:t>
        <a:bodyPr/>
        <a:lstStyle/>
        <a:p>
          <a:endParaRPr lang="en-IN"/>
        </a:p>
      </dgm:t>
    </dgm:pt>
    <dgm:pt modelId="{7227032B-FA7E-475E-B7CE-BAD1EA995282}" type="pres">
      <dgm:prSet presAssocID="{0C83B537-2FF5-4E2E-94BF-423936A843D2}" presName="aSpace" presStyleCnt="0"/>
      <dgm:spPr/>
    </dgm:pt>
    <dgm:pt modelId="{D89DDA99-CD68-4083-AADF-EF90240938E9}" type="pres">
      <dgm:prSet presAssocID="{946F47D3-96C0-4E40-82C5-14224F9A0144}" presName="aNode" presStyleLbl="fgAcc1" presStyleIdx="2" presStyleCnt="3" custScaleX="259699" custLinFactY="10589" custLinFactNeighborX="67538" custLinFactNeighborY="100000">
        <dgm:presLayoutVars>
          <dgm:bulletEnabled val="1"/>
        </dgm:presLayoutVars>
      </dgm:prSet>
      <dgm:spPr/>
      <dgm:t>
        <a:bodyPr/>
        <a:lstStyle/>
        <a:p>
          <a:endParaRPr lang="en-IN"/>
        </a:p>
      </dgm:t>
    </dgm:pt>
    <dgm:pt modelId="{AAA2ADDE-3400-45BE-9DC3-5041E52BEBD4}" type="pres">
      <dgm:prSet presAssocID="{946F47D3-96C0-4E40-82C5-14224F9A0144}" presName="aSpace" presStyleCnt="0"/>
      <dgm:spPr/>
    </dgm:pt>
  </dgm:ptLst>
  <dgm:cxnLst>
    <dgm:cxn modelId="{69D5945E-D5F3-4767-8226-A04F18EDB43D}" type="presOf" srcId="{3A42B918-747A-482B-97AC-F3583552A7AF}" destId="{76C775C6-DEFC-427E-A78A-072EB70DB1E0}" srcOrd="0" destOrd="0" presId="urn:microsoft.com/office/officeart/2005/8/layout/pyramid2"/>
    <dgm:cxn modelId="{0BAD07F7-7578-4C79-B252-1517DC45395C}" srcId="{1A9DA859-D5DE-42DD-ACC7-93A743CC0A2A}" destId="{0C83B537-2FF5-4E2E-94BF-423936A843D2}" srcOrd="1" destOrd="0" parTransId="{CEB37A27-E36D-4824-96E0-82673BD4CEF3}" sibTransId="{50FD5066-064B-45F7-8C8E-C45562B838AB}"/>
    <dgm:cxn modelId="{F11DDCC0-4141-47F7-A2CD-75FFF6AB768B}" type="presOf" srcId="{1A9DA859-D5DE-42DD-ACC7-93A743CC0A2A}" destId="{19CDCE56-0E49-47D8-B0AA-0B71FDA3FD89}" srcOrd="0" destOrd="0" presId="urn:microsoft.com/office/officeart/2005/8/layout/pyramid2"/>
    <dgm:cxn modelId="{051E06B8-47BA-4E9E-99A3-879954AAC7CD}" srcId="{1A9DA859-D5DE-42DD-ACC7-93A743CC0A2A}" destId="{946F47D3-96C0-4E40-82C5-14224F9A0144}" srcOrd="2" destOrd="0" parTransId="{07B3D578-82C4-4A13-85B7-254A1616E1B9}" sibTransId="{8B595C3C-EE1E-4616-82CE-206D246B991A}"/>
    <dgm:cxn modelId="{26A81CAC-6F51-4B65-BFF6-B74364E2097B}" type="presOf" srcId="{946F47D3-96C0-4E40-82C5-14224F9A0144}" destId="{D89DDA99-CD68-4083-AADF-EF90240938E9}" srcOrd="0" destOrd="0" presId="urn:microsoft.com/office/officeart/2005/8/layout/pyramid2"/>
    <dgm:cxn modelId="{25D8124A-40EB-44AF-A622-8230815C5D8A}" type="presOf" srcId="{0C83B537-2FF5-4E2E-94BF-423936A843D2}" destId="{6634E216-B314-4F29-9535-875DFBD083F3}" srcOrd="0" destOrd="0" presId="urn:microsoft.com/office/officeart/2005/8/layout/pyramid2"/>
    <dgm:cxn modelId="{CEE62158-04BC-48C1-B8E3-F1EDE76C3196}" srcId="{1A9DA859-D5DE-42DD-ACC7-93A743CC0A2A}" destId="{3A42B918-747A-482B-97AC-F3583552A7AF}" srcOrd="0" destOrd="0" parTransId="{8532F91B-F2D9-47E4-9146-762B676CD5F5}" sibTransId="{BE6AB585-DBC3-4A3C-85EA-483B6346CA42}"/>
    <dgm:cxn modelId="{E595EDE1-9891-4CB6-AC24-6900E2433E4F}" type="presParOf" srcId="{19CDCE56-0E49-47D8-B0AA-0B71FDA3FD89}" destId="{C0504900-2C97-4B17-8D43-E49FF8F270AB}" srcOrd="0" destOrd="0" presId="urn:microsoft.com/office/officeart/2005/8/layout/pyramid2"/>
    <dgm:cxn modelId="{1F7E5E99-CB01-4D65-BC1B-7F371605E78D}" type="presParOf" srcId="{19CDCE56-0E49-47D8-B0AA-0B71FDA3FD89}" destId="{650B409A-B6AE-4998-BC5A-3E985D8FE88C}" srcOrd="1" destOrd="0" presId="urn:microsoft.com/office/officeart/2005/8/layout/pyramid2"/>
    <dgm:cxn modelId="{4B4E4706-1940-4855-9ED2-52AA06FD2308}" type="presParOf" srcId="{650B409A-B6AE-4998-BC5A-3E985D8FE88C}" destId="{76C775C6-DEFC-427E-A78A-072EB70DB1E0}" srcOrd="0" destOrd="0" presId="urn:microsoft.com/office/officeart/2005/8/layout/pyramid2"/>
    <dgm:cxn modelId="{3520C174-2C46-4ADF-B627-DB4479B0EBF6}" type="presParOf" srcId="{650B409A-B6AE-4998-BC5A-3E985D8FE88C}" destId="{553EF78F-A98E-497F-8247-D8CAFEF460B3}" srcOrd="1" destOrd="0" presId="urn:microsoft.com/office/officeart/2005/8/layout/pyramid2"/>
    <dgm:cxn modelId="{49BE31E7-C128-49A0-97E1-87D32C6C83CB}" type="presParOf" srcId="{650B409A-B6AE-4998-BC5A-3E985D8FE88C}" destId="{6634E216-B314-4F29-9535-875DFBD083F3}" srcOrd="2" destOrd="0" presId="urn:microsoft.com/office/officeart/2005/8/layout/pyramid2"/>
    <dgm:cxn modelId="{EE1818D4-BD6D-4F18-B269-720E3BB03949}" type="presParOf" srcId="{650B409A-B6AE-4998-BC5A-3E985D8FE88C}" destId="{7227032B-FA7E-475E-B7CE-BAD1EA995282}" srcOrd="3" destOrd="0" presId="urn:microsoft.com/office/officeart/2005/8/layout/pyramid2"/>
    <dgm:cxn modelId="{94C0FB23-BD18-4BF2-A2CD-0293A53F3E34}" type="presParOf" srcId="{650B409A-B6AE-4998-BC5A-3E985D8FE88C}" destId="{D89DDA99-CD68-4083-AADF-EF90240938E9}" srcOrd="4" destOrd="0" presId="urn:microsoft.com/office/officeart/2005/8/layout/pyramid2"/>
    <dgm:cxn modelId="{A84ABD1E-66AC-43CA-9E14-1B2F60D84B45}" type="presParOf" srcId="{650B409A-B6AE-4998-BC5A-3E985D8FE88C}" destId="{AAA2ADDE-3400-45BE-9DC3-5041E52BEBD4}" srcOrd="5" destOrd="0" presId="urn:microsoft.com/office/officeart/2005/8/layout/pyramid2"/>
  </dgm:cxnLst>
  <dgm:bg/>
  <dgm:whole/>
</dgm:dataModel>
</file>

<file path=ppt/diagrams/data5.xml><?xml version="1.0" encoding="utf-8"?>
<dgm:dataModel xmlns:dgm="http://schemas.openxmlformats.org/drawingml/2006/diagram" xmlns:a="http://schemas.openxmlformats.org/drawingml/2006/main">
  <dgm:ptLst>
    <dgm:pt modelId="{B393EA4F-A4AA-46FC-92B9-223E7E7F1450}"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3F38EED4-8040-417A-91CF-813918E3CAA1}">
      <dgm:prSet phldrT="[Text]" custT="1"/>
      <dgm:spPr/>
      <dgm:t>
        <a:bodyPr/>
        <a:lstStyle/>
        <a:p>
          <a:r>
            <a:rPr lang="en-US" sz="2800" dirty="0" smtClean="0"/>
            <a:t>Subsequent events</a:t>
          </a:r>
          <a:endParaRPr lang="en-US" sz="2800" dirty="0"/>
        </a:p>
      </dgm:t>
    </dgm:pt>
    <dgm:pt modelId="{CA268F28-08C5-415C-8E3E-64A5EE205A5C}" type="parTrans" cxnId="{9386F9D2-B831-4AB8-BF8D-C379F3448EB7}">
      <dgm:prSet/>
      <dgm:spPr/>
      <dgm:t>
        <a:bodyPr/>
        <a:lstStyle/>
        <a:p>
          <a:endParaRPr lang="en-US" sz="1200"/>
        </a:p>
      </dgm:t>
    </dgm:pt>
    <dgm:pt modelId="{B78E8F5B-56A5-4254-A419-B519389A0F20}" type="sibTrans" cxnId="{9386F9D2-B831-4AB8-BF8D-C379F3448EB7}">
      <dgm:prSet/>
      <dgm:spPr/>
      <dgm:t>
        <a:bodyPr/>
        <a:lstStyle/>
        <a:p>
          <a:endParaRPr lang="en-US" sz="1200"/>
        </a:p>
      </dgm:t>
    </dgm:pt>
    <dgm:pt modelId="{4BF09620-EC08-4105-B2EB-3854D5E5B7D3}">
      <dgm:prSet phldrT="[Text]" custT="1"/>
      <dgm:spPr/>
      <dgm:t>
        <a:bodyPr/>
        <a:lstStyle/>
        <a:p>
          <a:r>
            <a:rPr lang="en-US" sz="2800" dirty="0" smtClean="0"/>
            <a:t>Management fraud</a:t>
          </a:r>
          <a:endParaRPr lang="en-US" sz="2800" dirty="0"/>
        </a:p>
      </dgm:t>
    </dgm:pt>
    <dgm:pt modelId="{72BE6904-D383-4756-8126-630AA2BB783C}" type="parTrans" cxnId="{408B0AEE-6D1B-4002-9CCF-9B68A6DDE417}">
      <dgm:prSet/>
      <dgm:spPr/>
      <dgm:t>
        <a:bodyPr/>
        <a:lstStyle/>
        <a:p>
          <a:endParaRPr lang="en-US" sz="1200"/>
        </a:p>
      </dgm:t>
    </dgm:pt>
    <dgm:pt modelId="{BC3425F3-4D17-41B9-9340-EF33EE461465}" type="sibTrans" cxnId="{408B0AEE-6D1B-4002-9CCF-9B68A6DDE417}">
      <dgm:prSet/>
      <dgm:spPr/>
      <dgm:t>
        <a:bodyPr/>
        <a:lstStyle/>
        <a:p>
          <a:endParaRPr lang="en-US" sz="1200"/>
        </a:p>
      </dgm:t>
    </dgm:pt>
    <dgm:pt modelId="{4CF9A28C-86D2-4878-8DBE-A76707908473}">
      <dgm:prSet phldrT="[Text]" custT="1"/>
      <dgm:spPr/>
      <dgm:t>
        <a:bodyPr/>
        <a:lstStyle/>
        <a:p>
          <a:r>
            <a:rPr lang="en-US" sz="2800" dirty="0" smtClean="0"/>
            <a:t>Related party transactions</a:t>
          </a:r>
          <a:endParaRPr lang="en-US" sz="2800" dirty="0"/>
        </a:p>
      </dgm:t>
    </dgm:pt>
    <dgm:pt modelId="{3CAA90D3-D611-47C5-9C45-2F7FD169130B}" type="parTrans" cxnId="{53BAB273-328C-485B-9944-1FFB2852C3C0}">
      <dgm:prSet/>
      <dgm:spPr/>
      <dgm:t>
        <a:bodyPr/>
        <a:lstStyle/>
        <a:p>
          <a:endParaRPr lang="en-US" sz="1200"/>
        </a:p>
      </dgm:t>
    </dgm:pt>
    <dgm:pt modelId="{7D19AAA8-B09D-417C-8ECB-E28F77E73FF9}" type="sibTrans" cxnId="{53BAB273-328C-485B-9944-1FFB2852C3C0}">
      <dgm:prSet/>
      <dgm:spPr/>
      <dgm:t>
        <a:bodyPr/>
        <a:lstStyle/>
        <a:p>
          <a:endParaRPr lang="en-US" sz="1200"/>
        </a:p>
      </dgm:t>
    </dgm:pt>
    <dgm:pt modelId="{5BD7C56E-32E3-4864-8387-89D89EDB3CC2}">
      <dgm:prSet phldrT="[Text]" custT="1"/>
      <dgm:spPr/>
      <dgm:t>
        <a:bodyPr/>
        <a:lstStyle/>
        <a:p>
          <a:r>
            <a:rPr lang="en-US" sz="2800" dirty="0" smtClean="0"/>
            <a:t>Accounting changes</a:t>
          </a:r>
          <a:endParaRPr lang="en-US" sz="2800" dirty="0"/>
        </a:p>
      </dgm:t>
    </dgm:pt>
    <dgm:pt modelId="{69573720-0F7C-4CD8-9F50-D1F64D731771}" type="parTrans" cxnId="{FA25BD1F-C84E-49F2-8B52-5ED0138EC08C}">
      <dgm:prSet/>
      <dgm:spPr/>
      <dgm:t>
        <a:bodyPr/>
        <a:lstStyle/>
        <a:p>
          <a:endParaRPr lang="en-US" sz="1200"/>
        </a:p>
      </dgm:t>
    </dgm:pt>
    <dgm:pt modelId="{D5E0EC18-4814-491A-84E2-03966A6EC2C5}" type="sibTrans" cxnId="{FA25BD1F-C84E-49F2-8B52-5ED0138EC08C}">
      <dgm:prSet/>
      <dgm:spPr/>
      <dgm:t>
        <a:bodyPr/>
        <a:lstStyle/>
        <a:p>
          <a:endParaRPr lang="en-US" sz="1200"/>
        </a:p>
      </dgm:t>
    </dgm:pt>
    <dgm:pt modelId="{787940C9-ABAE-4973-A7D0-822935B76F4D}" type="pres">
      <dgm:prSet presAssocID="{B393EA4F-A4AA-46FC-92B9-223E7E7F1450}" presName="linear" presStyleCnt="0">
        <dgm:presLayoutVars>
          <dgm:animLvl val="lvl"/>
          <dgm:resizeHandles val="exact"/>
        </dgm:presLayoutVars>
      </dgm:prSet>
      <dgm:spPr/>
      <dgm:t>
        <a:bodyPr/>
        <a:lstStyle/>
        <a:p>
          <a:endParaRPr lang="en-IN"/>
        </a:p>
      </dgm:t>
    </dgm:pt>
    <dgm:pt modelId="{C4D51C3C-9DDE-4AAF-8D16-7AB384C3DF03}" type="pres">
      <dgm:prSet presAssocID="{3F38EED4-8040-417A-91CF-813918E3CAA1}" presName="parentText" presStyleLbl="node1" presStyleIdx="0" presStyleCnt="4">
        <dgm:presLayoutVars>
          <dgm:chMax val="0"/>
          <dgm:bulletEnabled val="1"/>
        </dgm:presLayoutVars>
      </dgm:prSet>
      <dgm:spPr/>
      <dgm:t>
        <a:bodyPr/>
        <a:lstStyle/>
        <a:p>
          <a:endParaRPr lang="en-US"/>
        </a:p>
      </dgm:t>
    </dgm:pt>
    <dgm:pt modelId="{BB62F2E8-4F2D-4EC7-A8A6-AE541208E299}" type="pres">
      <dgm:prSet presAssocID="{B78E8F5B-56A5-4254-A419-B519389A0F20}" presName="spacer" presStyleCnt="0"/>
      <dgm:spPr/>
    </dgm:pt>
    <dgm:pt modelId="{B914F987-6670-4D0B-910F-32BD8A2C2655}" type="pres">
      <dgm:prSet presAssocID="{4BF09620-EC08-4105-B2EB-3854D5E5B7D3}" presName="parentText" presStyleLbl="node1" presStyleIdx="1" presStyleCnt="4">
        <dgm:presLayoutVars>
          <dgm:chMax val="0"/>
          <dgm:bulletEnabled val="1"/>
        </dgm:presLayoutVars>
      </dgm:prSet>
      <dgm:spPr/>
      <dgm:t>
        <a:bodyPr/>
        <a:lstStyle/>
        <a:p>
          <a:endParaRPr lang="en-US"/>
        </a:p>
      </dgm:t>
    </dgm:pt>
    <dgm:pt modelId="{68A7434C-6FA8-41B0-9EE6-7AD217CA1ED3}" type="pres">
      <dgm:prSet presAssocID="{BC3425F3-4D17-41B9-9340-EF33EE461465}" presName="spacer" presStyleCnt="0"/>
      <dgm:spPr/>
    </dgm:pt>
    <dgm:pt modelId="{E67341AC-9190-4FCC-8828-3F88E944EEFF}" type="pres">
      <dgm:prSet presAssocID="{4CF9A28C-86D2-4878-8DBE-A76707908473}" presName="parentText" presStyleLbl="node1" presStyleIdx="2" presStyleCnt="4">
        <dgm:presLayoutVars>
          <dgm:chMax val="0"/>
          <dgm:bulletEnabled val="1"/>
        </dgm:presLayoutVars>
      </dgm:prSet>
      <dgm:spPr/>
      <dgm:t>
        <a:bodyPr/>
        <a:lstStyle/>
        <a:p>
          <a:endParaRPr lang="en-US"/>
        </a:p>
      </dgm:t>
    </dgm:pt>
    <dgm:pt modelId="{E6446173-4617-4E78-B70E-AA47746422AD}" type="pres">
      <dgm:prSet presAssocID="{7D19AAA8-B09D-417C-8ECB-E28F77E73FF9}" presName="spacer" presStyleCnt="0"/>
      <dgm:spPr/>
    </dgm:pt>
    <dgm:pt modelId="{6F4ADF42-93BF-48E1-BFA7-AAB3BB349221}" type="pres">
      <dgm:prSet presAssocID="{5BD7C56E-32E3-4864-8387-89D89EDB3CC2}" presName="parentText" presStyleLbl="node1" presStyleIdx="3" presStyleCnt="4">
        <dgm:presLayoutVars>
          <dgm:chMax val="0"/>
          <dgm:bulletEnabled val="1"/>
        </dgm:presLayoutVars>
      </dgm:prSet>
      <dgm:spPr/>
      <dgm:t>
        <a:bodyPr/>
        <a:lstStyle/>
        <a:p>
          <a:endParaRPr lang="en-US"/>
        </a:p>
      </dgm:t>
    </dgm:pt>
  </dgm:ptLst>
  <dgm:cxnLst>
    <dgm:cxn modelId="{408B0AEE-6D1B-4002-9CCF-9B68A6DDE417}" srcId="{B393EA4F-A4AA-46FC-92B9-223E7E7F1450}" destId="{4BF09620-EC08-4105-B2EB-3854D5E5B7D3}" srcOrd="1" destOrd="0" parTransId="{72BE6904-D383-4756-8126-630AA2BB783C}" sibTransId="{BC3425F3-4D17-41B9-9340-EF33EE461465}"/>
    <dgm:cxn modelId="{FD04C2D6-9963-4BC2-8AD5-621938D8BC5F}" type="presOf" srcId="{B393EA4F-A4AA-46FC-92B9-223E7E7F1450}" destId="{787940C9-ABAE-4973-A7D0-822935B76F4D}" srcOrd="0" destOrd="0" presId="urn:microsoft.com/office/officeart/2005/8/layout/vList2"/>
    <dgm:cxn modelId="{9A9CDDDC-A70F-4B90-A8C0-2AB442C91BC2}" type="presOf" srcId="{3F38EED4-8040-417A-91CF-813918E3CAA1}" destId="{C4D51C3C-9DDE-4AAF-8D16-7AB384C3DF03}" srcOrd="0" destOrd="0" presId="urn:microsoft.com/office/officeart/2005/8/layout/vList2"/>
    <dgm:cxn modelId="{53BAB273-328C-485B-9944-1FFB2852C3C0}" srcId="{B393EA4F-A4AA-46FC-92B9-223E7E7F1450}" destId="{4CF9A28C-86D2-4878-8DBE-A76707908473}" srcOrd="2" destOrd="0" parTransId="{3CAA90D3-D611-47C5-9C45-2F7FD169130B}" sibTransId="{7D19AAA8-B09D-417C-8ECB-E28F77E73FF9}"/>
    <dgm:cxn modelId="{93A24EA9-27D5-4284-9518-45A32C23D541}" type="presOf" srcId="{4BF09620-EC08-4105-B2EB-3854D5E5B7D3}" destId="{B914F987-6670-4D0B-910F-32BD8A2C2655}" srcOrd="0" destOrd="0" presId="urn:microsoft.com/office/officeart/2005/8/layout/vList2"/>
    <dgm:cxn modelId="{9386F9D2-B831-4AB8-BF8D-C379F3448EB7}" srcId="{B393EA4F-A4AA-46FC-92B9-223E7E7F1450}" destId="{3F38EED4-8040-417A-91CF-813918E3CAA1}" srcOrd="0" destOrd="0" parTransId="{CA268F28-08C5-415C-8E3E-64A5EE205A5C}" sibTransId="{B78E8F5B-56A5-4254-A419-B519389A0F20}"/>
    <dgm:cxn modelId="{10D81750-1E9F-4EC1-8317-30AC64176643}" type="presOf" srcId="{5BD7C56E-32E3-4864-8387-89D89EDB3CC2}" destId="{6F4ADF42-93BF-48E1-BFA7-AAB3BB349221}" srcOrd="0" destOrd="0" presId="urn:microsoft.com/office/officeart/2005/8/layout/vList2"/>
    <dgm:cxn modelId="{5075D2F7-D095-446C-A82A-AA3F4EC21687}" type="presOf" srcId="{4CF9A28C-86D2-4878-8DBE-A76707908473}" destId="{E67341AC-9190-4FCC-8828-3F88E944EEFF}" srcOrd="0" destOrd="0" presId="urn:microsoft.com/office/officeart/2005/8/layout/vList2"/>
    <dgm:cxn modelId="{FA25BD1F-C84E-49F2-8B52-5ED0138EC08C}" srcId="{B393EA4F-A4AA-46FC-92B9-223E7E7F1450}" destId="{5BD7C56E-32E3-4864-8387-89D89EDB3CC2}" srcOrd="3" destOrd="0" parTransId="{69573720-0F7C-4CD8-9F50-D1F64D731771}" sibTransId="{D5E0EC18-4814-491A-84E2-03966A6EC2C5}"/>
    <dgm:cxn modelId="{C4302209-B590-42DF-8011-B8015170D9C3}" type="presParOf" srcId="{787940C9-ABAE-4973-A7D0-822935B76F4D}" destId="{C4D51C3C-9DDE-4AAF-8D16-7AB384C3DF03}" srcOrd="0" destOrd="0" presId="urn:microsoft.com/office/officeart/2005/8/layout/vList2"/>
    <dgm:cxn modelId="{62B70CB0-95AB-4D59-9E7E-B09E884624BB}" type="presParOf" srcId="{787940C9-ABAE-4973-A7D0-822935B76F4D}" destId="{BB62F2E8-4F2D-4EC7-A8A6-AE541208E299}" srcOrd="1" destOrd="0" presId="urn:microsoft.com/office/officeart/2005/8/layout/vList2"/>
    <dgm:cxn modelId="{9FE23FAD-251A-48A2-9BD8-90232ED72EC6}" type="presParOf" srcId="{787940C9-ABAE-4973-A7D0-822935B76F4D}" destId="{B914F987-6670-4D0B-910F-32BD8A2C2655}" srcOrd="2" destOrd="0" presId="urn:microsoft.com/office/officeart/2005/8/layout/vList2"/>
    <dgm:cxn modelId="{BCA511D9-32B0-48BE-A958-000CF3A8C8F7}" type="presParOf" srcId="{787940C9-ABAE-4973-A7D0-822935B76F4D}" destId="{68A7434C-6FA8-41B0-9EE6-7AD217CA1ED3}" srcOrd="3" destOrd="0" presId="urn:microsoft.com/office/officeart/2005/8/layout/vList2"/>
    <dgm:cxn modelId="{789942B1-5F60-4B9A-909C-CD5B44C963B7}" type="presParOf" srcId="{787940C9-ABAE-4973-A7D0-822935B76F4D}" destId="{E67341AC-9190-4FCC-8828-3F88E944EEFF}" srcOrd="4" destOrd="0" presId="urn:microsoft.com/office/officeart/2005/8/layout/vList2"/>
    <dgm:cxn modelId="{57BD4B24-828D-42C1-AD4E-1F245A978A02}" type="presParOf" srcId="{787940C9-ABAE-4973-A7D0-822935B76F4D}" destId="{E6446173-4617-4E78-B70E-AA47746422AD}" srcOrd="5" destOrd="0" presId="urn:microsoft.com/office/officeart/2005/8/layout/vList2"/>
    <dgm:cxn modelId="{B61D31DC-D8F0-4D69-BEA7-73F1B1C365BC}" type="presParOf" srcId="{787940C9-ABAE-4973-A7D0-822935B76F4D}" destId="{6F4ADF42-93BF-48E1-BFA7-AAB3BB349221}" srcOrd="6"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D818D777-5113-4B20-BC01-FF740C77D6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34A2A48-6BC1-40EB-A0BA-AA55D7C77725}">
      <dgm:prSet phldrT="[Text]" custT="1"/>
      <dgm:spPr/>
      <dgm:t>
        <a:bodyPr/>
        <a:lstStyle/>
        <a:p>
          <a:r>
            <a:rPr lang="en-US" sz="2400" b="1" dirty="0" smtClean="0"/>
            <a:t>Vertical analysis</a:t>
          </a:r>
          <a:endParaRPr lang="en-US" sz="2400" dirty="0"/>
        </a:p>
      </dgm:t>
    </dgm:pt>
    <dgm:pt modelId="{2F751665-CB61-473D-A359-13CDE2F2815B}" type="parTrans" cxnId="{C42614F7-F7F8-43BE-8E3D-A9FE8208BF9C}">
      <dgm:prSet/>
      <dgm:spPr/>
      <dgm:t>
        <a:bodyPr/>
        <a:lstStyle/>
        <a:p>
          <a:endParaRPr lang="en-US"/>
        </a:p>
      </dgm:t>
    </dgm:pt>
    <dgm:pt modelId="{8EDF658B-AA24-4493-B363-66A794032B4A}" type="sibTrans" cxnId="{C42614F7-F7F8-43BE-8E3D-A9FE8208BF9C}">
      <dgm:prSet/>
      <dgm:spPr/>
      <dgm:t>
        <a:bodyPr/>
        <a:lstStyle/>
        <a:p>
          <a:endParaRPr lang="en-US"/>
        </a:p>
      </dgm:t>
    </dgm:pt>
    <dgm:pt modelId="{52B9C9C7-FB01-4C30-A8D8-0758561D8027}">
      <dgm:prSet phldrT="[Text]" custT="1"/>
      <dgm:spPr/>
      <dgm:t>
        <a:bodyPr/>
        <a:lstStyle/>
        <a:p>
          <a:pPr algn="just"/>
          <a:r>
            <a:rPr lang="en-US" sz="1800" b="1" dirty="0" smtClean="0"/>
            <a:t>Analyzes the relationships between the items on an income statement, balance sheet, or statement of cash flows by expressing components as percentages</a:t>
          </a:r>
          <a:endParaRPr lang="en-US" sz="1800" dirty="0"/>
        </a:p>
      </dgm:t>
    </dgm:pt>
    <dgm:pt modelId="{344F41BA-4E25-4938-9911-B458C8270C98}" type="parTrans" cxnId="{E2A6514F-33D6-4F08-9545-8594BAEDF4E6}">
      <dgm:prSet/>
      <dgm:spPr/>
      <dgm:t>
        <a:bodyPr/>
        <a:lstStyle/>
        <a:p>
          <a:endParaRPr lang="en-US"/>
        </a:p>
      </dgm:t>
    </dgm:pt>
    <dgm:pt modelId="{8E070369-8BEC-4725-9425-031AE21C2D81}" type="sibTrans" cxnId="{E2A6514F-33D6-4F08-9545-8594BAEDF4E6}">
      <dgm:prSet/>
      <dgm:spPr/>
      <dgm:t>
        <a:bodyPr/>
        <a:lstStyle/>
        <a:p>
          <a:endParaRPr lang="en-US"/>
        </a:p>
      </dgm:t>
    </dgm:pt>
    <dgm:pt modelId="{19C9698A-4484-4A5E-8D89-099CA24C2062}">
      <dgm:prSet phldrT="[Text]" custT="1"/>
      <dgm:spPr/>
      <dgm:t>
        <a:bodyPr/>
        <a:lstStyle/>
        <a:p>
          <a:r>
            <a:rPr lang="en-US" sz="2400" b="1" smtClean="0"/>
            <a:t>Horizontal analysis</a:t>
          </a:r>
          <a:endParaRPr lang="en-US" sz="2400" dirty="0"/>
        </a:p>
      </dgm:t>
    </dgm:pt>
    <dgm:pt modelId="{CE616587-5D31-4466-8DCF-488425BB6C40}" type="parTrans" cxnId="{8C36B19F-1FCE-4AB7-A47A-4053AA9D5730}">
      <dgm:prSet/>
      <dgm:spPr/>
      <dgm:t>
        <a:bodyPr/>
        <a:lstStyle/>
        <a:p>
          <a:endParaRPr lang="en-US"/>
        </a:p>
      </dgm:t>
    </dgm:pt>
    <dgm:pt modelId="{F8C2EDB9-2177-4E5B-A284-0198C31E7174}" type="sibTrans" cxnId="{8C36B19F-1FCE-4AB7-A47A-4053AA9D5730}">
      <dgm:prSet/>
      <dgm:spPr/>
      <dgm:t>
        <a:bodyPr/>
        <a:lstStyle/>
        <a:p>
          <a:endParaRPr lang="en-US"/>
        </a:p>
      </dgm:t>
    </dgm:pt>
    <dgm:pt modelId="{BD6794C5-40C7-4AF9-A52A-379E1565C7A2}">
      <dgm:prSet phldrT="[Text]" custT="1"/>
      <dgm:spPr/>
      <dgm:t>
        <a:bodyPr/>
        <a:lstStyle/>
        <a:p>
          <a:pPr algn="just"/>
          <a:r>
            <a:rPr lang="en-US" sz="1800" b="1" dirty="0" smtClean="0"/>
            <a:t>Analyzes the percentage change in individual financial statement items</a:t>
          </a:r>
          <a:endParaRPr lang="en-US" sz="1800" dirty="0"/>
        </a:p>
      </dgm:t>
    </dgm:pt>
    <dgm:pt modelId="{7F3FE1F0-B123-4D67-BAE7-B259A490FE26}" type="parTrans" cxnId="{39961EFE-F69B-4FF7-8C3F-2F716F667201}">
      <dgm:prSet/>
      <dgm:spPr/>
      <dgm:t>
        <a:bodyPr/>
        <a:lstStyle/>
        <a:p>
          <a:endParaRPr lang="en-US"/>
        </a:p>
      </dgm:t>
    </dgm:pt>
    <dgm:pt modelId="{767ECFBD-C533-4FC3-8DDE-48EBC058A348}" type="sibTrans" cxnId="{39961EFE-F69B-4FF7-8C3F-2F716F667201}">
      <dgm:prSet/>
      <dgm:spPr/>
      <dgm:t>
        <a:bodyPr/>
        <a:lstStyle/>
        <a:p>
          <a:endParaRPr lang="en-US"/>
        </a:p>
      </dgm:t>
    </dgm:pt>
    <dgm:pt modelId="{410411A5-A4E6-4E1E-BE2B-E7244252ECB8}">
      <dgm:prSet phldrT="[Text]" custT="1"/>
      <dgm:spPr/>
      <dgm:t>
        <a:bodyPr/>
        <a:lstStyle/>
        <a:p>
          <a:r>
            <a:rPr lang="en-US" sz="2400" b="1" smtClean="0"/>
            <a:t>Ratio analysis</a:t>
          </a:r>
          <a:endParaRPr lang="en-US" sz="2400" dirty="0"/>
        </a:p>
      </dgm:t>
    </dgm:pt>
    <dgm:pt modelId="{DA65FC3C-EF16-46E4-834E-19FDD90F0EEB}" type="parTrans" cxnId="{B0C903E9-BC43-4B57-924B-FDF9DCAEAFA4}">
      <dgm:prSet/>
      <dgm:spPr/>
      <dgm:t>
        <a:bodyPr/>
        <a:lstStyle/>
        <a:p>
          <a:endParaRPr lang="en-US"/>
        </a:p>
      </dgm:t>
    </dgm:pt>
    <dgm:pt modelId="{92768635-AAEE-4671-9396-477909E9B23A}" type="sibTrans" cxnId="{B0C903E9-BC43-4B57-924B-FDF9DCAEAFA4}">
      <dgm:prSet/>
      <dgm:spPr/>
      <dgm:t>
        <a:bodyPr/>
        <a:lstStyle/>
        <a:p>
          <a:endParaRPr lang="en-US"/>
        </a:p>
      </dgm:t>
    </dgm:pt>
    <dgm:pt modelId="{844B0D61-2D32-49B5-BB48-E79577880EB3}">
      <dgm:prSet phldrT="[Text]" custT="1"/>
      <dgm:spPr/>
      <dgm:t>
        <a:bodyPr/>
        <a:lstStyle/>
        <a:p>
          <a:pPr algn="just"/>
          <a:r>
            <a:rPr lang="en-US" sz="1800" b="1" dirty="0" smtClean="0"/>
            <a:t>Measures the relationship between amounts of two different financial statements</a:t>
          </a:r>
          <a:endParaRPr lang="en-US" sz="1800" dirty="0"/>
        </a:p>
      </dgm:t>
    </dgm:pt>
    <dgm:pt modelId="{981A9668-9EB2-46CC-93E9-FBB63FC5EAF8}" type="parTrans" cxnId="{4C787521-C8AF-4719-88A9-B64D1C03DCF0}">
      <dgm:prSet/>
      <dgm:spPr/>
      <dgm:t>
        <a:bodyPr/>
        <a:lstStyle/>
        <a:p>
          <a:endParaRPr lang="en-US"/>
        </a:p>
      </dgm:t>
    </dgm:pt>
    <dgm:pt modelId="{537C1964-F4EA-4C15-9FE0-85487589B873}" type="sibTrans" cxnId="{4C787521-C8AF-4719-88A9-B64D1C03DCF0}">
      <dgm:prSet/>
      <dgm:spPr/>
      <dgm:t>
        <a:bodyPr/>
        <a:lstStyle/>
        <a:p>
          <a:endParaRPr lang="en-US"/>
        </a:p>
      </dgm:t>
    </dgm:pt>
    <dgm:pt modelId="{CA80292E-84BB-4E96-8BC8-B34E7DF5B416}" type="pres">
      <dgm:prSet presAssocID="{D818D777-5113-4B20-BC01-FF740C77D66B}" presName="Name0" presStyleCnt="0">
        <dgm:presLayoutVars>
          <dgm:dir/>
          <dgm:animLvl val="lvl"/>
          <dgm:resizeHandles val="exact"/>
        </dgm:presLayoutVars>
      </dgm:prSet>
      <dgm:spPr/>
      <dgm:t>
        <a:bodyPr/>
        <a:lstStyle/>
        <a:p>
          <a:endParaRPr lang="en-IN"/>
        </a:p>
      </dgm:t>
    </dgm:pt>
    <dgm:pt modelId="{45128E25-8170-43B7-AEA8-3640EB697B20}" type="pres">
      <dgm:prSet presAssocID="{634A2A48-6BC1-40EB-A0BA-AA55D7C77725}" presName="linNode" presStyleCnt="0"/>
      <dgm:spPr/>
    </dgm:pt>
    <dgm:pt modelId="{3102A75D-1FDF-4B05-9277-FCC286EF51BA}" type="pres">
      <dgm:prSet presAssocID="{634A2A48-6BC1-40EB-A0BA-AA55D7C77725}" presName="parentText" presStyleLbl="node1" presStyleIdx="0" presStyleCnt="3">
        <dgm:presLayoutVars>
          <dgm:chMax val="1"/>
          <dgm:bulletEnabled val="1"/>
        </dgm:presLayoutVars>
      </dgm:prSet>
      <dgm:spPr/>
      <dgm:t>
        <a:bodyPr/>
        <a:lstStyle/>
        <a:p>
          <a:endParaRPr lang="en-US"/>
        </a:p>
      </dgm:t>
    </dgm:pt>
    <dgm:pt modelId="{E88FE47A-D059-4256-A08B-0858387540F0}" type="pres">
      <dgm:prSet presAssocID="{634A2A48-6BC1-40EB-A0BA-AA55D7C77725}" presName="descendantText" presStyleLbl="alignAccFollowNode1" presStyleIdx="0" presStyleCnt="3">
        <dgm:presLayoutVars>
          <dgm:bulletEnabled val="1"/>
        </dgm:presLayoutVars>
      </dgm:prSet>
      <dgm:spPr/>
      <dgm:t>
        <a:bodyPr/>
        <a:lstStyle/>
        <a:p>
          <a:endParaRPr lang="en-US"/>
        </a:p>
      </dgm:t>
    </dgm:pt>
    <dgm:pt modelId="{E5B082C6-8090-4157-B06B-B3B450FB69E1}" type="pres">
      <dgm:prSet presAssocID="{8EDF658B-AA24-4493-B363-66A794032B4A}" presName="sp" presStyleCnt="0"/>
      <dgm:spPr/>
    </dgm:pt>
    <dgm:pt modelId="{3E7D0428-4C86-4375-BAC1-89B274DE20FD}" type="pres">
      <dgm:prSet presAssocID="{19C9698A-4484-4A5E-8D89-099CA24C2062}" presName="linNode" presStyleCnt="0"/>
      <dgm:spPr/>
    </dgm:pt>
    <dgm:pt modelId="{4970E8F0-6CA8-45E6-8331-2DF9F8228E3B}" type="pres">
      <dgm:prSet presAssocID="{19C9698A-4484-4A5E-8D89-099CA24C2062}" presName="parentText" presStyleLbl="node1" presStyleIdx="1" presStyleCnt="3">
        <dgm:presLayoutVars>
          <dgm:chMax val="1"/>
          <dgm:bulletEnabled val="1"/>
        </dgm:presLayoutVars>
      </dgm:prSet>
      <dgm:spPr/>
      <dgm:t>
        <a:bodyPr/>
        <a:lstStyle/>
        <a:p>
          <a:endParaRPr lang="en-US"/>
        </a:p>
      </dgm:t>
    </dgm:pt>
    <dgm:pt modelId="{FA0E9996-4887-4D1C-BACB-5148E5CCD2F5}" type="pres">
      <dgm:prSet presAssocID="{19C9698A-4484-4A5E-8D89-099CA24C2062}" presName="descendantText" presStyleLbl="alignAccFollowNode1" presStyleIdx="1" presStyleCnt="3">
        <dgm:presLayoutVars>
          <dgm:bulletEnabled val="1"/>
        </dgm:presLayoutVars>
      </dgm:prSet>
      <dgm:spPr/>
      <dgm:t>
        <a:bodyPr/>
        <a:lstStyle/>
        <a:p>
          <a:endParaRPr lang="en-US"/>
        </a:p>
      </dgm:t>
    </dgm:pt>
    <dgm:pt modelId="{5971AF94-55F9-4BC8-98D6-B8D60D0D25B3}" type="pres">
      <dgm:prSet presAssocID="{F8C2EDB9-2177-4E5B-A284-0198C31E7174}" presName="sp" presStyleCnt="0"/>
      <dgm:spPr/>
    </dgm:pt>
    <dgm:pt modelId="{E90B37AB-E6FD-4087-A128-9062FF51C5A4}" type="pres">
      <dgm:prSet presAssocID="{410411A5-A4E6-4E1E-BE2B-E7244252ECB8}" presName="linNode" presStyleCnt="0"/>
      <dgm:spPr/>
    </dgm:pt>
    <dgm:pt modelId="{41E49D0F-8E1D-44F8-8209-1B3F18C70619}" type="pres">
      <dgm:prSet presAssocID="{410411A5-A4E6-4E1E-BE2B-E7244252ECB8}" presName="parentText" presStyleLbl="node1" presStyleIdx="2" presStyleCnt="3">
        <dgm:presLayoutVars>
          <dgm:chMax val="1"/>
          <dgm:bulletEnabled val="1"/>
        </dgm:presLayoutVars>
      </dgm:prSet>
      <dgm:spPr/>
      <dgm:t>
        <a:bodyPr/>
        <a:lstStyle/>
        <a:p>
          <a:endParaRPr lang="en-US"/>
        </a:p>
      </dgm:t>
    </dgm:pt>
    <dgm:pt modelId="{C9FB4A38-0265-493C-899E-D21BA20E90E6}" type="pres">
      <dgm:prSet presAssocID="{410411A5-A4E6-4E1E-BE2B-E7244252ECB8}" presName="descendantText" presStyleLbl="alignAccFollowNode1" presStyleIdx="2" presStyleCnt="3">
        <dgm:presLayoutVars>
          <dgm:bulletEnabled val="1"/>
        </dgm:presLayoutVars>
      </dgm:prSet>
      <dgm:spPr/>
      <dgm:t>
        <a:bodyPr/>
        <a:lstStyle/>
        <a:p>
          <a:endParaRPr lang="en-US"/>
        </a:p>
      </dgm:t>
    </dgm:pt>
  </dgm:ptLst>
  <dgm:cxnLst>
    <dgm:cxn modelId="{2ED5785C-E553-44D3-B6E3-1AEAADCB3439}" type="presOf" srcId="{52B9C9C7-FB01-4C30-A8D8-0758561D8027}" destId="{E88FE47A-D059-4256-A08B-0858387540F0}" srcOrd="0" destOrd="0" presId="urn:microsoft.com/office/officeart/2005/8/layout/vList5"/>
    <dgm:cxn modelId="{9B265772-78DD-4552-BB5C-C8265C29E2CF}" type="presOf" srcId="{844B0D61-2D32-49B5-BB48-E79577880EB3}" destId="{C9FB4A38-0265-493C-899E-D21BA20E90E6}" srcOrd="0" destOrd="0" presId="urn:microsoft.com/office/officeart/2005/8/layout/vList5"/>
    <dgm:cxn modelId="{2EA361CA-AAE3-4A43-9DDD-34E86706B7FF}" type="presOf" srcId="{634A2A48-6BC1-40EB-A0BA-AA55D7C77725}" destId="{3102A75D-1FDF-4B05-9277-FCC286EF51BA}" srcOrd="0" destOrd="0" presId="urn:microsoft.com/office/officeart/2005/8/layout/vList5"/>
    <dgm:cxn modelId="{E2A6514F-33D6-4F08-9545-8594BAEDF4E6}" srcId="{634A2A48-6BC1-40EB-A0BA-AA55D7C77725}" destId="{52B9C9C7-FB01-4C30-A8D8-0758561D8027}" srcOrd="0" destOrd="0" parTransId="{344F41BA-4E25-4938-9911-B458C8270C98}" sibTransId="{8E070369-8BEC-4725-9425-031AE21C2D81}"/>
    <dgm:cxn modelId="{0DEE1DBB-42BE-41B3-978F-8C0CF0B1D99C}" type="presOf" srcId="{D818D777-5113-4B20-BC01-FF740C77D66B}" destId="{CA80292E-84BB-4E96-8BC8-B34E7DF5B416}" srcOrd="0" destOrd="0" presId="urn:microsoft.com/office/officeart/2005/8/layout/vList5"/>
    <dgm:cxn modelId="{C42614F7-F7F8-43BE-8E3D-A9FE8208BF9C}" srcId="{D818D777-5113-4B20-BC01-FF740C77D66B}" destId="{634A2A48-6BC1-40EB-A0BA-AA55D7C77725}" srcOrd="0" destOrd="0" parTransId="{2F751665-CB61-473D-A359-13CDE2F2815B}" sibTransId="{8EDF658B-AA24-4493-B363-66A794032B4A}"/>
    <dgm:cxn modelId="{39AE4A12-B0CB-4E8D-AF19-DDF9D234D079}" type="presOf" srcId="{19C9698A-4484-4A5E-8D89-099CA24C2062}" destId="{4970E8F0-6CA8-45E6-8331-2DF9F8228E3B}" srcOrd="0" destOrd="0" presId="urn:microsoft.com/office/officeart/2005/8/layout/vList5"/>
    <dgm:cxn modelId="{8C36B19F-1FCE-4AB7-A47A-4053AA9D5730}" srcId="{D818D777-5113-4B20-BC01-FF740C77D66B}" destId="{19C9698A-4484-4A5E-8D89-099CA24C2062}" srcOrd="1" destOrd="0" parTransId="{CE616587-5D31-4466-8DCF-488425BB6C40}" sibTransId="{F8C2EDB9-2177-4E5B-A284-0198C31E7174}"/>
    <dgm:cxn modelId="{39961EFE-F69B-4FF7-8C3F-2F716F667201}" srcId="{19C9698A-4484-4A5E-8D89-099CA24C2062}" destId="{BD6794C5-40C7-4AF9-A52A-379E1565C7A2}" srcOrd="0" destOrd="0" parTransId="{7F3FE1F0-B123-4D67-BAE7-B259A490FE26}" sibTransId="{767ECFBD-C533-4FC3-8DDE-48EBC058A348}"/>
    <dgm:cxn modelId="{3FAD7C2B-4020-4A17-BBE9-096F8EF927C6}" type="presOf" srcId="{410411A5-A4E6-4E1E-BE2B-E7244252ECB8}" destId="{41E49D0F-8E1D-44F8-8209-1B3F18C70619}" srcOrd="0" destOrd="0" presId="urn:microsoft.com/office/officeart/2005/8/layout/vList5"/>
    <dgm:cxn modelId="{B0C903E9-BC43-4B57-924B-FDF9DCAEAFA4}" srcId="{D818D777-5113-4B20-BC01-FF740C77D66B}" destId="{410411A5-A4E6-4E1E-BE2B-E7244252ECB8}" srcOrd="2" destOrd="0" parTransId="{DA65FC3C-EF16-46E4-834E-19FDD90F0EEB}" sibTransId="{92768635-AAEE-4671-9396-477909E9B23A}"/>
    <dgm:cxn modelId="{4C787521-C8AF-4719-88A9-B64D1C03DCF0}" srcId="{410411A5-A4E6-4E1E-BE2B-E7244252ECB8}" destId="{844B0D61-2D32-49B5-BB48-E79577880EB3}" srcOrd="0" destOrd="0" parTransId="{981A9668-9EB2-46CC-93E9-FBB63FC5EAF8}" sibTransId="{537C1964-F4EA-4C15-9FE0-85487589B873}"/>
    <dgm:cxn modelId="{37E433F1-095A-48D4-9ABE-96822261B68C}" type="presOf" srcId="{BD6794C5-40C7-4AF9-A52A-379E1565C7A2}" destId="{FA0E9996-4887-4D1C-BACB-5148E5CCD2F5}" srcOrd="0" destOrd="0" presId="urn:microsoft.com/office/officeart/2005/8/layout/vList5"/>
    <dgm:cxn modelId="{BEEA448F-59B4-46D0-B98D-2AF4C1E4DB55}" type="presParOf" srcId="{CA80292E-84BB-4E96-8BC8-B34E7DF5B416}" destId="{45128E25-8170-43B7-AEA8-3640EB697B20}" srcOrd="0" destOrd="0" presId="urn:microsoft.com/office/officeart/2005/8/layout/vList5"/>
    <dgm:cxn modelId="{9EC7A504-0438-478C-AA34-0751D551D9AB}" type="presParOf" srcId="{45128E25-8170-43B7-AEA8-3640EB697B20}" destId="{3102A75D-1FDF-4B05-9277-FCC286EF51BA}" srcOrd="0" destOrd="0" presId="urn:microsoft.com/office/officeart/2005/8/layout/vList5"/>
    <dgm:cxn modelId="{878E8148-9AE5-4E40-9312-4173BCBAE4BC}" type="presParOf" srcId="{45128E25-8170-43B7-AEA8-3640EB697B20}" destId="{E88FE47A-D059-4256-A08B-0858387540F0}" srcOrd="1" destOrd="0" presId="urn:microsoft.com/office/officeart/2005/8/layout/vList5"/>
    <dgm:cxn modelId="{B369402C-1287-4C7F-AA4E-86CDC57A7352}" type="presParOf" srcId="{CA80292E-84BB-4E96-8BC8-B34E7DF5B416}" destId="{E5B082C6-8090-4157-B06B-B3B450FB69E1}" srcOrd="1" destOrd="0" presId="urn:microsoft.com/office/officeart/2005/8/layout/vList5"/>
    <dgm:cxn modelId="{EF905BC1-2CFE-4837-B21B-30F03FF08AF7}" type="presParOf" srcId="{CA80292E-84BB-4E96-8BC8-B34E7DF5B416}" destId="{3E7D0428-4C86-4375-BAC1-89B274DE20FD}" srcOrd="2" destOrd="0" presId="urn:microsoft.com/office/officeart/2005/8/layout/vList5"/>
    <dgm:cxn modelId="{7B9D9E0F-FB25-498A-828F-6FB835E3E016}" type="presParOf" srcId="{3E7D0428-4C86-4375-BAC1-89B274DE20FD}" destId="{4970E8F0-6CA8-45E6-8331-2DF9F8228E3B}" srcOrd="0" destOrd="0" presId="urn:microsoft.com/office/officeart/2005/8/layout/vList5"/>
    <dgm:cxn modelId="{177B7DBD-0D2F-43F0-8076-FFEACA577C25}" type="presParOf" srcId="{3E7D0428-4C86-4375-BAC1-89B274DE20FD}" destId="{FA0E9996-4887-4D1C-BACB-5148E5CCD2F5}" srcOrd="1" destOrd="0" presId="urn:microsoft.com/office/officeart/2005/8/layout/vList5"/>
    <dgm:cxn modelId="{BE270225-224F-4311-9728-CA97A155C054}" type="presParOf" srcId="{CA80292E-84BB-4E96-8BC8-B34E7DF5B416}" destId="{5971AF94-55F9-4BC8-98D6-B8D60D0D25B3}" srcOrd="3" destOrd="0" presId="urn:microsoft.com/office/officeart/2005/8/layout/vList5"/>
    <dgm:cxn modelId="{88390D5A-CF28-4E61-8CFA-1670508FD522}" type="presParOf" srcId="{CA80292E-84BB-4E96-8BC8-B34E7DF5B416}" destId="{E90B37AB-E6FD-4087-A128-9062FF51C5A4}" srcOrd="4" destOrd="0" presId="urn:microsoft.com/office/officeart/2005/8/layout/vList5"/>
    <dgm:cxn modelId="{24C63A11-B2E1-47DD-ACDB-28AD136087F4}" type="presParOf" srcId="{E90B37AB-E6FD-4087-A128-9062FF51C5A4}" destId="{41E49D0F-8E1D-44F8-8209-1B3F18C70619}" srcOrd="0" destOrd="0" presId="urn:microsoft.com/office/officeart/2005/8/layout/vList5"/>
    <dgm:cxn modelId="{2F63C220-52FF-44C6-87A0-89C7E7DB4459}" type="presParOf" srcId="{E90B37AB-E6FD-4087-A128-9062FF51C5A4}" destId="{C9FB4A38-0265-493C-899E-D21BA20E90E6}" srcOrd="1" destOrd="0" presId="urn:microsoft.com/office/officeart/2005/8/layout/vList5"/>
  </dgm:cxnLst>
  <dgm:bg/>
  <dgm:whole/>
</dgm:dataModel>
</file>

<file path=ppt/diagrams/data7.xml><?xml version="1.0" encoding="utf-8"?>
<dgm:dataModel xmlns:dgm="http://schemas.openxmlformats.org/drawingml/2006/diagram" xmlns:a="http://schemas.openxmlformats.org/drawingml/2006/main">
  <dgm:ptLst>
    <dgm:pt modelId="{7164C000-C472-400F-9A38-32B3BC97770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575164A-4AE4-4709-BCEF-500F38A60AEE}">
      <dgm:prSet phldrT="[Text]" custT="1"/>
      <dgm:spPr/>
      <dgm:t>
        <a:bodyPr/>
        <a:lstStyle/>
        <a:p>
          <a:pPr marL="403225" indent="-403225"/>
          <a:r>
            <a:rPr lang="en-US" sz="2800" b="1" dirty="0" smtClean="0"/>
            <a:t>1.</a:t>
          </a:r>
          <a:r>
            <a:rPr lang="en-US" sz="2800" dirty="0" smtClean="0"/>
            <a:t> Reduce pressures to commit financial statement frauds</a:t>
          </a:r>
          <a:endParaRPr lang="en-US" sz="2800" dirty="0"/>
        </a:p>
      </dgm:t>
    </dgm:pt>
    <dgm:pt modelId="{7AD6442B-839C-408D-8971-3F7B756EE56E}" type="parTrans" cxnId="{25D6BA67-2AC6-402D-9B3F-A599E9434645}">
      <dgm:prSet/>
      <dgm:spPr/>
      <dgm:t>
        <a:bodyPr/>
        <a:lstStyle/>
        <a:p>
          <a:endParaRPr lang="en-US"/>
        </a:p>
      </dgm:t>
    </dgm:pt>
    <dgm:pt modelId="{EAC92AB4-1D13-432C-963B-E1A9B69E0E20}" type="sibTrans" cxnId="{25D6BA67-2AC6-402D-9B3F-A599E9434645}">
      <dgm:prSet/>
      <dgm:spPr/>
      <dgm:t>
        <a:bodyPr/>
        <a:lstStyle/>
        <a:p>
          <a:endParaRPr lang="en-US"/>
        </a:p>
      </dgm:t>
    </dgm:pt>
    <dgm:pt modelId="{B175DFC9-4D16-4622-8BE1-A8F714DC304D}">
      <dgm:prSet phldrT="[Text]" custT="1"/>
      <dgm:spPr/>
      <dgm:t>
        <a:bodyPr/>
        <a:lstStyle/>
        <a:p>
          <a:pPr marL="403225" indent="-403225"/>
          <a:r>
            <a:rPr lang="en-US" sz="2800" b="1" dirty="0" smtClean="0"/>
            <a:t>2.</a:t>
          </a:r>
          <a:r>
            <a:rPr lang="en-US" sz="2800" dirty="0" smtClean="0"/>
            <a:t> Reduce the opportunities to commit financial statement frauds</a:t>
          </a:r>
          <a:endParaRPr lang="en-US" sz="2800" dirty="0"/>
        </a:p>
      </dgm:t>
    </dgm:pt>
    <dgm:pt modelId="{6E0F9643-6EA0-4CDB-81D4-5514C87D9C63}" type="parTrans" cxnId="{AA8AC2BD-BDD3-461A-9607-1F5F041B3D32}">
      <dgm:prSet/>
      <dgm:spPr/>
      <dgm:t>
        <a:bodyPr/>
        <a:lstStyle/>
        <a:p>
          <a:endParaRPr lang="en-US"/>
        </a:p>
      </dgm:t>
    </dgm:pt>
    <dgm:pt modelId="{6DB0482C-1A8C-4BC7-9DF7-EBBC1CCF5831}" type="sibTrans" cxnId="{AA8AC2BD-BDD3-461A-9607-1F5F041B3D32}">
      <dgm:prSet/>
      <dgm:spPr/>
      <dgm:t>
        <a:bodyPr/>
        <a:lstStyle/>
        <a:p>
          <a:endParaRPr lang="en-US"/>
        </a:p>
      </dgm:t>
    </dgm:pt>
    <dgm:pt modelId="{264FC461-BA55-4AF3-9CF8-3C60714885D8}">
      <dgm:prSet phldrT="[Text]" custT="1"/>
      <dgm:spPr/>
      <dgm:t>
        <a:bodyPr/>
        <a:lstStyle/>
        <a:p>
          <a:pPr marL="403225" indent="-403225"/>
          <a:r>
            <a:rPr lang="en-US" sz="2800" b="1" dirty="0" smtClean="0">
              <a:solidFill>
                <a:schemeClr val="bg1"/>
              </a:solidFill>
            </a:rPr>
            <a:t>3. </a:t>
          </a:r>
          <a:r>
            <a:rPr lang="en-US" sz="2800" dirty="0" smtClean="0"/>
            <a:t>Reduce rationalization of financial statement frauds</a:t>
          </a:r>
          <a:endParaRPr lang="en-US" sz="2800" dirty="0"/>
        </a:p>
      </dgm:t>
    </dgm:pt>
    <dgm:pt modelId="{25764A1E-58C6-4B76-84BA-5E87D0A2B55C}" type="parTrans" cxnId="{C78C41C7-081F-454E-AE3E-2EBA7406CCE6}">
      <dgm:prSet/>
      <dgm:spPr/>
      <dgm:t>
        <a:bodyPr/>
        <a:lstStyle/>
        <a:p>
          <a:endParaRPr lang="en-US"/>
        </a:p>
      </dgm:t>
    </dgm:pt>
    <dgm:pt modelId="{4480C2C7-1665-4BBB-8262-661719A65861}" type="sibTrans" cxnId="{C78C41C7-081F-454E-AE3E-2EBA7406CCE6}">
      <dgm:prSet/>
      <dgm:spPr/>
      <dgm:t>
        <a:bodyPr/>
        <a:lstStyle/>
        <a:p>
          <a:endParaRPr lang="en-US"/>
        </a:p>
      </dgm:t>
    </dgm:pt>
    <dgm:pt modelId="{92AA41A9-2F18-424B-92C1-57E8F9447458}" type="pres">
      <dgm:prSet presAssocID="{7164C000-C472-400F-9A38-32B3BC977700}" presName="linear" presStyleCnt="0">
        <dgm:presLayoutVars>
          <dgm:dir/>
          <dgm:animLvl val="lvl"/>
          <dgm:resizeHandles val="exact"/>
        </dgm:presLayoutVars>
      </dgm:prSet>
      <dgm:spPr/>
      <dgm:t>
        <a:bodyPr/>
        <a:lstStyle/>
        <a:p>
          <a:endParaRPr lang="en-IN"/>
        </a:p>
      </dgm:t>
    </dgm:pt>
    <dgm:pt modelId="{8C19A17A-3858-49A9-886A-785584C444E4}" type="pres">
      <dgm:prSet presAssocID="{5575164A-4AE4-4709-BCEF-500F38A60AEE}" presName="parentLin" presStyleCnt="0"/>
      <dgm:spPr/>
    </dgm:pt>
    <dgm:pt modelId="{67E050FE-EF57-4435-88EE-4482EE182003}" type="pres">
      <dgm:prSet presAssocID="{5575164A-4AE4-4709-BCEF-500F38A60AEE}" presName="parentLeftMargin" presStyleLbl="node1" presStyleIdx="0" presStyleCnt="3"/>
      <dgm:spPr/>
      <dgm:t>
        <a:bodyPr/>
        <a:lstStyle/>
        <a:p>
          <a:endParaRPr lang="en-IN"/>
        </a:p>
      </dgm:t>
    </dgm:pt>
    <dgm:pt modelId="{A6204668-4C3B-4E7C-8573-3FABE956C34B}" type="pres">
      <dgm:prSet presAssocID="{5575164A-4AE4-4709-BCEF-500F38A60AEE}" presName="parentText" presStyleLbl="node1" presStyleIdx="0" presStyleCnt="3" custScaleX="98180" custScaleY="293712">
        <dgm:presLayoutVars>
          <dgm:chMax val="0"/>
          <dgm:bulletEnabled val="1"/>
        </dgm:presLayoutVars>
      </dgm:prSet>
      <dgm:spPr/>
      <dgm:t>
        <a:bodyPr/>
        <a:lstStyle/>
        <a:p>
          <a:endParaRPr lang="en-US"/>
        </a:p>
      </dgm:t>
    </dgm:pt>
    <dgm:pt modelId="{FC4092AB-8EFC-4150-90C6-18CE9D5CE61B}" type="pres">
      <dgm:prSet presAssocID="{5575164A-4AE4-4709-BCEF-500F38A60AEE}" presName="negativeSpace" presStyleCnt="0"/>
      <dgm:spPr/>
    </dgm:pt>
    <dgm:pt modelId="{5D59BAD3-6CA0-49B5-A044-EB6E079DAF3A}" type="pres">
      <dgm:prSet presAssocID="{5575164A-4AE4-4709-BCEF-500F38A60AEE}" presName="childText" presStyleLbl="conFgAcc1" presStyleIdx="0" presStyleCnt="3">
        <dgm:presLayoutVars>
          <dgm:bulletEnabled val="1"/>
        </dgm:presLayoutVars>
      </dgm:prSet>
      <dgm:spPr/>
    </dgm:pt>
    <dgm:pt modelId="{BB135E77-29EF-4D7E-8455-2FD3352733BF}" type="pres">
      <dgm:prSet presAssocID="{EAC92AB4-1D13-432C-963B-E1A9B69E0E20}" presName="spaceBetweenRectangles" presStyleCnt="0"/>
      <dgm:spPr/>
    </dgm:pt>
    <dgm:pt modelId="{CA22F172-C64D-440C-8B44-B723130D145E}" type="pres">
      <dgm:prSet presAssocID="{B175DFC9-4D16-4622-8BE1-A8F714DC304D}" presName="parentLin" presStyleCnt="0"/>
      <dgm:spPr/>
    </dgm:pt>
    <dgm:pt modelId="{4BAE2A3D-42E1-432B-ACB9-E52423F5BE93}" type="pres">
      <dgm:prSet presAssocID="{B175DFC9-4D16-4622-8BE1-A8F714DC304D}" presName="parentLeftMargin" presStyleLbl="node1" presStyleIdx="0" presStyleCnt="3"/>
      <dgm:spPr/>
      <dgm:t>
        <a:bodyPr/>
        <a:lstStyle/>
        <a:p>
          <a:endParaRPr lang="en-IN"/>
        </a:p>
      </dgm:t>
    </dgm:pt>
    <dgm:pt modelId="{EF8FC1FF-ED63-459F-804A-A3250DC88F84}" type="pres">
      <dgm:prSet presAssocID="{B175DFC9-4D16-4622-8BE1-A8F714DC304D}" presName="parentText" presStyleLbl="node1" presStyleIdx="1" presStyleCnt="3" custScaleX="98180" custScaleY="293712">
        <dgm:presLayoutVars>
          <dgm:chMax val="0"/>
          <dgm:bulletEnabled val="1"/>
        </dgm:presLayoutVars>
      </dgm:prSet>
      <dgm:spPr/>
      <dgm:t>
        <a:bodyPr/>
        <a:lstStyle/>
        <a:p>
          <a:endParaRPr lang="en-US"/>
        </a:p>
      </dgm:t>
    </dgm:pt>
    <dgm:pt modelId="{D64CC043-973B-4050-8189-76FDC5CAD9F7}" type="pres">
      <dgm:prSet presAssocID="{B175DFC9-4D16-4622-8BE1-A8F714DC304D}" presName="negativeSpace" presStyleCnt="0"/>
      <dgm:spPr/>
    </dgm:pt>
    <dgm:pt modelId="{15E5BAE7-8341-4BEE-9F0E-97BC8BAB8F03}" type="pres">
      <dgm:prSet presAssocID="{B175DFC9-4D16-4622-8BE1-A8F714DC304D}" presName="childText" presStyleLbl="conFgAcc1" presStyleIdx="1" presStyleCnt="3">
        <dgm:presLayoutVars>
          <dgm:bulletEnabled val="1"/>
        </dgm:presLayoutVars>
      </dgm:prSet>
      <dgm:spPr/>
    </dgm:pt>
    <dgm:pt modelId="{A062BAC1-AE75-4229-8443-C3EA009CB575}" type="pres">
      <dgm:prSet presAssocID="{6DB0482C-1A8C-4BC7-9DF7-EBBC1CCF5831}" presName="spaceBetweenRectangles" presStyleCnt="0"/>
      <dgm:spPr/>
    </dgm:pt>
    <dgm:pt modelId="{B03C0D96-541C-4EB7-99CE-AB7B97DD9D0D}" type="pres">
      <dgm:prSet presAssocID="{264FC461-BA55-4AF3-9CF8-3C60714885D8}" presName="parentLin" presStyleCnt="0"/>
      <dgm:spPr/>
    </dgm:pt>
    <dgm:pt modelId="{6A435D5A-0216-492A-A78F-337CC34024F3}" type="pres">
      <dgm:prSet presAssocID="{264FC461-BA55-4AF3-9CF8-3C60714885D8}" presName="parentLeftMargin" presStyleLbl="node1" presStyleIdx="1" presStyleCnt="3"/>
      <dgm:spPr/>
      <dgm:t>
        <a:bodyPr/>
        <a:lstStyle/>
        <a:p>
          <a:endParaRPr lang="en-IN"/>
        </a:p>
      </dgm:t>
    </dgm:pt>
    <dgm:pt modelId="{0D0DCD8C-410F-449D-8160-20CF6F127CD3}" type="pres">
      <dgm:prSet presAssocID="{264FC461-BA55-4AF3-9CF8-3C60714885D8}" presName="parentText" presStyleLbl="node1" presStyleIdx="2" presStyleCnt="3" custScaleX="98180" custScaleY="293712">
        <dgm:presLayoutVars>
          <dgm:chMax val="0"/>
          <dgm:bulletEnabled val="1"/>
        </dgm:presLayoutVars>
      </dgm:prSet>
      <dgm:spPr/>
      <dgm:t>
        <a:bodyPr/>
        <a:lstStyle/>
        <a:p>
          <a:endParaRPr lang="en-US"/>
        </a:p>
      </dgm:t>
    </dgm:pt>
    <dgm:pt modelId="{9C82ECE4-4FE1-43EA-AC90-781C8ECE155C}" type="pres">
      <dgm:prSet presAssocID="{264FC461-BA55-4AF3-9CF8-3C60714885D8}" presName="negativeSpace" presStyleCnt="0"/>
      <dgm:spPr/>
    </dgm:pt>
    <dgm:pt modelId="{0560EBD1-39C7-4F04-8363-A95650AB162F}" type="pres">
      <dgm:prSet presAssocID="{264FC461-BA55-4AF3-9CF8-3C60714885D8}" presName="childText" presStyleLbl="conFgAcc1" presStyleIdx="2" presStyleCnt="3">
        <dgm:presLayoutVars>
          <dgm:bulletEnabled val="1"/>
        </dgm:presLayoutVars>
      </dgm:prSet>
      <dgm:spPr/>
    </dgm:pt>
  </dgm:ptLst>
  <dgm:cxnLst>
    <dgm:cxn modelId="{898F2A6F-BC53-420A-8882-85049F4C0C59}" type="presOf" srcId="{7164C000-C472-400F-9A38-32B3BC977700}" destId="{92AA41A9-2F18-424B-92C1-57E8F9447458}" srcOrd="0" destOrd="0" presId="urn:microsoft.com/office/officeart/2005/8/layout/list1"/>
    <dgm:cxn modelId="{9933F2B7-3BC2-4812-8CDF-C8EBB9C2A338}" type="presOf" srcId="{5575164A-4AE4-4709-BCEF-500F38A60AEE}" destId="{67E050FE-EF57-4435-88EE-4482EE182003}" srcOrd="0" destOrd="0" presId="urn:microsoft.com/office/officeart/2005/8/layout/list1"/>
    <dgm:cxn modelId="{AA8AC2BD-BDD3-461A-9607-1F5F041B3D32}" srcId="{7164C000-C472-400F-9A38-32B3BC977700}" destId="{B175DFC9-4D16-4622-8BE1-A8F714DC304D}" srcOrd="1" destOrd="0" parTransId="{6E0F9643-6EA0-4CDB-81D4-5514C87D9C63}" sibTransId="{6DB0482C-1A8C-4BC7-9DF7-EBBC1CCF5831}"/>
    <dgm:cxn modelId="{C28F7C4D-44C8-4D01-8F7F-70A74009E59A}" type="presOf" srcId="{264FC461-BA55-4AF3-9CF8-3C60714885D8}" destId="{6A435D5A-0216-492A-A78F-337CC34024F3}" srcOrd="0" destOrd="0" presId="urn:microsoft.com/office/officeart/2005/8/layout/list1"/>
    <dgm:cxn modelId="{7BF43FA6-4180-4A00-81D9-FED9A887FB1A}" type="presOf" srcId="{264FC461-BA55-4AF3-9CF8-3C60714885D8}" destId="{0D0DCD8C-410F-449D-8160-20CF6F127CD3}" srcOrd="1" destOrd="0" presId="urn:microsoft.com/office/officeart/2005/8/layout/list1"/>
    <dgm:cxn modelId="{EE9A3D84-C7AA-4A82-851D-7C0942789F76}" type="presOf" srcId="{B175DFC9-4D16-4622-8BE1-A8F714DC304D}" destId="{EF8FC1FF-ED63-459F-804A-A3250DC88F84}" srcOrd="1" destOrd="0" presId="urn:microsoft.com/office/officeart/2005/8/layout/list1"/>
    <dgm:cxn modelId="{C78C41C7-081F-454E-AE3E-2EBA7406CCE6}" srcId="{7164C000-C472-400F-9A38-32B3BC977700}" destId="{264FC461-BA55-4AF3-9CF8-3C60714885D8}" srcOrd="2" destOrd="0" parTransId="{25764A1E-58C6-4B76-84BA-5E87D0A2B55C}" sibTransId="{4480C2C7-1665-4BBB-8262-661719A65861}"/>
    <dgm:cxn modelId="{553115A2-CF36-4E6B-940F-93A0D8AEB5BD}" type="presOf" srcId="{5575164A-4AE4-4709-BCEF-500F38A60AEE}" destId="{A6204668-4C3B-4E7C-8573-3FABE956C34B}" srcOrd="1" destOrd="0" presId="urn:microsoft.com/office/officeart/2005/8/layout/list1"/>
    <dgm:cxn modelId="{F1976CCA-2991-4323-8545-CBE80A26D9AF}" type="presOf" srcId="{B175DFC9-4D16-4622-8BE1-A8F714DC304D}" destId="{4BAE2A3D-42E1-432B-ACB9-E52423F5BE93}" srcOrd="0" destOrd="0" presId="urn:microsoft.com/office/officeart/2005/8/layout/list1"/>
    <dgm:cxn modelId="{25D6BA67-2AC6-402D-9B3F-A599E9434645}" srcId="{7164C000-C472-400F-9A38-32B3BC977700}" destId="{5575164A-4AE4-4709-BCEF-500F38A60AEE}" srcOrd="0" destOrd="0" parTransId="{7AD6442B-839C-408D-8971-3F7B756EE56E}" sibTransId="{EAC92AB4-1D13-432C-963B-E1A9B69E0E20}"/>
    <dgm:cxn modelId="{391F5416-7726-4B0F-832B-ADC95E1237CF}" type="presParOf" srcId="{92AA41A9-2F18-424B-92C1-57E8F9447458}" destId="{8C19A17A-3858-49A9-886A-785584C444E4}" srcOrd="0" destOrd="0" presId="urn:microsoft.com/office/officeart/2005/8/layout/list1"/>
    <dgm:cxn modelId="{12DC0450-EBC1-43B4-9566-B57401FBF287}" type="presParOf" srcId="{8C19A17A-3858-49A9-886A-785584C444E4}" destId="{67E050FE-EF57-4435-88EE-4482EE182003}" srcOrd="0" destOrd="0" presId="urn:microsoft.com/office/officeart/2005/8/layout/list1"/>
    <dgm:cxn modelId="{3BFF27A6-F023-45A5-89A0-E171D7D67B11}" type="presParOf" srcId="{8C19A17A-3858-49A9-886A-785584C444E4}" destId="{A6204668-4C3B-4E7C-8573-3FABE956C34B}" srcOrd="1" destOrd="0" presId="urn:microsoft.com/office/officeart/2005/8/layout/list1"/>
    <dgm:cxn modelId="{408A32E1-6AB9-4964-BFAA-22EE9795E1E1}" type="presParOf" srcId="{92AA41A9-2F18-424B-92C1-57E8F9447458}" destId="{FC4092AB-8EFC-4150-90C6-18CE9D5CE61B}" srcOrd="1" destOrd="0" presId="urn:microsoft.com/office/officeart/2005/8/layout/list1"/>
    <dgm:cxn modelId="{D526AD5A-77FC-4DF3-BCA5-FA4997AB9152}" type="presParOf" srcId="{92AA41A9-2F18-424B-92C1-57E8F9447458}" destId="{5D59BAD3-6CA0-49B5-A044-EB6E079DAF3A}" srcOrd="2" destOrd="0" presId="urn:microsoft.com/office/officeart/2005/8/layout/list1"/>
    <dgm:cxn modelId="{66454074-1D74-4624-AD43-1DFD007B10AD}" type="presParOf" srcId="{92AA41A9-2F18-424B-92C1-57E8F9447458}" destId="{BB135E77-29EF-4D7E-8455-2FD3352733BF}" srcOrd="3" destOrd="0" presId="urn:microsoft.com/office/officeart/2005/8/layout/list1"/>
    <dgm:cxn modelId="{51A6F423-B330-4E18-87B7-EB527D779F71}" type="presParOf" srcId="{92AA41A9-2F18-424B-92C1-57E8F9447458}" destId="{CA22F172-C64D-440C-8B44-B723130D145E}" srcOrd="4" destOrd="0" presId="urn:microsoft.com/office/officeart/2005/8/layout/list1"/>
    <dgm:cxn modelId="{1B173F26-0BBB-401E-9FCD-D175380E4DA7}" type="presParOf" srcId="{CA22F172-C64D-440C-8B44-B723130D145E}" destId="{4BAE2A3D-42E1-432B-ACB9-E52423F5BE93}" srcOrd="0" destOrd="0" presId="urn:microsoft.com/office/officeart/2005/8/layout/list1"/>
    <dgm:cxn modelId="{448ABD6E-3B83-453D-894C-3FCC5450E36B}" type="presParOf" srcId="{CA22F172-C64D-440C-8B44-B723130D145E}" destId="{EF8FC1FF-ED63-459F-804A-A3250DC88F84}" srcOrd="1" destOrd="0" presId="urn:microsoft.com/office/officeart/2005/8/layout/list1"/>
    <dgm:cxn modelId="{6FD7E108-4F99-4E45-97AB-A3695E656A29}" type="presParOf" srcId="{92AA41A9-2F18-424B-92C1-57E8F9447458}" destId="{D64CC043-973B-4050-8189-76FDC5CAD9F7}" srcOrd="5" destOrd="0" presId="urn:microsoft.com/office/officeart/2005/8/layout/list1"/>
    <dgm:cxn modelId="{B5A2783F-63D0-48D0-9956-6F59B85E12E6}" type="presParOf" srcId="{92AA41A9-2F18-424B-92C1-57E8F9447458}" destId="{15E5BAE7-8341-4BEE-9F0E-97BC8BAB8F03}" srcOrd="6" destOrd="0" presId="urn:microsoft.com/office/officeart/2005/8/layout/list1"/>
    <dgm:cxn modelId="{6D79E4C5-F693-4FB9-A5D1-4602F8C74DC0}" type="presParOf" srcId="{92AA41A9-2F18-424B-92C1-57E8F9447458}" destId="{A062BAC1-AE75-4229-8443-C3EA009CB575}" srcOrd="7" destOrd="0" presId="urn:microsoft.com/office/officeart/2005/8/layout/list1"/>
    <dgm:cxn modelId="{992F33E1-2E7F-4975-AFAB-DF7EC6F44064}" type="presParOf" srcId="{92AA41A9-2F18-424B-92C1-57E8F9447458}" destId="{B03C0D96-541C-4EB7-99CE-AB7B97DD9D0D}" srcOrd="8" destOrd="0" presId="urn:microsoft.com/office/officeart/2005/8/layout/list1"/>
    <dgm:cxn modelId="{7ABB5F19-E3FF-4B08-965B-D68EE2B6972D}" type="presParOf" srcId="{B03C0D96-541C-4EB7-99CE-AB7B97DD9D0D}" destId="{6A435D5A-0216-492A-A78F-337CC34024F3}" srcOrd="0" destOrd="0" presId="urn:microsoft.com/office/officeart/2005/8/layout/list1"/>
    <dgm:cxn modelId="{E53156DD-4004-4D55-B615-C9AD36D90B78}" type="presParOf" srcId="{B03C0D96-541C-4EB7-99CE-AB7B97DD9D0D}" destId="{0D0DCD8C-410F-449D-8160-20CF6F127CD3}" srcOrd="1" destOrd="0" presId="urn:microsoft.com/office/officeart/2005/8/layout/list1"/>
    <dgm:cxn modelId="{9A2FB350-D3F0-49D9-8AEB-0315FB094560}" type="presParOf" srcId="{92AA41A9-2F18-424B-92C1-57E8F9447458}" destId="{9C82ECE4-4FE1-43EA-AC90-781C8ECE155C}" srcOrd="9" destOrd="0" presId="urn:microsoft.com/office/officeart/2005/8/layout/list1"/>
    <dgm:cxn modelId="{D433CFEC-C4C4-474B-B4B7-609364A5CBB8}" type="presParOf" srcId="{92AA41A9-2F18-424B-92C1-57E8F9447458}" destId="{0560EBD1-39C7-4F04-8363-A95650AB162F}"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vl1pPr>
          </a:lstStyle>
          <a:p>
            <a:fld id="{D54F877E-B992-47AE-8096-3F2B4C4462B5}" type="datetimeFigureOut">
              <a:rPr lang="en-US" smtClean="0"/>
              <a:pPr/>
              <a:t>25/02/2016</a:t>
            </a:fld>
            <a:endParaRPr lang="en-IN"/>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4688" y="4689475"/>
            <a:ext cx="5392737"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a:defRPr sz="1200"/>
            </a:lvl1pPr>
          </a:lstStyle>
          <a:p>
            <a:fld id="{11337BB1-906F-454B-97DD-826A9025D13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explanation refer PDF File – FS fraud , Motives &amp; Detections</a:t>
            </a:r>
            <a:endParaRPr lang="en-IN" dirty="0"/>
          </a:p>
        </p:txBody>
      </p:sp>
      <p:sp>
        <p:nvSpPr>
          <p:cNvPr id="4" name="Slide Number Placeholder 3"/>
          <p:cNvSpPr>
            <a:spLocks noGrp="1"/>
          </p:cNvSpPr>
          <p:nvPr>
            <p:ph type="sldNum" sz="quarter" idx="10"/>
          </p:nvPr>
        </p:nvSpPr>
        <p:spPr/>
        <p:txBody>
          <a:bodyPr/>
          <a:lstStyle/>
          <a:p>
            <a:fld id="{11337BB1-906F-454B-97DD-826A9025D133}" type="slidenum">
              <a:rPr lang="en-IN" smtClean="0"/>
              <a:pPr/>
              <a:t>7</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1337BB1-906F-454B-97DD-826A9025D133}" type="slidenum">
              <a:rPr lang="en-IN" smtClean="0"/>
              <a:pPr/>
              <a:t>8</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Improper asset valuation : </a:t>
            </a:r>
            <a:r>
              <a:rPr lang="en-US" b="0" dirty="0" smtClean="0"/>
              <a:t>Improper asset valuation</a:t>
            </a:r>
            <a:r>
              <a:rPr lang="en-US" dirty="0" smtClean="0"/>
              <a:t> fraud is defined as fictitious inflation of asset value or other improper valuation generally to enhance the appearance of financial statement.</a:t>
            </a:r>
          </a:p>
          <a:p>
            <a:r>
              <a:rPr lang="en-US" b="1" dirty="0" smtClean="0"/>
              <a:t>Concealed liabilities and expenses : </a:t>
            </a:r>
            <a:r>
              <a:rPr lang="en-US" b="0" dirty="0" smtClean="0"/>
              <a:t>Concealed liabilities and expenses</a:t>
            </a:r>
            <a:r>
              <a:rPr lang="en-US" b="0" baseline="0" dirty="0" smtClean="0"/>
              <a:t> fraud is defined as financial statement fraud where liabilities or expenses are excluded in the financial statements.</a:t>
            </a:r>
            <a:endParaRPr lang="en-IN" b="0" dirty="0"/>
          </a:p>
        </p:txBody>
      </p:sp>
      <p:sp>
        <p:nvSpPr>
          <p:cNvPr id="4" name="Slide Number Placeholder 3"/>
          <p:cNvSpPr>
            <a:spLocks noGrp="1"/>
          </p:cNvSpPr>
          <p:nvPr>
            <p:ph type="sldNum" sz="quarter" idx="10"/>
          </p:nvPr>
        </p:nvSpPr>
        <p:spPr/>
        <p:txBody>
          <a:bodyPr/>
          <a:lstStyle/>
          <a:p>
            <a:fld id="{11337BB1-906F-454B-97DD-826A9025D133}" type="slidenum">
              <a:rPr lang="en-IN" smtClean="0"/>
              <a:pPr/>
              <a:t>16</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1337BB1-906F-454B-97DD-826A9025D133}" type="slidenum">
              <a:rPr lang="en-IN" smtClean="0"/>
              <a:pPr/>
              <a:t>21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337BB1-906F-454B-97DD-826A9025D133}" type="slidenum">
              <a:rPr lang="en-IN" smtClean="0"/>
              <a:pPr/>
              <a:t>23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0E3C1A0-75F8-4FB6-A7DA-726CF3651003}" type="datetime1">
              <a:rPr lang="en-US" smtClean="0"/>
              <a:pPr/>
              <a:t>25/02/2016</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Damania &amp; Varaiya</a:t>
            </a:r>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1527114509"/>
      </p:ext>
    </p:extLst>
  </p:cSld>
  <p:clrMapOvr>
    <a:masterClrMapping/>
  </p:clrMapOvr>
  <p:transition>
    <p:cover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7FFDE-124F-4E06-933A-A3170694379A}" type="datetime1">
              <a:rPr lang="en-US" smtClean="0"/>
              <a:pPr/>
              <a:t>25/02/2016</a:t>
            </a:fld>
            <a:endParaRPr lang="en-US"/>
          </a:p>
        </p:txBody>
      </p:sp>
      <p:sp>
        <p:nvSpPr>
          <p:cNvPr id="6" name="Footer Placeholder 5"/>
          <p:cNvSpPr>
            <a:spLocks noGrp="1"/>
          </p:cNvSpPr>
          <p:nvPr>
            <p:ph type="ftr" sz="quarter" idx="11"/>
          </p:nvPr>
        </p:nvSpPr>
        <p:spPr/>
        <p:txBody>
          <a:bodyPr/>
          <a:lstStyle/>
          <a:p>
            <a:r>
              <a:rPr lang="en-US" smtClean="0"/>
              <a:t>Damania &amp; Varaiya</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2046650968"/>
      </p:ext>
    </p:extLst>
  </p:cSld>
  <p:clrMapOvr>
    <a:masterClrMapping/>
  </p:clrMapOvr>
  <p:transition>
    <p:cover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38840-B80F-48B1-80A6-81FBC2177D67}" type="datetime1">
              <a:rPr lang="en-US" smtClean="0"/>
              <a:pPr/>
              <a:t>25/02/2016</a:t>
            </a:fld>
            <a:endParaRPr lang="en-US"/>
          </a:p>
        </p:txBody>
      </p:sp>
      <p:sp>
        <p:nvSpPr>
          <p:cNvPr id="5" name="Footer Placeholder 4"/>
          <p:cNvSpPr>
            <a:spLocks noGrp="1"/>
          </p:cNvSpPr>
          <p:nvPr>
            <p:ph type="ftr" sz="quarter" idx="11"/>
          </p:nvPr>
        </p:nvSpPr>
        <p:spPr/>
        <p:txBody>
          <a:bodyPr/>
          <a:lstStyle/>
          <a:p>
            <a:r>
              <a:rPr lang="en-US" smtClean="0"/>
              <a:t>Damania &amp; Varaiya</a:t>
            </a:r>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2603703909"/>
      </p:ext>
    </p:extLst>
  </p:cSld>
  <p:clrMapOvr>
    <a:masterClrMapping/>
  </p:clrMapOvr>
  <p:transition>
    <p:cover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B90DE6-6756-417A-A651-C0F9CCBC1FFA}" type="datetime1">
              <a:rPr lang="en-US" smtClean="0"/>
              <a:pPr/>
              <a:t>25/02/2016</a:t>
            </a:fld>
            <a:endParaRPr lang="en-US"/>
          </a:p>
        </p:txBody>
      </p:sp>
      <p:sp>
        <p:nvSpPr>
          <p:cNvPr id="5" name="Footer Placeholder 4"/>
          <p:cNvSpPr>
            <a:spLocks noGrp="1"/>
          </p:cNvSpPr>
          <p:nvPr>
            <p:ph type="ftr" sz="quarter" idx="11"/>
          </p:nvPr>
        </p:nvSpPr>
        <p:spPr/>
        <p:txBody>
          <a:bodyPr/>
          <a:lstStyle/>
          <a:p>
            <a:r>
              <a:rPr lang="en-US" smtClean="0"/>
              <a:t>Damania &amp; Varaiya</a:t>
            </a:r>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2172410718"/>
      </p:ext>
    </p:extLst>
  </p:cSld>
  <p:clrMapOvr>
    <a:masterClrMapping/>
  </p:clrMapOvr>
  <p:transition>
    <p:cover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EF64A-216B-4093-9553-7C2DB2B85A8C}" type="datetime1">
              <a:rPr lang="en-US" smtClean="0"/>
              <a:pPr/>
              <a:t>25/02/2016</a:t>
            </a:fld>
            <a:endParaRPr lang="en-US"/>
          </a:p>
        </p:txBody>
      </p:sp>
      <p:sp>
        <p:nvSpPr>
          <p:cNvPr id="5" name="Footer Placeholder 4"/>
          <p:cNvSpPr>
            <a:spLocks noGrp="1"/>
          </p:cNvSpPr>
          <p:nvPr>
            <p:ph type="ftr" sz="quarter" idx="11"/>
          </p:nvPr>
        </p:nvSpPr>
        <p:spPr/>
        <p:txBody>
          <a:bodyPr/>
          <a:lstStyle/>
          <a:p>
            <a:r>
              <a:rPr lang="en-US" smtClean="0"/>
              <a:t>Damania &amp; Varaiya</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1852876337"/>
      </p:ext>
    </p:extLst>
  </p:cSld>
  <p:clrMapOvr>
    <a:masterClrMapping/>
  </p:clrMapOvr>
  <p:transition>
    <p:cover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161B8BE-0CE0-45F3-92F2-A655F33C7420}" type="datetime1">
              <a:rPr lang="en-US" smtClean="0"/>
              <a:pPr/>
              <a:t>25/02/2016</a:t>
            </a:fld>
            <a:endParaRPr lang="en-US"/>
          </a:p>
        </p:txBody>
      </p:sp>
      <p:sp>
        <p:nvSpPr>
          <p:cNvPr id="8" name="Footer Placeholder 7"/>
          <p:cNvSpPr>
            <a:spLocks noGrp="1"/>
          </p:cNvSpPr>
          <p:nvPr>
            <p:ph type="ftr" sz="quarter" idx="11"/>
          </p:nvPr>
        </p:nvSpPr>
        <p:spPr/>
        <p:txBody>
          <a:bodyPr/>
          <a:lstStyle/>
          <a:p>
            <a:r>
              <a:rPr lang="en-US" smtClean="0"/>
              <a:t>Damania &amp; Varaiya</a:t>
            </a:r>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1127465670"/>
      </p:ext>
    </p:extLst>
  </p:cSld>
  <p:clrMapOvr>
    <a:masterClrMapping/>
  </p:clrMapOvr>
  <p:transition>
    <p:cover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8592093-955D-4D33-B2AD-B350E89AB941}" type="datetime1">
              <a:rPr lang="en-US" smtClean="0"/>
              <a:pPr/>
              <a:t>25/02/2016</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smtClean="0"/>
              <a:t>Damania &amp; Varaiya</a:t>
            </a:r>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2667886582"/>
      </p:ext>
    </p:extLst>
  </p:cSld>
  <p:clrMapOvr>
    <a:masterClrMapping/>
  </p:clrMapOvr>
  <p:transition>
    <p:cover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B31FEF0-E054-433D-9503-C3879513AEB4}" type="datetime1">
              <a:rPr lang="en-US" smtClean="0"/>
              <a:pPr/>
              <a:t>25/02/2016</a:t>
            </a:fld>
            <a:endParaRPr lang="en-US"/>
          </a:p>
        </p:txBody>
      </p:sp>
      <p:sp>
        <p:nvSpPr>
          <p:cNvPr id="5" name="Footer Placeholder 4"/>
          <p:cNvSpPr>
            <a:spLocks noGrp="1"/>
          </p:cNvSpPr>
          <p:nvPr>
            <p:ph type="ftr" sz="quarter" idx="11"/>
          </p:nvPr>
        </p:nvSpPr>
        <p:spPr/>
        <p:txBody>
          <a:bodyPr/>
          <a:lstStyle/>
          <a:p>
            <a:r>
              <a:rPr lang="en-US" smtClean="0"/>
              <a:t>Damania &amp; Varaiya</a:t>
            </a:r>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2460766037"/>
      </p:ext>
    </p:extLst>
  </p:cSld>
  <p:clrMapOvr>
    <a:masterClrMapping/>
  </p:clrMapOvr>
  <p:transition>
    <p:cover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F151982-9185-4114-880C-CD77365D73F5}" type="datetime1">
              <a:rPr lang="en-US" smtClean="0"/>
              <a:pPr/>
              <a:t>25/02/2016</a:t>
            </a:fld>
            <a:endParaRPr lang="en-US"/>
          </a:p>
        </p:txBody>
      </p:sp>
      <p:sp>
        <p:nvSpPr>
          <p:cNvPr id="5" name="Footer Placeholder 4"/>
          <p:cNvSpPr>
            <a:spLocks noGrp="1"/>
          </p:cNvSpPr>
          <p:nvPr>
            <p:ph type="ftr" sz="quarter" idx="11"/>
          </p:nvPr>
        </p:nvSpPr>
        <p:spPr/>
        <p:txBody>
          <a:bodyPr/>
          <a:lstStyle/>
          <a:p>
            <a:r>
              <a:rPr lang="en-US" smtClean="0"/>
              <a:t>Damania &amp; Varaiya</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1818236217"/>
      </p:ext>
    </p:extLst>
  </p:cSld>
  <p:clrMapOvr>
    <a:masterClrMapping/>
  </p:clrMapOvr>
  <p:transition>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5CECB-1AE4-4F51-BAC8-760A0B770AA7}" type="datetime1">
              <a:rPr lang="en-US" smtClean="0"/>
              <a:pPr/>
              <a:t>25/02/2016</a:t>
            </a:fld>
            <a:endParaRPr lang="en-US"/>
          </a:p>
        </p:txBody>
      </p:sp>
      <p:sp>
        <p:nvSpPr>
          <p:cNvPr id="5" name="Footer Placeholder 4"/>
          <p:cNvSpPr>
            <a:spLocks noGrp="1"/>
          </p:cNvSpPr>
          <p:nvPr>
            <p:ph type="ftr" sz="quarter" idx="11"/>
          </p:nvPr>
        </p:nvSpPr>
        <p:spPr/>
        <p:txBody>
          <a:bodyPr/>
          <a:lstStyle/>
          <a:p>
            <a:r>
              <a:rPr lang="en-US" smtClean="0"/>
              <a:t>Damania &amp; Varaiya</a:t>
            </a:r>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1101276261"/>
      </p:ext>
    </p:extLst>
  </p:cSld>
  <p:clrMapOvr>
    <a:masterClrMapping/>
  </p:clrMapOvr>
  <p:transition>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ED628B-EBD5-4CB7-8444-BFBDD0A97F57}" type="datetime1">
              <a:rPr lang="en-US" smtClean="0"/>
              <a:pPr/>
              <a:t>25/02/2016</a:t>
            </a:fld>
            <a:endParaRPr lang="en-US"/>
          </a:p>
        </p:txBody>
      </p:sp>
      <p:sp>
        <p:nvSpPr>
          <p:cNvPr id="5" name="Footer Placeholder 4"/>
          <p:cNvSpPr>
            <a:spLocks noGrp="1"/>
          </p:cNvSpPr>
          <p:nvPr>
            <p:ph type="ftr" sz="quarter" idx="11"/>
          </p:nvPr>
        </p:nvSpPr>
        <p:spPr/>
        <p:txBody>
          <a:bodyPr/>
          <a:lstStyle/>
          <a:p>
            <a:r>
              <a:rPr lang="en-US" smtClean="0"/>
              <a:t>Damania &amp; Varaiya</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3315832831"/>
      </p:ext>
    </p:extLst>
  </p:cSld>
  <p:clrMapOvr>
    <a:masterClrMapping/>
  </p:clrMapOvr>
  <p:transition>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27632F-2388-4941-A155-2E1845633A05}" type="datetime1">
              <a:rPr lang="en-US" smtClean="0"/>
              <a:pPr/>
              <a:t>25/02/2016</a:t>
            </a:fld>
            <a:endParaRPr lang="en-US"/>
          </a:p>
        </p:txBody>
      </p:sp>
      <p:sp>
        <p:nvSpPr>
          <p:cNvPr id="6" name="Footer Placeholder 5"/>
          <p:cNvSpPr>
            <a:spLocks noGrp="1"/>
          </p:cNvSpPr>
          <p:nvPr>
            <p:ph type="ftr" sz="quarter" idx="11"/>
          </p:nvPr>
        </p:nvSpPr>
        <p:spPr/>
        <p:txBody>
          <a:bodyPr/>
          <a:lstStyle/>
          <a:p>
            <a:r>
              <a:rPr lang="en-US" smtClean="0"/>
              <a:t>Damania &amp; Varaiya</a:t>
            </a:r>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1755865087"/>
      </p:ext>
    </p:extLst>
  </p:cSld>
  <p:clrMapOvr>
    <a:masterClrMapping/>
  </p:clrMapOvr>
  <p:transition>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3A9E3-ECF8-41F6-A116-6C834347FB3E}" type="datetime1">
              <a:rPr lang="en-US" smtClean="0"/>
              <a:pPr/>
              <a:t>25/02/2016</a:t>
            </a:fld>
            <a:endParaRPr lang="en-US"/>
          </a:p>
        </p:txBody>
      </p:sp>
      <p:sp>
        <p:nvSpPr>
          <p:cNvPr id="8" name="Footer Placeholder 7"/>
          <p:cNvSpPr>
            <a:spLocks noGrp="1"/>
          </p:cNvSpPr>
          <p:nvPr>
            <p:ph type="ftr" sz="quarter" idx="11"/>
          </p:nvPr>
        </p:nvSpPr>
        <p:spPr/>
        <p:txBody>
          <a:bodyPr/>
          <a:lstStyle/>
          <a:p>
            <a:r>
              <a:rPr lang="en-US" smtClean="0"/>
              <a:t>Damania &amp; Varaiya</a:t>
            </a:r>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4266646499"/>
      </p:ext>
    </p:extLst>
  </p:cSld>
  <p:clrMapOvr>
    <a:masterClrMapping/>
  </p:clrMapOvr>
  <p:transition>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C86DD-2BF7-4A1F-8BFA-2B5F66206694}" type="datetime1">
              <a:rPr lang="en-US" smtClean="0"/>
              <a:pPr/>
              <a:t>25/02/2016</a:t>
            </a:fld>
            <a:endParaRPr lang="en-US"/>
          </a:p>
        </p:txBody>
      </p:sp>
      <p:sp>
        <p:nvSpPr>
          <p:cNvPr id="4" name="Footer Placeholder 3"/>
          <p:cNvSpPr>
            <a:spLocks noGrp="1"/>
          </p:cNvSpPr>
          <p:nvPr>
            <p:ph type="ftr" sz="quarter" idx="11"/>
          </p:nvPr>
        </p:nvSpPr>
        <p:spPr/>
        <p:txBody>
          <a:bodyPr/>
          <a:lstStyle/>
          <a:p>
            <a:r>
              <a:rPr lang="en-US" smtClean="0"/>
              <a:t>Damania &amp; Varaiya</a:t>
            </a:r>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443156494"/>
      </p:ext>
    </p:extLst>
  </p:cSld>
  <p:clrMapOvr>
    <a:masterClrMapping/>
  </p:clrMapOvr>
  <p:transition>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4DC13-E5BC-4922-9DB2-7F2F023206DB}" type="datetime1">
              <a:rPr lang="en-US" smtClean="0"/>
              <a:pPr/>
              <a:t>25/02/2016</a:t>
            </a:fld>
            <a:endParaRPr lang="en-US"/>
          </a:p>
        </p:txBody>
      </p:sp>
      <p:sp>
        <p:nvSpPr>
          <p:cNvPr id="3" name="Footer Placeholder 2"/>
          <p:cNvSpPr>
            <a:spLocks noGrp="1"/>
          </p:cNvSpPr>
          <p:nvPr>
            <p:ph type="ftr" sz="quarter" idx="11"/>
          </p:nvPr>
        </p:nvSpPr>
        <p:spPr/>
        <p:txBody>
          <a:bodyPr/>
          <a:lstStyle/>
          <a:p>
            <a:r>
              <a:rPr lang="en-US" smtClean="0"/>
              <a:t>Damania &amp; Varaiya</a:t>
            </a:r>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1709821275"/>
      </p:ext>
    </p:extLst>
  </p:cSld>
  <p:clrMapOvr>
    <a:masterClrMapping/>
  </p:clrMapOvr>
  <p:transition>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E8E9E-D494-4E2A-AFB0-7D22DC93152D}" type="datetime1">
              <a:rPr lang="en-US" smtClean="0"/>
              <a:pPr/>
              <a:t>25/02/2016</a:t>
            </a:fld>
            <a:endParaRPr lang="en-US"/>
          </a:p>
        </p:txBody>
      </p:sp>
      <p:sp>
        <p:nvSpPr>
          <p:cNvPr id="6" name="Footer Placeholder 5"/>
          <p:cNvSpPr>
            <a:spLocks noGrp="1"/>
          </p:cNvSpPr>
          <p:nvPr>
            <p:ph type="ftr" sz="quarter" idx="11"/>
          </p:nvPr>
        </p:nvSpPr>
        <p:spPr/>
        <p:txBody>
          <a:bodyPr/>
          <a:lstStyle/>
          <a:p>
            <a:r>
              <a:rPr lang="en-US" smtClean="0"/>
              <a:t>Damania &amp; Varaiya</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171764089"/>
      </p:ext>
    </p:extLst>
  </p:cSld>
  <p:clrMapOvr>
    <a:masterClrMapping/>
  </p:clrMapOvr>
  <p:transition>
    <p:cover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1AD5B-D816-4585-8581-468DB81E7471}" type="datetime1">
              <a:rPr lang="en-US" smtClean="0"/>
              <a:pPr/>
              <a:t>25/02/2016</a:t>
            </a:fld>
            <a:endParaRPr lang="en-US"/>
          </a:p>
        </p:txBody>
      </p:sp>
      <p:sp>
        <p:nvSpPr>
          <p:cNvPr id="6" name="Footer Placeholder 5"/>
          <p:cNvSpPr>
            <a:spLocks noGrp="1"/>
          </p:cNvSpPr>
          <p:nvPr>
            <p:ph type="ftr" sz="quarter" idx="11"/>
          </p:nvPr>
        </p:nvSpPr>
        <p:spPr/>
        <p:txBody>
          <a:bodyPr/>
          <a:lstStyle/>
          <a:p>
            <a:r>
              <a:rPr lang="en-US" smtClean="0"/>
              <a:t>Damania &amp; Varaiya</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580551940"/>
      </p:ext>
    </p:extLst>
  </p:cSld>
  <p:clrMapOvr>
    <a:masterClrMapping/>
  </p:clrMapOvr>
  <p:transition>
    <p:cover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7B22A64-B51F-48C3-AC37-10D9AEE7B987}" type="datetime1">
              <a:rPr lang="en-US" smtClean="0"/>
              <a:pPr/>
              <a:t>25/02/2016</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Damania &amp; Varaiya</a:t>
            </a:r>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C71CAF9-4461-454A-B702-D536C3775752}" type="slidenum">
              <a:rPr lang="en-US" smtClean="0"/>
              <a:pPr/>
              <a:t>‹#›</a:t>
            </a:fld>
            <a:endParaRPr lang="en-US"/>
          </a:p>
        </p:txBody>
      </p:sp>
    </p:spTree>
    <p:extLst>
      <p:ext uri="{BB962C8B-B14F-4D97-AF65-F5344CB8AC3E}">
        <p14:creationId xmlns="" xmlns:p14="http://schemas.microsoft.com/office/powerpoint/2010/main" val="1376385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cover dir="ld"/>
  </p:transition>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3836" y="857232"/>
            <a:ext cx="9286940" cy="1357322"/>
          </a:xfrm>
        </p:spPr>
        <p:txBody>
          <a:bodyPr/>
          <a:lstStyle/>
          <a:p>
            <a:pPr algn="ctr" fontAlgn="auto">
              <a:spcAft>
                <a:spcPts val="0"/>
              </a:spcAft>
              <a:defRPr/>
            </a:pPr>
            <a:r>
              <a:rPr lang="en-US" sz="4400" b="1" dirty="0" smtClean="0"/>
              <a:t>FRAUDS </a:t>
            </a:r>
            <a:r>
              <a:rPr lang="en-US" sz="4400" b="1" dirty="0" smtClean="0"/>
              <a:t>IN </a:t>
            </a:r>
            <a:r>
              <a:rPr lang="en-US" sz="4400" b="1" dirty="0" smtClean="0">
                <a:latin typeface="+mn-lt"/>
              </a:rPr>
              <a:t>FINANCIAL</a:t>
            </a:r>
            <a:r>
              <a:rPr lang="en-US" sz="4400" b="1" dirty="0" smtClean="0"/>
              <a:t> STATEMENT</a:t>
            </a:r>
            <a:endParaRPr lang="en-US" sz="4400" b="1" dirty="0" smtClean="0"/>
          </a:p>
        </p:txBody>
      </p:sp>
      <p:sp>
        <p:nvSpPr>
          <p:cNvPr id="5123" name="Subtitle 3"/>
          <p:cNvSpPr>
            <a:spLocks noGrp="1"/>
          </p:cNvSpPr>
          <p:nvPr>
            <p:ph type="subTitle" idx="1"/>
          </p:nvPr>
        </p:nvSpPr>
        <p:spPr>
          <a:xfrm>
            <a:off x="666712" y="4572008"/>
            <a:ext cx="10473267" cy="1824038"/>
          </a:xfrm>
        </p:spPr>
        <p:txBody>
          <a:bodyPr>
            <a:noAutofit/>
          </a:bodyPr>
          <a:lstStyle/>
          <a:p>
            <a:pPr marR="0"/>
            <a:r>
              <a:rPr lang="en-US" sz="2000" b="1" dirty="0" smtClean="0">
                <a:solidFill>
                  <a:schemeClr val="bg1"/>
                </a:solidFill>
                <a:latin typeface="+mj-lt"/>
                <a:cs typeface="Calibri" pitchFamily="34" charset="0"/>
              </a:rPr>
              <a:t>Damania &amp; Varaiya</a:t>
            </a:r>
          </a:p>
          <a:p>
            <a:pPr marR="0"/>
            <a:r>
              <a:rPr lang="en-US" sz="2000" b="1" dirty="0" smtClean="0">
                <a:solidFill>
                  <a:schemeClr val="bg1"/>
                </a:solidFill>
                <a:latin typeface="+mj-lt"/>
                <a:cs typeface="Calibri" pitchFamily="34" charset="0"/>
              </a:rPr>
              <a:t>Chartered Accountants</a:t>
            </a:r>
          </a:p>
          <a:p>
            <a:pPr marR="0"/>
            <a:endParaRPr lang="en-US" sz="2000" dirty="0" smtClean="0">
              <a:solidFill>
                <a:schemeClr val="bg1"/>
              </a:solidFill>
              <a:latin typeface="+mj-lt"/>
              <a:cs typeface="Calibri" pitchFamily="34" charset="0"/>
            </a:endParaRPr>
          </a:p>
          <a:p>
            <a:r>
              <a:rPr lang="en-US" b="1" dirty="0" smtClean="0">
                <a:solidFill>
                  <a:schemeClr val="bg1"/>
                </a:solidFill>
                <a:latin typeface="+mj-lt"/>
                <a:cs typeface="Calibri" pitchFamily="34" charset="0"/>
              </a:rPr>
              <a:t>CA Ashok Dhakar ││ </a:t>
            </a:r>
            <a:r>
              <a:rPr lang="en-US" b="1" dirty="0" smtClean="0">
                <a:solidFill>
                  <a:schemeClr val="bg1"/>
                </a:solidFill>
                <a:cs typeface="Calibri" pitchFamily="34" charset="0"/>
              </a:rPr>
              <a:t>Harshit Shah</a:t>
            </a:r>
            <a:endParaRPr lang="en-US" b="1" dirty="0" smtClean="0">
              <a:solidFill>
                <a:schemeClr val="bg1"/>
              </a:solidFill>
              <a:latin typeface="+mj-lt"/>
              <a:cs typeface="Calibri" pitchFamily="34" charset="0"/>
            </a:endParaRPr>
          </a:p>
          <a:p>
            <a:pPr marR="0">
              <a:buFont typeface="Arial" charset="0"/>
              <a:buNone/>
            </a:pPr>
            <a:endParaRPr lang="en-IN" b="1" dirty="0" smtClean="0">
              <a:solidFill>
                <a:schemeClr val="bg1"/>
              </a:solidFill>
              <a:latin typeface="+mj-lt"/>
              <a:cs typeface="Calibri" pitchFamily="34" charset="0"/>
            </a:endParaRPr>
          </a:p>
        </p:txBody>
      </p:sp>
      <p:sp>
        <p:nvSpPr>
          <p:cNvPr id="8" name="Slide Number Placeholder 7"/>
          <p:cNvSpPr>
            <a:spLocks noGrp="1"/>
          </p:cNvSpPr>
          <p:nvPr>
            <p:ph type="sldNum" sz="quarter" idx="12"/>
          </p:nvPr>
        </p:nvSpPr>
        <p:spPr/>
        <p:txBody>
          <a:bodyPr/>
          <a:lstStyle/>
          <a:p>
            <a:fld id="{8C71CAF9-4461-454A-B702-D536C3775752}" type="slidenum">
              <a:rPr lang="en-US" smtClean="0"/>
              <a:pPr/>
              <a:t>1</a:t>
            </a:fld>
            <a:endParaRPr lang="en-US"/>
          </a:p>
        </p:txBody>
      </p:sp>
      <p:sp>
        <p:nvSpPr>
          <p:cNvPr id="5" name="Rectangle 2"/>
          <p:cNvSpPr txBox="1">
            <a:spLocks noChangeArrowheads="1"/>
          </p:cNvSpPr>
          <p:nvPr/>
        </p:nvSpPr>
        <p:spPr bwMode="gray">
          <a:xfrm>
            <a:off x="642942" y="2857496"/>
            <a:ext cx="4524364" cy="785818"/>
          </a:xfrm>
          <a:prstGeom prst="rect">
            <a:avLst/>
          </a:prstGeom>
        </p:spPr>
        <p:txBody>
          <a:bodyPr vert="horz" lIns="91440" tIns="45720" rIns="91440" bIns="45720" rtlCol="0" anchor="b">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bg1"/>
                </a:solidFill>
                <a:effectLst/>
                <a:uLnTx/>
                <a:uFillTx/>
                <a:latin typeface="+mj-lt"/>
                <a:ea typeface="+mj-ea"/>
                <a:cs typeface="+mj-cs"/>
              </a:rPr>
              <a:t>FEBRUARY 2016</a:t>
            </a:r>
          </a:p>
        </p:txBody>
      </p:sp>
    </p:spTree>
  </p:cSld>
  <p:clrMapOvr>
    <a:masterClrMapping/>
  </p:clrMapOvr>
  <p:transition>
    <p:cover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154954" y="2603500"/>
            <a:ext cx="9870268" cy="3416300"/>
          </a:xfrm>
        </p:spPr>
        <p:txBody>
          <a:bodyPr>
            <a:normAutofit/>
          </a:bodyPr>
          <a:lstStyle/>
          <a:p>
            <a:pPr algn="just">
              <a:lnSpc>
                <a:spcPct val="90000"/>
              </a:lnSpc>
            </a:pPr>
            <a:r>
              <a:rPr lang="en-US" sz="2500" dirty="0" smtClean="0">
                <a:cs typeface="Times New Roman" pitchFamily="18" charset="0"/>
              </a:rPr>
              <a:t>To defer “surplus” earnings to the next accounting period. </a:t>
            </a:r>
          </a:p>
          <a:p>
            <a:pPr algn="just">
              <a:lnSpc>
                <a:spcPct val="90000"/>
              </a:lnSpc>
            </a:pPr>
            <a:r>
              <a:rPr lang="en-US" sz="2500" dirty="0" smtClean="0">
                <a:cs typeface="Times New Roman" pitchFamily="18" charset="0"/>
              </a:rPr>
              <a:t>To preserve a trend of consistent growth, avoiding volatile results.</a:t>
            </a:r>
          </a:p>
          <a:p>
            <a:pPr algn="just">
              <a:lnSpc>
                <a:spcPct val="90000"/>
              </a:lnSpc>
            </a:pPr>
            <a:r>
              <a:rPr lang="en-US" sz="2500" dirty="0" smtClean="0">
                <a:cs typeface="Times New Roman" pitchFamily="18" charset="0"/>
              </a:rPr>
              <a:t>To take all possible write-offs in one “big bath” now so future earnings will be consistently higher.</a:t>
            </a:r>
          </a:p>
          <a:p>
            <a:pPr algn="just">
              <a:lnSpc>
                <a:spcPct val="90000"/>
              </a:lnSpc>
            </a:pPr>
            <a:r>
              <a:rPr lang="en-US" sz="2500" dirty="0" smtClean="0">
                <a:cs typeface="Times New Roman" pitchFamily="18" charset="0"/>
              </a:rPr>
              <a:t>To reduce expectations now so future growth will be better perceived and rewarded.</a:t>
            </a:r>
          </a:p>
          <a:p>
            <a:pPr algn="just">
              <a:lnSpc>
                <a:spcPct val="90000"/>
              </a:lnSpc>
              <a:buNone/>
            </a:pPr>
            <a:endParaRPr lang="en-US" sz="2500" dirty="0" smtClean="0">
              <a:cs typeface="Times New Roman" pitchFamily="18" charset="0"/>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pPr/>
              <a:t>10</a:t>
            </a:fld>
            <a:endParaRPr lang="en-US"/>
          </a:p>
        </p:txBody>
      </p:sp>
      <p:sp>
        <p:nvSpPr>
          <p:cNvPr id="5" name="Title 4"/>
          <p:cNvSpPr>
            <a:spLocks noGrp="1"/>
          </p:cNvSpPr>
          <p:nvPr>
            <p:ph type="title"/>
          </p:nvPr>
        </p:nvSpPr>
        <p:spPr/>
        <p:txBody>
          <a:bodyPr/>
          <a:lstStyle/>
          <a:p>
            <a:r>
              <a:rPr lang="en-US" dirty="0" smtClean="0"/>
              <a:t>Why Senior Management Will </a:t>
            </a:r>
            <a:r>
              <a:rPr lang="en-US" b="1" dirty="0" smtClean="0"/>
              <a:t>Understate</a:t>
            </a:r>
            <a:r>
              <a:rPr lang="en-US" dirty="0" smtClean="0"/>
              <a:t> Business Performance</a:t>
            </a:r>
            <a:r>
              <a:rPr lang="en-US" dirty="0" smtClean="0">
                <a:solidFill>
                  <a:schemeClr val="bg1"/>
                </a:solidFill>
                <a:latin typeface="Calibri" pitchFamily="34" charset="0"/>
                <a:cs typeface="Calibri" pitchFamily="34" charset="0"/>
              </a:rPr>
              <a:t>?</a:t>
            </a:r>
            <a:endParaRPr lang="en-IN" dirty="0"/>
          </a:p>
        </p:txBody>
      </p:sp>
    </p:spTree>
  </p:cSld>
  <p:clrMapOvr>
    <a:masterClrMapping/>
  </p:clrMapOvr>
  <p:transition>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a:lnSpc>
                <a:spcPct val="120000"/>
              </a:lnSpc>
            </a:pPr>
            <a:r>
              <a:rPr lang="en-US" sz="3300" dirty="0" smtClean="0"/>
              <a:t>Playing with the accounting system</a:t>
            </a:r>
          </a:p>
          <a:p>
            <a:pPr>
              <a:lnSpc>
                <a:spcPct val="120000"/>
              </a:lnSpc>
            </a:pPr>
            <a:r>
              <a:rPr lang="en-US" sz="3300" dirty="0" smtClean="0"/>
              <a:t>Beating the accounting system</a:t>
            </a:r>
          </a:p>
          <a:p>
            <a:pPr>
              <a:lnSpc>
                <a:spcPct val="120000"/>
              </a:lnSpc>
            </a:pPr>
            <a:r>
              <a:rPr lang="en-US" sz="3300" dirty="0" smtClean="0"/>
              <a:t>Going outside the accounting system</a:t>
            </a:r>
          </a:p>
          <a:p>
            <a:endParaRPr lang="en-US" dirty="0" smtClean="0"/>
          </a:p>
        </p:txBody>
      </p:sp>
      <p:sp>
        <p:nvSpPr>
          <p:cNvPr id="7" name="Slide Number Placeholder 6"/>
          <p:cNvSpPr>
            <a:spLocks noGrp="1"/>
          </p:cNvSpPr>
          <p:nvPr>
            <p:ph type="sldNum" sz="quarter" idx="12"/>
          </p:nvPr>
        </p:nvSpPr>
        <p:spPr/>
        <p:txBody>
          <a:bodyPr/>
          <a:lstStyle/>
          <a:p>
            <a:fld id="{8C71CAF9-4461-454A-B702-D536C3775752}" type="slidenum">
              <a:rPr lang="en-US" smtClean="0"/>
              <a:pPr/>
              <a:t>11</a:t>
            </a:fld>
            <a:endParaRPr lang="en-US"/>
          </a:p>
        </p:txBody>
      </p:sp>
      <p:sp>
        <p:nvSpPr>
          <p:cNvPr id="5" name="Title 4"/>
          <p:cNvSpPr>
            <a:spLocks noGrp="1"/>
          </p:cNvSpPr>
          <p:nvPr>
            <p:ph type="title"/>
          </p:nvPr>
        </p:nvSpPr>
        <p:spPr/>
        <p:txBody>
          <a:bodyPr/>
          <a:lstStyle/>
          <a:p>
            <a:r>
              <a:rPr lang="en-US" dirty="0" smtClean="0"/>
              <a:t>How Do People Commit Financial Statement Frauds</a:t>
            </a:r>
            <a:r>
              <a:rPr lang="en-US" dirty="0" smtClean="0">
                <a:solidFill>
                  <a:schemeClr val="bg1"/>
                </a:solidFill>
                <a:latin typeface="Calibri" pitchFamily="34" charset="0"/>
                <a:cs typeface="Calibri" pitchFamily="34" charset="0"/>
              </a:rPr>
              <a:t>?</a:t>
            </a:r>
            <a:endParaRPr lang="en-IN" dirty="0"/>
          </a:p>
        </p:txBody>
      </p:sp>
    </p:spTree>
  </p:cSld>
  <p:clrMapOvr>
    <a:masterClrMapping/>
  </p:clrMapOvr>
  <p:transition>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154954" y="2603500"/>
            <a:ext cx="9798830" cy="3416300"/>
          </a:xfrm>
        </p:spPr>
        <p:txBody>
          <a:bodyPr>
            <a:normAutofit/>
          </a:bodyPr>
          <a:lstStyle/>
          <a:p>
            <a:pPr algn="just"/>
            <a:r>
              <a:rPr lang="en-US" sz="2600" dirty="0" smtClean="0"/>
              <a:t>Company management is responsible for financial statements.</a:t>
            </a:r>
          </a:p>
          <a:p>
            <a:pPr algn="just"/>
            <a:r>
              <a:rPr lang="en-US" sz="2600" dirty="0" smtClean="0"/>
              <a:t>Company’s board of directors and senior management sets the code of conduct.</a:t>
            </a:r>
          </a:p>
          <a:p>
            <a:pPr algn="just"/>
            <a:r>
              <a:rPr lang="en-US" sz="2600" dirty="0" smtClean="0"/>
              <a:t>Company’s ethics </a:t>
            </a:r>
            <a:r>
              <a:rPr lang="en-US" sz="2600" dirty="0" smtClean="0">
                <a:cs typeface="Times New Roman" pitchFamily="18" charset="0"/>
              </a:rPr>
              <a:t>– “the standard by which all other employees will tend to conduct themselves”.</a:t>
            </a:r>
          </a:p>
        </p:txBody>
      </p:sp>
      <p:sp>
        <p:nvSpPr>
          <p:cNvPr id="7" name="Slide Number Placeholder 6"/>
          <p:cNvSpPr>
            <a:spLocks noGrp="1"/>
          </p:cNvSpPr>
          <p:nvPr>
            <p:ph type="sldNum" sz="quarter" idx="12"/>
          </p:nvPr>
        </p:nvSpPr>
        <p:spPr/>
        <p:txBody>
          <a:bodyPr/>
          <a:lstStyle/>
          <a:p>
            <a:fld id="{8C71CAF9-4461-454A-B702-D536C3775752}" type="slidenum">
              <a:rPr lang="en-US" smtClean="0"/>
              <a:pPr/>
              <a:t>12</a:t>
            </a:fld>
            <a:endParaRPr lang="en-US"/>
          </a:p>
        </p:txBody>
      </p:sp>
      <p:sp>
        <p:nvSpPr>
          <p:cNvPr id="5" name="Title 4"/>
          <p:cNvSpPr>
            <a:spLocks noGrp="1"/>
          </p:cNvSpPr>
          <p:nvPr>
            <p:ph type="title"/>
          </p:nvPr>
        </p:nvSpPr>
        <p:spPr/>
        <p:txBody>
          <a:bodyPr/>
          <a:lstStyle/>
          <a:p>
            <a:r>
              <a:rPr lang="en-US" dirty="0" smtClean="0"/>
              <a:t>Responsibility of Management</a:t>
            </a:r>
            <a:endParaRPr lang="en-IN" dirty="0"/>
          </a:p>
        </p:txBody>
      </p:sp>
    </p:spTree>
  </p:cSld>
  <p:clrMapOvr>
    <a:masterClrMapping/>
  </p:clrMapOvr>
  <p:transition>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166778" y="2643182"/>
            <a:ext cx="10215634" cy="3376618"/>
          </a:xfrm>
        </p:spPr>
        <p:txBody>
          <a:bodyPr>
            <a:normAutofit fontScale="92500" lnSpcReduction="20000"/>
          </a:bodyPr>
          <a:lstStyle/>
          <a:p>
            <a:pPr algn="just"/>
            <a:r>
              <a:rPr lang="en-US" sz="2600" dirty="0" smtClean="0">
                <a:cs typeface="Times New Roman" pitchFamily="18" charset="0"/>
              </a:rPr>
              <a:t>As per Sec 143(12</a:t>
            </a:r>
            <a:r>
              <a:rPr lang="en-US" sz="2600" dirty="0" smtClean="0">
                <a:cs typeface="Times New Roman" pitchFamily="18" charset="0"/>
              </a:rPr>
              <a:t>) of the Companies Act, 2013, </a:t>
            </a:r>
            <a:r>
              <a:rPr lang="en-US" sz="2600" dirty="0" smtClean="0">
                <a:cs typeface="Times New Roman" pitchFamily="18" charset="0"/>
              </a:rPr>
              <a:t>if an auditor in course of his audit has reasons to believe that offence involving fraud is being or has been committed against the company by officers or employees of the company, auditor shall immediately report the matter to Central Government within such time and manner as prescribed.</a:t>
            </a:r>
          </a:p>
          <a:p>
            <a:pPr algn="just"/>
            <a:r>
              <a:rPr lang="en-US" sz="2600" dirty="0" smtClean="0">
                <a:cs typeface="Times New Roman" pitchFamily="18" charset="0"/>
              </a:rPr>
              <a:t>If auditor does not comply with the provisions of Sub-section (12), the auditor shall be punishable with fine which shall not be less than one lakh rupees but which may extend to twenty-five lakh rupees.</a:t>
            </a:r>
          </a:p>
        </p:txBody>
      </p:sp>
      <p:sp>
        <p:nvSpPr>
          <p:cNvPr id="7" name="Slide Number Placeholder 6"/>
          <p:cNvSpPr>
            <a:spLocks noGrp="1"/>
          </p:cNvSpPr>
          <p:nvPr>
            <p:ph type="sldNum" sz="quarter" idx="12"/>
          </p:nvPr>
        </p:nvSpPr>
        <p:spPr/>
        <p:txBody>
          <a:bodyPr/>
          <a:lstStyle/>
          <a:p>
            <a:fld id="{8C71CAF9-4461-454A-B702-D536C3775752}" type="slidenum">
              <a:rPr lang="en-US" smtClean="0"/>
              <a:pPr/>
              <a:t>13</a:t>
            </a:fld>
            <a:endParaRPr lang="en-US"/>
          </a:p>
        </p:txBody>
      </p:sp>
      <p:sp>
        <p:nvSpPr>
          <p:cNvPr id="5" name="Title 4"/>
          <p:cNvSpPr>
            <a:spLocks noGrp="1"/>
          </p:cNvSpPr>
          <p:nvPr>
            <p:ph type="title"/>
          </p:nvPr>
        </p:nvSpPr>
        <p:spPr/>
        <p:txBody>
          <a:bodyPr/>
          <a:lstStyle/>
          <a:p>
            <a:r>
              <a:rPr lang="en-US" dirty="0" smtClean="0"/>
              <a:t>Responsibility of Auditors</a:t>
            </a:r>
            <a:endParaRPr lang="en-IN" dirty="0"/>
          </a:p>
        </p:txBody>
      </p:sp>
    </p:spTree>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Penalty for Committing Frauds</a:t>
            </a:r>
            <a:endParaRPr lang="en-US" dirty="0"/>
          </a:p>
        </p:txBody>
      </p:sp>
      <p:sp>
        <p:nvSpPr>
          <p:cNvPr id="3" name="Content Placeholder 2"/>
          <p:cNvSpPr>
            <a:spLocks noGrp="1"/>
          </p:cNvSpPr>
          <p:nvPr>
            <p:ph idx="1"/>
          </p:nvPr>
        </p:nvSpPr>
        <p:spPr>
          <a:xfrm>
            <a:off x="1154954" y="2584468"/>
            <a:ext cx="9941706" cy="3416300"/>
          </a:xfrm>
        </p:spPr>
        <p:txBody>
          <a:bodyPr>
            <a:noAutofit/>
          </a:bodyPr>
          <a:lstStyle/>
          <a:p>
            <a:pPr algn="just"/>
            <a:r>
              <a:rPr lang="en-US" sz="2300" dirty="0" smtClean="0"/>
              <a:t>As per Sec </a:t>
            </a:r>
            <a:r>
              <a:rPr lang="en-US" sz="2300" dirty="0" smtClean="0"/>
              <a:t>447 of the Companies Act,2013, </a:t>
            </a:r>
            <a:r>
              <a:rPr lang="en-US" sz="2300" dirty="0" smtClean="0"/>
              <a:t>any person or company who is found to be guilty of fraud, shall be punishable with imprisonment for a term which shall not be less than six months but which  may extend to ten years and shall be liable to fine which shall not be less than the amount involved in the fraud.</a:t>
            </a:r>
          </a:p>
          <a:p>
            <a:pPr algn="just"/>
            <a:r>
              <a:rPr lang="en-US" sz="2300" dirty="0" smtClean="0"/>
              <a:t>In case of repeated default within a period of three years, the company or person who is in default shall be punishable with twice the amount of fine for such offence in addition to any imprisonment provided for that offence.</a:t>
            </a:r>
            <a:endParaRPr lang="en-US" sz="2300" dirty="0"/>
          </a:p>
        </p:txBody>
      </p:sp>
      <p:sp>
        <p:nvSpPr>
          <p:cNvPr id="4" name="Slide Number Placeholder 3"/>
          <p:cNvSpPr>
            <a:spLocks noGrp="1"/>
          </p:cNvSpPr>
          <p:nvPr>
            <p:ph type="sldNum" sz="quarter" idx="12"/>
          </p:nvPr>
        </p:nvSpPr>
        <p:spPr/>
        <p:txBody>
          <a:bodyPr/>
          <a:lstStyle/>
          <a:p>
            <a:fld id="{8C71CAF9-4461-454A-B702-D536C3775752}" type="slidenum">
              <a:rPr lang="en-US" smtClean="0"/>
              <a:pPr/>
              <a:t>14</a:t>
            </a:fld>
            <a:endParaRPr lang="en-US"/>
          </a:p>
        </p:txBody>
      </p:sp>
    </p:spTree>
  </p:cSld>
  <p:clrMapOvr>
    <a:masterClrMapping/>
  </p:clrMapOvr>
  <p:transition>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ChangeArrowheads="1"/>
          </p:cNvSpPr>
          <p:nvPr/>
        </p:nvSpPr>
        <p:spPr bwMode="auto">
          <a:xfrm>
            <a:off x="881026" y="2285992"/>
            <a:ext cx="2133600" cy="838200"/>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defRPr/>
            </a:pP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Transaction</a:t>
            </a:r>
          </a:p>
          <a:p>
            <a:pPr algn="ctr" eaLnBrk="0" hangingPunct="0">
              <a:defRPr/>
            </a:pP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Activity</a:t>
            </a:r>
          </a:p>
        </p:txBody>
      </p:sp>
      <p:sp>
        <p:nvSpPr>
          <p:cNvPr id="26630" name="Rectangle 6"/>
          <p:cNvSpPr>
            <a:spLocks noChangeArrowheads="1"/>
          </p:cNvSpPr>
          <p:nvPr/>
        </p:nvSpPr>
        <p:spPr bwMode="auto">
          <a:xfrm>
            <a:off x="4595802" y="4143380"/>
            <a:ext cx="2133600" cy="838200"/>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defRPr/>
            </a:pP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Information</a:t>
            </a:r>
          </a:p>
          <a:p>
            <a:pPr algn="ctr" eaLnBrk="0" hangingPunct="0">
              <a:defRPr/>
            </a:pP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Users</a:t>
            </a:r>
          </a:p>
        </p:txBody>
      </p:sp>
      <p:sp>
        <p:nvSpPr>
          <p:cNvPr id="26631" name="Rectangle 7"/>
          <p:cNvSpPr>
            <a:spLocks noChangeArrowheads="1"/>
          </p:cNvSpPr>
          <p:nvPr/>
        </p:nvSpPr>
        <p:spPr bwMode="auto">
          <a:xfrm>
            <a:off x="8596330" y="2285992"/>
            <a:ext cx="2133600" cy="838200"/>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defRPr/>
            </a:pP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Financial</a:t>
            </a:r>
          </a:p>
          <a:p>
            <a:pPr algn="ctr" eaLnBrk="0" hangingPunct="0">
              <a:defRPr/>
            </a:pP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Statements</a:t>
            </a:r>
          </a:p>
        </p:txBody>
      </p:sp>
      <p:sp>
        <p:nvSpPr>
          <p:cNvPr id="26632" name="Rectangle 8"/>
          <p:cNvSpPr>
            <a:spLocks noChangeArrowheads="1"/>
          </p:cNvSpPr>
          <p:nvPr/>
        </p:nvSpPr>
        <p:spPr bwMode="auto">
          <a:xfrm>
            <a:off x="4810116" y="2357430"/>
            <a:ext cx="2133600" cy="838200"/>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defRPr/>
            </a:pP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Accounting</a:t>
            </a:r>
          </a:p>
          <a:p>
            <a:pPr algn="ctr" eaLnBrk="0" hangingPunct="0">
              <a:defRPr/>
            </a:pP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System</a:t>
            </a:r>
          </a:p>
        </p:txBody>
      </p:sp>
      <p:sp>
        <p:nvSpPr>
          <p:cNvPr id="26633" name="Rectangle 9"/>
          <p:cNvSpPr>
            <a:spLocks noChangeArrowheads="1"/>
          </p:cNvSpPr>
          <p:nvPr/>
        </p:nvSpPr>
        <p:spPr bwMode="auto">
          <a:xfrm>
            <a:off x="595274" y="3929066"/>
            <a:ext cx="2133600" cy="1524000"/>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120650" eaLnBrk="0" hangingPunct="0">
              <a:defRPr/>
            </a:pPr>
            <a:r>
              <a:rPr lang="en-US"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Bankers</a:t>
            </a:r>
          </a:p>
          <a:p>
            <a:pPr marL="120650" eaLnBrk="0" hangingPunct="0">
              <a:defRPr/>
            </a:pPr>
            <a:r>
              <a:rPr lang="en-US"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Investors</a:t>
            </a:r>
          </a:p>
          <a:p>
            <a:pPr marL="120650" eaLnBrk="0" hangingPunct="0">
              <a:defRPr/>
            </a:pPr>
            <a:r>
              <a:rPr lang="en-US"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Vendors</a:t>
            </a:r>
          </a:p>
          <a:p>
            <a:pPr marL="120650" eaLnBrk="0" hangingPunct="0">
              <a:defRPr/>
            </a:pPr>
            <a:r>
              <a:rPr lang="en-US"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Government</a:t>
            </a:r>
          </a:p>
          <a:p>
            <a:pPr marL="120650" eaLnBrk="0" hangingPunct="0">
              <a:defRPr/>
            </a:pPr>
            <a:r>
              <a:rPr lang="en-US"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Management</a:t>
            </a:r>
          </a:p>
        </p:txBody>
      </p:sp>
      <p:sp>
        <p:nvSpPr>
          <p:cNvPr id="17416" name="AutoShape 11"/>
          <p:cNvSpPr>
            <a:spLocks noChangeArrowheads="1"/>
          </p:cNvSpPr>
          <p:nvPr/>
        </p:nvSpPr>
        <p:spPr bwMode="auto">
          <a:xfrm>
            <a:off x="3167042" y="2428868"/>
            <a:ext cx="1320800" cy="609600"/>
          </a:xfrm>
          <a:prstGeom prst="rightArrow">
            <a:avLst>
              <a:gd name="adj1" fmla="val 50000"/>
              <a:gd name="adj2" fmla="val 40625"/>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endParaRPr>
          </a:p>
        </p:txBody>
      </p:sp>
      <p:sp>
        <p:nvSpPr>
          <p:cNvPr id="17417" name="AutoShape 12"/>
          <p:cNvSpPr>
            <a:spLocks noChangeArrowheads="1"/>
          </p:cNvSpPr>
          <p:nvPr/>
        </p:nvSpPr>
        <p:spPr bwMode="auto">
          <a:xfrm>
            <a:off x="7096132" y="2500306"/>
            <a:ext cx="1320800" cy="609600"/>
          </a:xfrm>
          <a:prstGeom prst="rightArrow">
            <a:avLst>
              <a:gd name="adj1" fmla="val 50000"/>
              <a:gd name="adj2" fmla="val 40625"/>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endParaRPr>
          </a:p>
        </p:txBody>
      </p:sp>
      <p:sp>
        <p:nvSpPr>
          <p:cNvPr id="17418" name="AutoShape 16"/>
          <p:cNvSpPr>
            <a:spLocks noChangeArrowheads="1"/>
          </p:cNvSpPr>
          <p:nvPr/>
        </p:nvSpPr>
        <p:spPr bwMode="auto">
          <a:xfrm>
            <a:off x="4881554" y="6143644"/>
            <a:ext cx="1016000" cy="457200"/>
          </a:xfrm>
          <a:prstGeom prst="rightArrow">
            <a:avLst>
              <a:gd name="adj1" fmla="val 50000"/>
              <a:gd name="adj2" fmla="val 41667"/>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endParaRPr>
          </a:p>
        </p:txBody>
      </p:sp>
      <p:sp>
        <p:nvSpPr>
          <p:cNvPr id="17419" name="AutoShape 17"/>
          <p:cNvSpPr>
            <a:spLocks noChangeArrowheads="1"/>
          </p:cNvSpPr>
          <p:nvPr/>
        </p:nvSpPr>
        <p:spPr bwMode="auto">
          <a:xfrm rot="10800000">
            <a:off x="7024694" y="4214818"/>
            <a:ext cx="1320800" cy="609600"/>
          </a:xfrm>
          <a:prstGeom prst="rightArrow">
            <a:avLst>
              <a:gd name="adj1" fmla="val 50000"/>
              <a:gd name="adj2" fmla="val 40625"/>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endParaRPr>
          </a:p>
        </p:txBody>
      </p:sp>
      <p:sp>
        <p:nvSpPr>
          <p:cNvPr id="17420" name="AutoShape 18"/>
          <p:cNvSpPr>
            <a:spLocks noChangeArrowheads="1"/>
          </p:cNvSpPr>
          <p:nvPr/>
        </p:nvSpPr>
        <p:spPr bwMode="auto">
          <a:xfrm rot="10800000">
            <a:off x="3024166" y="4286256"/>
            <a:ext cx="1320800" cy="609600"/>
          </a:xfrm>
          <a:prstGeom prst="rightArrow">
            <a:avLst>
              <a:gd name="adj1" fmla="val 50000"/>
              <a:gd name="adj2" fmla="val 40625"/>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endParaRPr>
          </a:p>
        </p:txBody>
      </p:sp>
      <p:sp>
        <p:nvSpPr>
          <p:cNvPr id="17421" name="AutoShape 19"/>
          <p:cNvSpPr>
            <a:spLocks noChangeArrowheads="1"/>
          </p:cNvSpPr>
          <p:nvPr/>
        </p:nvSpPr>
        <p:spPr bwMode="auto">
          <a:xfrm rot="2040026">
            <a:off x="1473369" y="5632819"/>
            <a:ext cx="914400" cy="609600"/>
          </a:xfrm>
          <a:prstGeom prst="rightArrow">
            <a:avLst>
              <a:gd name="adj1" fmla="val 50000"/>
              <a:gd name="adj2" fmla="val 28125"/>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endParaRPr>
          </a:p>
        </p:txBody>
      </p:sp>
      <p:sp>
        <p:nvSpPr>
          <p:cNvPr id="17422" name="AutoShape 20"/>
          <p:cNvSpPr>
            <a:spLocks noChangeArrowheads="1"/>
          </p:cNvSpPr>
          <p:nvPr/>
        </p:nvSpPr>
        <p:spPr bwMode="auto">
          <a:xfrm rot="5400000">
            <a:off x="9450410" y="3217862"/>
            <a:ext cx="533400" cy="812800"/>
          </a:xfrm>
          <a:prstGeom prst="rightArrow">
            <a:avLst>
              <a:gd name="adj1" fmla="val 50000"/>
              <a:gd name="adj2" fmla="val 25000"/>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endParaRPr>
          </a:p>
        </p:txBody>
      </p:sp>
      <p:sp>
        <p:nvSpPr>
          <p:cNvPr id="26646" name="Rectangle 22"/>
          <p:cNvSpPr>
            <a:spLocks noChangeArrowheads="1"/>
          </p:cNvSpPr>
          <p:nvPr/>
        </p:nvSpPr>
        <p:spPr bwMode="auto">
          <a:xfrm>
            <a:off x="8810644" y="4000504"/>
            <a:ext cx="1930400" cy="1752600"/>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endParaRPr>
          </a:p>
        </p:txBody>
      </p:sp>
      <p:sp>
        <p:nvSpPr>
          <p:cNvPr id="26647" name="Rectangle 23"/>
          <p:cNvSpPr>
            <a:spLocks noChangeArrowheads="1"/>
          </p:cNvSpPr>
          <p:nvPr/>
        </p:nvSpPr>
        <p:spPr bwMode="auto">
          <a:xfrm>
            <a:off x="8953520" y="4071942"/>
            <a:ext cx="1930400" cy="1752600"/>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endParaRPr>
          </a:p>
        </p:txBody>
      </p:sp>
      <p:sp>
        <p:nvSpPr>
          <p:cNvPr id="26648" name="Rectangle 24"/>
          <p:cNvSpPr>
            <a:spLocks noChangeArrowheads="1"/>
          </p:cNvSpPr>
          <p:nvPr/>
        </p:nvSpPr>
        <p:spPr bwMode="auto">
          <a:xfrm>
            <a:off x="9096396" y="4143380"/>
            <a:ext cx="1930400" cy="1752600"/>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endParaRPr>
          </a:p>
        </p:txBody>
      </p:sp>
      <p:sp>
        <p:nvSpPr>
          <p:cNvPr id="26649" name="Rectangle 25"/>
          <p:cNvSpPr>
            <a:spLocks noChangeArrowheads="1"/>
          </p:cNvSpPr>
          <p:nvPr/>
        </p:nvSpPr>
        <p:spPr bwMode="auto">
          <a:xfrm>
            <a:off x="9239272" y="4214818"/>
            <a:ext cx="2133600" cy="1752600"/>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sz="16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Balance Sheet</a:t>
            </a:r>
          </a:p>
          <a:p>
            <a:pPr eaLnBrk="0" hangingPunct="0">
              <a:defRPr/>
            </a:pPr>
            <a:r>
              <a:rPr lang="en-US" sz="16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Income Statement</a:t>
            </a:r>
          </a:p>
          <a:p>
            <a:pPr eaLnBrk="0" hangingPunct="0">
              <a:defRPr/>
            </a:pPr>
            <a:r>
              <a:rPr lang="en-US" sz="16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Statement of</a:t>
            </a:r>
          </a:p>
          <a:p>
            <a:pPr eaLnBrk="0" hangingPunct="0">
              <a:defRPr/>
            </a:pPr>
            <a:r>
              <a:rPr lang="en-US" sz="16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  Owner Equity</a:t>
            </a:r>
          </a:p>
          <a:p>
            <a:pPr eaLnBrk="0" hangingPunct="0">
              <a:defRPr/>
            </a:pPr>
            <a:r>
              <a:rPr lang="en-US" sz="16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Statement of</a:t>
            </a:r>
          </a:p>
          <a:p>
            <a:pPr eaLnBrk="0" hangingPunct="0">
              <a:defRPr/>
            </a:pPr>
            <a:r>
              <a:rPr lang="en-US" sz="16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  Cash Flows</a:t>
            </a:r>
          </a:p>
        </p:txBody>
      </p:sp>
      <p:sp>
        <p:nvSpPr>
          <p:cNvPr id="26650" name="Rectangle 26"/>
          <p:cNvSpPr>
            <a:spLocks noChangeArrowheads="1"/>
          </p:cNvSpPr>
          <p:nvPr/>
        </p:nvSpPr>
        <p:spPr bwMode="auto">
          <a:xfrm>
            <a:off x="2666976" y="5929330"/>
            <a:ext cx="2133600" cy="838200"/>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defRPr/>
            </a:pPr>
            <a:r>
              <a:rPr lang="en-US"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Decisions</a:t>
            </a:r>
          </a:p>
        </p:txBody>
      </p:sp>
      <p:sp>
        <p:nvSpPr>
          <p:cNvPr id="26651" name="Rectangle 27"/>
          <p:cNvSpPr>
            <a:spLocks noChangeArrowheads="1"/>
          </p:cNvSpPr>
          <p:nvPr/>
        </p:nvSpPr>
        <p:spPr bwMode="auto">
          <a:xfrm>
            <a:off x="5953124" y="5357826"/>
            <a:ext cx="2641600" cy="1371600"/>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just" eaLnBrk="0" hangingPunct="0">
              <a:defRPr/>
            </a:pPr>
            <a:r>
              <a:rPr lang="en-US" sz="16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Loan Approval</a:t>
            </a:r>
          </a:p>
          <a:p>
            <a:pPr algn="just" eaLnBrk="0" hangingPunct="0">
              <a:defRPr/>
            </a:pPr>
            <a:r>
              <a:rPr lang="en-US" sz="16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Financial Investment</a:t>
            </a:r>
          </a:p>
          <a:p>
            <a:pPr algn="just" eaLnBrk="0" hangingPunct="0">
              <a:defRPr/>
            </a:pPr>
            <a:r>
              <a:rPr lang="en-US" sz="16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Credit Approval</a:t>
            </a:r>
          </a:p>
          <a:p>
            <a:pPr algn="just" eaLnBrk="0" hangingPunct="0">
              <a:defRPr/>
            </a:pPr>
            <a:r>
              <a:rPr lang="en-US" sz="16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Operational &amp;</a:t>
            </a:r>
          </a:p>
          <a:p>
            <a:pPr algn="just" eaLnBrk="0" hangingPunct="0">
              <a:defRPr/>
            </a:pPr>
            <a:r>
              <a:rPr lang="en-US" sz="1600" dirty="0">
                <a:ln w="18415" cmpd="sng">
                  <a:solidFill>
                    <a:srgbClr val="FFFFFF"/>
                  </a:solidFill>
                  <a:prstDash val="solid"/>
                </a:ln>
                <a:solidFill>
                  <a:srgbClr val="FFFFFF"/>
                </a:solidFill>
                <a:effectLst>
                  <a:outerShdw blurRad="38100" dist="38100" dir="2700000" algn="tl">
                    <a:srgbClr val="000000">
                      <a:alpha val="43137"/>
                    </a:srgbClr>
                  </a:outerShdw>
                </a:effectLst>
                <a:latin typeface="Verdana" pitchFamily="34" charset="0"/>
              </a:rPr>
              <a:t>  Financial Decisions</a:t>
            </a:r>
          </a:p>
        </p:txBody>
      </p:sp>
      <p:sp>
        <p:nvSpPr>
          <p:cNvPr id="25" name="Slide Number Placeholder 24"/>
          <p:cNvSpPr>
            <a:spLocks noGrp="1"/>
          </p:cNvSpPr>
          <p:nvPr>
            <p:ph type="sldNum" sz="quarter" idx="12"/>
          </p:nvPr>
        </p:nvSpPr>
        <p:spPr/>
        <p:txBody>
          <a:bodyPr/>
          <a:lstStyle/>
          <a:p>
            <a:fld id="{8C71CAF9-4461-454A-B702-D536C3775752}" type="slidenum">
              <a:rPr lang="en-US" smtClean="0"/>
              <a:pPr/>
              <a:t>15</a:t>
            </a:fld>
            <a:endParaRPr lang="en-US"/>
          </a:p>
        </p:txBody>
      </p:sp>
      <p:sp>
        <p:nvSpPr>
          <p:cNvPr id="23" name="Title 22"/>
          <p:cNvSpPr>
            <a:spLocks noGrp="1"/>
          </p:cNvSpPr>
          <p:nvPr>
            <p:ph type="title"/>
          </p:nvPr>
        </p:nvSpPr>
        <p:spPr/>
        <p:txBody>
          <a:bodyPr/>
          <a:lstStyle/>
          <a:p>
            <a:r>
              <a:rPr lang="en-US" dirty="0" smtClean="0"/>
              <a:t>Users of Financial Statements</a:t>
            </a:r>
            <a:endParaRPr lang="en-IN" dirty="0"/>
          </a:p>
        </p:txBody>
      </p:sp>
    </p:spTree>
  </p:cSld>
  <p:clrMapOvr>
    <a:masterClrMapping/>
  </p:clrMapOvr>
  <p:transition>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1238216" y="2357430"/>
          <a:ext cx="9286940" cy="4071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9"/>
          <p:cNvSpPr>
            <a:spLocks noGrp="1"/>
          </p:cNvSpPr>
          <p:nvPr>
            <p:ph type="sldNum" sz="quarter" idx="12"/>
          </p:nvPr>
        </p:nvSpPr>
        <p:spPr/>
        <p:txBody>
          <a:bodyPr/>
          <a:lstStyle/>
          <a:p>
            <a:fld id="{8C71CAF9-4461-454A-B702-D536C3775752}" type="slidenum">
              <a:rPr lang="en-US" smtClean="0"/>
              <a:pPr/>
              <a:t>16</a:t>
            </a:fld>
            <a:endParaRPr lang="en-US"/>
          </a:p>
        </p:txBody>
      </p:sp>
      <p:sp>
        <p:nvSpPr>
          <p:cNvPr id="5" name="Title 4"/>
          <p:cNvSpPr>
            <a:spLocks noGrp="1"/>
          </p:cNvSpPr>
          <p:nvPr>
            <p:ph type="title"/>
          </p:nvPr>
        </p:nvSpPr>
        <p:spPr/>
        <p:txBody>
          <a:bodyPr/>
          <a:lstStyle/>
          <a:p>
            <a:r>
              <a:rPr lang="en-US" dirty="0" smtClean="0"/>
              <a:t>Methods of Financial Statement Fraud</a:t>
            </a:r>
            <a:endParaRPr lang="en-IN" dirty="0"/>
          </a:p>
        </p:txBody>
      </p:sp>
    </p:spTree>
  </p:cSld>
  <p:clrMapOvr>
    <a:masterClrMapping/>
  </p:clrMapOvr>
  <p:transition>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2464" y="2214554"/>
            <a:ext cx="3214710" cy="2171704"/>
          </a:xfrm>
        </p:spPr>
        <p:txBody>
          <a:bodyPr>
            <a:noAutofit/>
          </a:bodyPr>
          <a:lstStyle/>
          <a:p>
            <a:r>
              <a:rPr lang="en-US" sz="4800" dirty="0" smtClean="0"/>
              <a:t>Fictitious Revenues</a:t>
            </a:r>
            <a:endParaRPr lang="en-US" sz="4800" dirty="0"/>
          </a:p>
        </p:txBody>
      </p:sp>
      <p:graphicFrame>
        <p:nvGraphicFramePr>
          <p:cNvPr id="6" name="Diagram 5"/>
          <p:cNvGraphicFramePr/>
          <p:nvPr/>
        </p:nvGraphicFramePr>
        <p:xfrm>
          <a:off x="4714908" y="428605"/>
          <a:ext cx="7239008" cy="6715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lide Number Placeholder 11"/>
          <p:cNvSpPr>
            <a:spLocks noGrp="1"/>
          </p:cNvSpPr>
          <p:nvPr>
            <p:ph type="sldNum" sz="quarter" idx="12"/>
          </p:nvPr>
        </p:nvSpPr>
        <p:spPr/>
        <p:txBody>
          <a:bodyPr/>
          <a:lstStyle/>
          <a:p>
            <a:fld id="{8C71CAF9-4461-454A-B702-D536C3775752}" type="slidenum">
              <a:rPr lang="en-US" smtClean="0"/>
              <a:pPr/>
              <a:t>17</a:t>
            </a:fld>
            <a:endParaRPr lang="en-US"/>
          </a:p>
        </p:txBody>
      </p:sp>
    </p:spTree>
  </p:cSld>
  <p:clrMapOvr>
    <a:masterClrMapping/>
  </p:clrMapOvr>
  <p:transition>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C71CAF9-4461-454A-B702-D536C3775752}" type="slidenum">
              <a:rPr lang="en-US" smtClean="0"/>
              <a:pPr/>
              <a:t>18</a:t>
            </a:fld>
            <a:endParaRPr lang="en-US"/>
          </a:p>
        </p:txBody>
      </p:sp>
      <p:sp>
        <p:nvSpPr>
          <p:cNvPr id="5" name="Title 4"/>
          <p:cNvSpPr>
            <a:spLocks noGrp="1"/>
          </p:cNvSpPr>
          <p:nvPr>
            <p:ph type="title"/>
          </p:nvPr>
        </p:nvSpPr>
        <p:spPr/>
        <p:txBody>
          <a:bodyPr/>
          <a:lstStyle/>
          <a:p>
            <a:r>
              <a:rPr lang="en-US" dirty="0" smtClean="0"/>
              <a:t>Fictitious Revenues - </a:t>
            </a:r>
            <a:r>
              <a:rPr lang="en-US" dirty="0" smtClean="0"/>
              <a:t>Example</a:t>
            </a:r>
            <a:endParaRPr lang="en-IN" dirty="0"/>
          </a:p>
        </p:txBody>
      </p:sp>
      <p:graphicFrame>
        <p:nvGraphicFramePr>
          <p:cNvPr id="8" name="Table 7"/>
          <p:cNvGraphicFramePr>
            <a:graphicFrameLocks noGrp="1"/>
          </p:cNvGraphicFramePr>
          <p:nvPr/>
        </p:nvGraphicFramePr>
        <p:xfrm>
          <a:off x="523837" y="2370184"/>
          <a:ext cx="11144326" cy="4202089"/>
        </p:xfrm>
        <a:graphic>
          <a:graphicData uri="http://schemas.openxmlformats.org/drawingml/2006/table">
            <a:tbl>
              <a:tblPr firstRow="1" bandRow="1">
                <a:tableStyleId>{BDBED569-4797-4DF1-A0F4-6AAB3CD982D8}</a:tableStyleId>
              </a:tblPr>
              <a:tblGrid>
                <a:gridCol w="1209230"/>
                <a:gridCol w="5359281"/>
                <a:gridCol w="2287908"/>
                <a:gridCol w="2287907"/>
              </a:tblGrid>
              <a:tr h="385754">
                <a:tc>
                  <a:txBody>
                    <a:bodyPr/>
                    <a:lstStyle/>
                    <a:p>
                      <a:pPr algn="ctr"/>
                      <a:r>
                        <a:rPr lang="en-US" dirty="0" smtClean="0"/>
                        <a:t>Sr.</a:t>
                      </a:r>
                      <a:r>
                        <a:rPr lang="en-US" baseline="0" dirty="0" smtClean="0"/>
                        <a:t> No.</a:t>
                      </a:r>
                      <a:endParaRPr lang="en-US" dirty="0"/>
                    </a:p>
                  </a:txBody>
                  <a:tcPr/>
                </a:tc>
                <a:tc>
                  <a:txBody>
                    <a:bodyPr/>
                    <a:lstStyle/>
                    <a:p>
                      <a:pPr algn="ctr"/>
                      <a:r>
                        <a:rPr lang="en-US" dirty="0" smtClean="0"/>
                        <a:t>Particulars</a:t>
                      </a:r>
                      <a:endParaRPr lang="en-US" dirty="0"/>
                    </a:p>
                  </a:txBody>
                  <a:tcPr/>
                </a:tc>
                <a:tc>
                  <a:txBody>
                    <a:bodyPr/>
                    <a:lstStyle/>
                    <a:p>
                      <a:pPr algn="ctr"/>
                      <a:r>
                        <a:rPr lang="en-US" dirty="0" smtClean="0"/>
                        <a:t>Amount</a:t>
                      </a:r>
                      <a:r>
                        <a:rPr lang="en-US" baseline="0" dirty="0" smtClean="0"/>
                        <a:t> (Dr.)</a:t>
                      </a:r>
                      <a:endParaRPr lang="en-US" dirty="0"/>
                    </a:p>
                  </a:txBody>
                  <a:tcPr/>
                </a:tc>
                <a:tc>
                  <a:txBody>
                    <a:bodyPr/>
                    <a:lstStyle/>
                    <a:p>
                      <a:pPr algn="ctr"/>
                      <a:r>
                        <a:rPr lang="en-US" dirty="0" smtClean="0"/>
                        <a:t>Amount (Cr.)</a:t>
                      </a:r>
                      <a:endParaRPr lang="en-US" dirty="0"/>
                    </a:p>
                  </a:txBody>
                  <a:tcPr/>
                </a:tc>
              </a:tr>
              <a:tr h="347398">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dirty="0" smtClean="0"/>
                        <a:t>For example, Company “A” wishes to record 1,00,000 in fictitious sales to a non-existing customer. </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7947">
                <a:tc>
                  <a:txBody>
                    <a:bodyPr/>
                    <a:lstStyle/>
                    <a:p>
                      <a:r>
                        <a:rPr lang="en-US" dirty="0" smtClean="0"/>
                        <a:t>1.</a:t>
                      </a:r>
                      <a:endParaRPr lang="en-US" dirty="0"/>
                    </a:p>
                  </a:txBody>
                  <a:tcPr/>
                </a:tc>
                <a:tc>
                  <a:txBody>
                    <a:bodyPr/>
                    <a:lstStyle/>
                    <a:p>
                      <a:r>
                        <a:rPr lang="en-IN" dirty="0" smtClean="0"/>
                        <a:t>Accounts Receivable </a:t>
                      </a:r>
                      <a:r>
                        <a:rPr lang="en-US" baseline="0" dirty="0" smtClean="0"/>
                        <a:t> A/c                              Dr.  </a:t>
                      </a:r>
                    </a:p>
                    <a:p>
                      <a:r>
                        <a:rPr lang="en-US" baseline="0" dirty="0" smtClean="0"/>
                        <a:t>          To Sales A/c</a:t>
                      </a:r>
                      <a:endParaRPr lang="en-US" dirty="0"/>
                    </a:p>
                  </a:txBody>
                  <a:tcPr/>
                </a:tc>
                <a:tc>
                  <a:txBody>
                    <a:bodyPr/>
                    <a:lstStyle/>
                    <a:p>
                      <a:pPr algn="r"/>
                      <a:r>
                        <a:rPr lang="en-US" dirty="0" smtClean="0"/>
                        <a:t>1,00,000</a:t>
                      </a:r>
                      <a:endParaRPr lang="en-US" dirty="0"/>
                    </a:p>
                  </a:txBody>
                  <a:tcPr/>
                </a:tc>
                <a:tc>
                  <a:txBody>
                    <a:bodyPr/>
                    <a:lstStyle/>
                    <a:p>
                      <a:pPr algn="r"/>
                      <a:endParaRPr lang="en-US" dirty="0" smtClean="0"/>
                    </a:p>
                    <a:p>
                      <a:pPr algn="r"/>
                      <a:r>
                        <a:rPr lang="en-US" dirty="0" smtClean="0"/>
                        <a:t>1,00,000</a:t>
                      </a:r>
                      <a:endParaRPr lang="en-US" dirty="0"/>
                    </a:p>
                  </a:txBody>
                  <a:tcPr/>
                </a:tc>
              </a:tr>
              <a:tr h="0">
                <a:tc>
                  <a:txBody>
                    <a:bodyPr/>
                    <a:lstStyle/>
                    <a:p>
                      <a:endParaRPr lang="en-US" sz="100" dirty="0"/>
                    </a:p>
                  </a:txBody>
                  <a:tcPr/>
                </a:tc>
                <a:tc>
                  <a:txBody>
                    <a:bodyPr/>
                    <a:lstStyle/>
                    <a:p>
                      <a:endParaRPr lang="en-US" sz="100" dirty="0"/>
                    </a:p>
                  </a:txBody>
                  <a:tcPr/>
                </a:tc>
                <a:tc>
                  <a:txBody>
                    <a:bodyPr/>
                    <a:lstStyle/>
                    <a:p>
                      <a:endParaRPr lang="en-US" sz="100" dirty="0"/>
                    </a:p>
                  </a:txBody>
                  <a:tcPr/>
                </a:tc>
                <a:tc>
                  <a:txBody>
                    <a:bodyPr/>
                    <a:lstStyle/>
                    <a:p>
                      <a:endParaRPr lang="en-US" sz="100" dirty="0"/>
                    </a:p>
                  </a:txBody>
                  <a:tcPr/>
                </a:tc>
              </a:tr>
              <a:tr h="607947">
                <a:tc>
                  <a:txBody>
                    <a:bodyPr/>
                    <a:lstStyle/>
                    <a:p>
                      <a:r>
                        <a:rPr lang="en-US" dirty="0" smtClean="0"/>
                        <a:t>2.</a:t>
                      </a:r>
                      <a:endParaRPr lang="en-US" dirty="0"/>
                    </a:p>
                  </a:txBody>
                  <a:tcPr/>
                </a:tc>
                <a:tc>
                  <a:txBody>
                    <a:bodyPr/>
                    <a:lstStyle/>
                    <a:p>
                      <a:r>
                        <a:rPr lang="en-US" dirty="0" smtClean="0"/>
                        <a:t>Fixed asset A/c </a:t>
                      </a:r>
                      <a:r>
                        <a:rPr lang="en-US" baseline="0" dirty="0" smtClean="0"/>
                        <a:t>                                                 Dr.</a:t>
                      </a:r>
                      <a:endParaRPr lang="en-US" dirty="0" smtClean="0"/>
                    </a:p>
                    <a:p>
                      <a:r>
                        <a:rPr lang="en-US" dirty="0" smtClean="0"/>
                        <a:t>          To Cash A/c</a:t>
                      </a:r>
                      <a:endParaRPr lang="en-US" dirty="0"/>
                    </a:p>
                  </a:txBody>
                  <a:tcPr/>
                </a:tc>
                <a:tc>
                  <a:txBody>
                    <a:bodyPr/>
                    <a:lstStyle/>
                    <a:p>
                      <a:pPr algn="r"/>
                      <a:r>
                        <a:rPr lang="en-US" dirty="0" smtClean="0"/>
                        <a:t>1,00,000</a:t>
                      </a:r>
                      <a:endParaRPr lang="en-US" dirty="0"/>
                    </a:p>
                  </a:txBody>
                  <a:tcPr/>
                </a:tc>
                <a:tc>
                  <a:txBody>
                    <a:bodyPr/>
                    <a:lstStyle/>
                    <a:p>
                      <a:pPr algn="r"/>
                      <a:endParaRPr lang="en-US" dirty="0" smtClean="0"/>
                    </a:p>
                    <a:p>
                      <a:pPr algn="r"/>
                      <a:r>
                        <a:rPr lang="en-US" dirty="0" smtClean="0"/>
                        <a:t>1,00,000</a:t>
                      </a:r>
                      <a:endParaRPr lang="en-US" dirty="0"/>
                    </a:p>
                  </a:txBody>
                  <a:tcPr/>
                </a:tc>
              </a:tr>
              <a:tr h="133335">
                <a:tc>
                  <a:txBody>
                    <a:bodyPr/>
                    <a:lstStyle/>
                    <a:p>
                      <a:endParaRPr lang="en-US" sz="100" dirty="0"/>
                    </a:p>
                  </a:txBody>
                  <a:tcPr/>
                </a:tc>
                <a:tc>
                  <a:txBody>
                    <a:bodyPr/>
                    <a:lstStyle/>
                    <a:p>
                      <a:endParaRPr lang="en-US" sz="100" dirty="0"/>
                    </a:p>
                  </a:txBody>
                  <a:tcPr/>
                </a:tc>
                <a:tc>
                  <a:txBody>
                    <a:bodyPr/>
                    <a:lstStyle/>
                    <a:p>
                      <a:endParaRPr lang="en-US" sz="100" dirty="0"/>
                    </a:p>
                  </a:txBody>
                  <a:tcPr/>
                </a:tc>
                <a:tc>
                  <a:txBody>
                    <a:bodyPr/>
                    <a:lstStyle/>
                    <a:p>
                      <a:endParaRPr lang="en-US" sz="100" dirty="0"/>
                    </a:p>
                  </a:txBody>
                  <a:tcPr/>
                </a:tc>
              </a:tr>
              <a:tr h="607947">
                <a:tc>
                  <a:txBody>
                    <a:bodyPr/>
                    <a:lstStyle/>
                    <a:p>
                      <a:r>
                        <a:rPr lang="en-US" dirty="0" smtClean="0"/>
                        <a:t>3</a:t>
                      </a:r>
                      <a:endParaRPr lang="en-US" dirty="0"/>
                    </a:p>
                  </a:txBody>
                  <a:tcPr/>
                </a:tc>
                <a:tc>
                  <a:txBody>
                    <a:bodyPr/>
                    <a:lstStyle/>
                    <a:p>
                      <a:r>
                        <a:rPr lang="en-US" dirty="0" smtClean="0"/>
                        <a:t>Cash A/c</a:t>
                      </a:r>
                      <a:r>
                        <a:rPr lang="en-US" baseline="0" dirty="0" smtClean="0"/>
                        <a:t>                                                            Dr.</a:t>
                      </a:r>
                      <a:endParaRPr lang="en-US" dirty="0" smtClean="0"/>
                    </a:p>
                    <a:p>
                      <a:r>
                        <a:rPr lang="en-US" dirty="0" smtClean="0"/>
                        <a:t>         </a:t>
                      </a:r>
                      <a:r>
                        <a:rPr lang="en-US" baseline="0" dirty="0" smtClean="0"/>
                        <a:t> </a:t>
                      </a:r>
                      <a:r>
                        <a:rPr lang="en-US" dirty="0" smtClean="0"/>
                        <a:t>To </a:t>
                      </a:r>
                      <a:r>
                        <a:rPr lang="en-IN" dirty="0" smtClean="0"/>
                        <a:t>Accounts Receivable </a:t>
                      </a:r>
                      <a:r>
                        <a:rPr lang="en-US" dirty="0" smtClean="0"/>
                        <a:t> A/c</a:t>
                      </a:r>
                      <a:endParaRPr lang="en-US" dirty="0"/>
                    </a:p>
                  </a:txBody>
                  <a:tcPr/>
                </a:tc>
                <a:tc>
                  <a:txBody>
                    <a:bodyPr/>
                    <a:lstStyle/>
                    <a:p>
                      <a:pPr algn="r"/>
                      <a:r>
                        <a:rPr lang="en-US" dirty="0" smtClean="0"/>
                        <a:t>1,00,000</a:t>
                      </a:r>
                      <a:endParaRPr lang="en-US" dirty="0"/>
                    </a:p>
                  </a:txBody>
                  <a:tcPr/>
                </a:tc>
                <a:tc>
                  <a:txBody>
                    <a:bodyPr/>
                    <a:lstStyle/>
                    <a:p>
                      <a:pPr algn="r"/>
                      <a:endParaRPr lang="en-US" dirty="0" smtClean="0"/>
                    </a:p>
                    <a:p>
                      <a:pPr algn="r"/>
                      <a:r>
                        <a:rPr lang="en-US" dirty="0" smtClean="0"/>
                        <a:t>1,00,000</a:t>
                      </a:r>
                      <a:endParaRPr lang="en-US" dirty="0"/>
                    </a:p>
                  </a:txBody>
                  <a:tcPr/>
                </a:tc>
              </a:tr>
              <a:tr h="347398">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dirty="0" smtClean="0"/>
                        <a:t>Thus, the cash and accounts receivable entries cancel each other. </a:t>
                      </a: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1548">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dirty="0" smtClean="0"/>
                        <a:t>That leaves the fictitious fixed assets and revenue, one being an asset and the other profit increase. Since fixed assets and revenues usually are significant amounts, these fictitious amounts will go unnoticed unlike cash and accounts receivable. </a:t>
                      </a:r>
                      <a:endParaRPr lang="en-IN" dirty="0" smtClean="0">
                        <a:solidFill>
                          <a:schemeClr val="accent2"/>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cover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Elbow Connector 27"/>
          <p:cNvCxnSpPr/>
          <p:nvPr/>
        </p:nvCxnSpPr>
        <p:spPr>
          <a:xfrm rot="16200000" flipH="1">
            <a:off x="5845967" y="2321711"/>
            <a:ext cx="1500198" cy="1428760"/>
          </a:xfrm>
          <a:prstGeom prst="bentConnector3">
            <a:avLst>
              <a:gd name="adj1" fmla="val 50000"/>
            </a:avLst>
          </a:prstGeom>
          <a:ln w="127000">
            <a:solidFill>
              <a:schemeClr val="accent1"/>
            </a:solidFill>
            <a:tailEnd type="arrow"/>
          </a:ln>
        </p:spPr>
        <p:style>
          <a:lnRef idx="3">
            <a:schemeClr val="accent5"/>
          </a:lnRef>
          <a:fillRef idx="0">
            <a:schemeClr val="accent5"/>
          </a:fillRef>
          <a:effectRef idx="2">
            <a:schemeClr val="accent5"/>
          </a:effectRef>
          <a:fontRef idx="minor">
            <a:schemeClr val="tx1"/>
          </a:fontRef>
        </p:style>
      </p:cxnSp>
      <p:sp>
        <p:nvSpPr>
          <p:cNvPr id="8" name="Rounded Rectangle 7"/>
          <p:cNvSpPr/>
          <p:nvPr/>
        </p:nvSpPr>
        <p:spPr>
          <a:xfrm>
            <a:off x="452398" y="3857628"/>
            <a:ext cx="5214974"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Recording revenues and/or expenses in improper periods</a:t>
            </a:r>
          </a:p>
        </p:txBody>
      </p:sp>
      <p:sp>
        <p:nvSpPr>
          <p:cNvPr id="13" name="Rounded Rectangle 12"/>
          <p:cNvSpPr/>
          <p:nvPr/>
        </p:nvSpPr>
        <p:spPr>
          <a:xfrm>
            <a:off x="6238876" y="3857628"/>
            <a:ext cx="5214974"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Shift revenues or expenses between two periods, increasing or decreasing earnings as desired</a:t>
            </a:r>
          </a:p>
        </p:txBody>
      </p:sp>
      <p:cxnSp>
        <p:nvCxnSpPr>
          <p:cNvPr id="25" name="Elbow Connector 24"/>
          <p:cNvCxnSpPr/>
          <p:nvPr/>
        </p:nvCxnSpPr>
        <p:spPr>
          <a:xfrm rot="5400000">
            <a:off x="4417207" y="2336951"/>
            <a:ext cx="1500198" cy="1428760"/>
          </a:xfrm>
          <a:prstGeom prst="bentConnector3">
            <a:avLst>
              <a:gd name="adj1" fmla="val 50000"/>
            </a:avLst>
          </a:prstGeom>
          <a:ln w="127000">
            <a:solidFill>
              <a:schemeClr val="accent1"/>
            </a:solidFill>
            <a:tailEnd type="arrow"/>
          </a:ln>
        </p:spPr>
        <p:style>
          <a:lnRef idx="3">
            <a:schemeClr val="accent5"/>
          </a:lnRef>
          <a:fillRef idx="0">
            <a:schemeClr val="accent5"/>
          </a:fillRef>
          <a:effectRef idx="2">
            <a:schemeClr val="accent5"/>
          </a:effectRef>
          <a:fontRef idx="minor">
            <a:schemeClr val="tx1"/>
          </a:fontRef>
        </p:style>
      </p:cxnSp>
      <p:sp>
        <p:nvSpPr>
          <p:cNvPr id="38" name="Slide Number Placeholder 37"/>
          <p:cNvSpPr>
            <a:spLocks noGrp="1"/>
          </p:cNvSpPr>
          <p:nvPr>
            <p:ph type="sldNum" sz="quarter" idx="12"/>
          </p:nvPr>
        </p:nvSpPr>
        <p:spPr/>
        <p:txBody>
          <a:bodyPr/>
          <a:lstStyle/>
          <a:p>
            <a:fld id="{8C71CAF9-4461-454A-B702-D536C3775752}" type="slidenum">
              <a:rPr lang="en-US" smtClean="0"/>
              <a:pPr/>
              <a:t>19</a:t>
            </a:fld>
            <a:endParaRPr lang="en-US"/>
          </a:p>
        </p:txBody>
      </p:sp>
      <p:sp>
        <p:nvSpPr>
          <p:cNvPr id="9" name="Title 8"/>
          <p:cNvSpPr>
            <a:spLocks noGrp="1"/>
          </p:cNvSpPr>
          <p:nvPr>
            <p:ph type="title"/>
          </p:nvPr>
        </p:nvSpPr>
        <p:spPr/>
        <p:txBody>
          <a:bodyPr/>
          <a:lstStyle/>
          <a:p>
            <a:r>
              <a:rPr lang="en-US" dirty="0" smtClean="0"/>
              <a:t>Timing Differences</a:t>
            </a:r>
            <a:endParaRPr lang="en-IN" dirty="0"/>
          </a:p>
        </p:txBody>
      </p:sp>
    </p:spTree>
  </p:cSld>
  <p:clrMapOvr>
    <a:masterClrMapping/>
  </p:clrMapOvr>
  <p:transition>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154954" y="2603500"/>
            <a:ext cx="9941706" cy="3416300"/>
          </a:xfrm>
        </p:spPr>
        <p:txBody>
          <a:bodyPr/>
          <a:lstStyle/>
          <a:p>
            <a:pPr algn="just"/>
            <a:r>
              <a:rPr lang="en-US" sz="3300" dirty="0" smtClean="0">
                <a:cs typeface="Times New Roman" pitchFamily="18" charset="0"/>
              </a:rPr>
              <a:t>Deliberate misstatements or omissions of amounts or disclosures of financial statements to deceive financial statement users, particularly investors and creditors.</a:t>
            </a:r>
          </a:p>
        </p:txBody>
      </p:sp>
      <p:sp>
        <p:nvSpPr>
          <p:cNvPr id="7" name="Slide Number Placeholder 6"/>
          <p:cNvSpPr>
            <a:spLocks noGrp="1"/>
          </p:cNvSpPr>
          <p:nvPr>
            <p:ph type="sldNum" sz="quarter" idx="12"/>
          </p:nvPr>
        </p:nvSpPr>
        <p:spPr/>
        <p:txBody>
          <a:bodyPr/>
          <a:lstStyle/>
          <a:p>
            <a:fld id="{8C71CAF9-4461-454A-B702-D536C3775752}" type="slidenum">
              <a:rPr lang="en-US" smtClean="0"/>
              <a:pPr/>
              <a:t>2</a:t>
            </a:fld>
            <a:endParaRPr lang="en-US"/>
          </a:p>
        </p:txBody>
      </p:sp>
      <p:sp>
        <p:nvSpPr>
          <p:cNvPr id="6" name="Title 5"/>
          <p:cNvSpPr>
            <a:spLocks noGrp="1"/>
          </p:cNvSpPr>
          <p:nvPr>
            <p:ph type="title"/>
          </p:nvPr>
        </p:nvSpPr>
        <p:spPr/>
        <p:txBody>
          <a:bodyPr/>
          <a:lstStyle/>
          <a:p>
            <a:r>
              <a:rPr lang="en-US" dirty="0" smtClean="0"/>
              <a:t>Definition of Financial Statement Fraud</a:t>
            </a:r>
            <a:endParaRPr lang="en-IN" dirty="0"/>
          </a:p>
        </p:txBody>
      </p:sp>
    </p:spTree>
  </p:cSld>
  <p:clrMapOvr>
    <a:masterClrMapping/>
  </p:clrMapOvr>
  <p:transition>
    <p:cover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C71CAF9-4461-454A-B702-D536C3775752}" type="slidenum">
              <a:rPr lang="en-US" smtClean="0"/>
              <a:pPr/>
              <a:t>20</a:t>
            </a:fld>
            <a:endParaRPr lang="en-US"/>
          </a:p>
        </p:txBody>
      </p:sp>
      <p:sp>
        <p:nvSpPr>
          <p:cNvPr id="6" name="Title 8"/>
          <p:cNvSpPr>
            <a:spLocks noGrp="1"/>
          </p:cNvSpPr>
          <p:nvPr>
            <p:ph type="title"/>
          </p:nvPr>
        </p:nvSpPr>
        <p:spPr>
          <a:xfrm>
            <a:off x="1154954" y="973668"/>
            <a:ext cx="8761413" cy="706964"/>
          </a:xfrm>
        </p:spPr>
        <p:txBody>
          <a:bodyPr/>
          <a:lstStyle/>
          <a:p>
            <a:r>
              <a:rPr lang="en-US" dirty="0" smtClean="0"/>
              <a:t>Timing </a:t>
            </a:r>
            <a:r>
              <a:rPr lang="en-US" dirty="0" smtClean="0"/>
              <a:t>Differences - Example</a:t>
            </a:r>
            <a:endParaRPr lang="en-IN" dirty="0"/>
          </a:p>
        </p:txBody>
      </p:sp>
      <p:graphicFrame>
        <p:nvGraphicFramePr>
          <p:cNvPr id="8" name="Table 7"/>
          <p:cNvGraphicFramePr>
            <a:graphicFrameLocks noGrp="1"/>
          </p:cNvGraphicFramePr>
          <p:nvPr/>
        </p:nvGraphicFramePr>
        <p:xfrm>
          <a:off x="560425" y="2539680"/>
          <a:ext cx="11036301" cy="3889716"/>
        </p:xfrm>
        <a:graphic>
          <a:graphicData uri="http://schemas.openxmlformats.org/drawingml/2006/table">
            <a:tbl>
              <a:tblPr firstRow="1" bandRow="1">
                <a:tableStyleId>{5C22544A-7EE6-4342-B048-85BDC9FD1C3A}</a:tableStyleId>
              </a:tblPr>
              <a:tblGrid>
                <a:gridCol w="2082780"/>
                <a:gridCol w="4132326"/>
                <a:gridCol w="4821195"/>
              </a:tblGrid>
              <a:tr h="648676">
                <a:tc>
                  <a:txBody>
                    <a:bodyPr/>
                    <a:lstStyle/>
                    <a:p>
                      <a:pPr algn="ctr">
                        <a:lnSpc>
                          <a:spcPct val="150000"/>
                        </a:lnSpc>
                        <a:spcAft>
                          <a:spcPts val="0"/>
                        </a:spcAft>
                      </a:pPr>
                      <a:r>
                        <a:rPr lang="en-GB" sz="1800" b="1" dirty="0">
                          <a:latin typeface="Arial"/>
                          <a:ea typeface="Times New Roman"/>
                          <a:cs typeface="Times New Roman"/>
                        </a:rPr>
                        <a:t>Company</a:t>
                      </a:r>
                      <a:endParaRPr lang="en-IN" sz="18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n-GB" sz="1800" b="1" dirty="0">
                          <a:latin typeface="Arial"/>
                          <a:ea typeface="Times New Roman"/>
                          <a:cs typeface="Times New Roman"/>
                        </a:rPr>
                        <a:t>Fraud Scheme</a:t>
                      </a:r>
                      <a:endParaRPr lang="en-IN" sz="18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n-GB" sz="1800" b="1" dirty="0">
                          <a:latin typeface="Arial"/>
                          <a:ea typeface="Times New Roman"/>
                          <a:cs typeface="Times New Roman"/>
                        </a:rPr>
                        <a:t>Result</a:t>
                      </a:r>
                      <a:endParaRPr lang="en-IN" sz="1800" dirty="0">
                        <a:latin typeface="Times New Roman"/>
                        <a:ea typeface="Times New Roman"/>
                        <a:cs typeface="Times New Roman"/>
                      </a:endParaRPr>
                    </a:p>
                  </a:txBody>
                  <a:tcPr marL="68580" marR="68580" marT="0" marB="0"/>
                </a:tc>
              </a:tr>
              <a:tr h="2994662">
                <a:tc>
                  <a:txBody>
                    <a:bodyPr/>
                    <a:lstStyle/>
                    <a:p>
                      <a:pPr algn="ctr">
                        <a:lnSpc>
                          <a:spcPct val="150000"/>
                        </a:lnSpc>
                        <a:spcAft>
                          <a:spcPts val="0"/>
                        </a:spcAft>
                      </a:pPr>
                      <a:endParaRPr lang="en-GB" sz="1800" dirty="0" smtClean="0">
                        <a:latin typeface="Arial"/>
                        <a:ea typeface="Times New Roman"/>
                        <a:cs typeface="Times New Roman"/>
                      </a:endParaRPr>
                    </a:p>
                    <a:p>
                      <a:pPr algn="ctr">
                        <a:lnSpc>
                          <a:spcPct val="150000"/>
                        </a:lnSpc>
                        <a:spcAft>
                          <a:spcPts val="0"/>
                        </a:spcAft>
                      </a:pPr>
                      <a:endParaRPr lang="en-GB" sz="1800" dirty="0" smtClean="0">
                        <a:latin typeface="Arial"/>
                        <a:ea typeface="Times New Roman"/>
                        <a:cs typeface="Times New Roman"/>
                      </a:endParaRPr>
                    </a:p>
                    <a:p>
                      <a:pPr algn="ctr">
                        <a:lnSpc>
                          <a:spcPct val="150000"/>
                        </a:lnSpc>
                        <a:spcAft>
                          <a:spcPts val="0"/>
                        </a:spcAft>
                      </a:pPr>
                      <a:endParaRPr lang="en-GB" sz="1800" dirty="0" smtClean="0">
                        <a:latin typeface="Arial"/>
                        <a:ea typeface="Times New Roman"/>
                        <a:cs typeface="Times New Roman"/>
                      </a:endParaRPr>
                    </a:p>
                    <a:p>
                      <a:pPr algn="ctr">
                        <a:lnSpc>
                          <a:spcPct val="150000"/>
                        </a:lnSpc>
                        <a:spcAft>
                          <a:spcPts val="0"/>
                        </a:spcAft>
                      </a:pPr>
                      <a:r>
                        <a:rPr lang="en-GB" sz="1800" dirty="0" smtClean="0">
                          <a:latin typeface="Arial"/>
                          <a:ea typeface="Times New Roman"/>
                          <a:cs typeface="Times New Roman"/>
                        </a:rPr>
                        <a:t>Xerox</a:t>
                      </a:r>
                      <a:endParaRPr lang="en-IN" sz="1800" dirty="0">
                        <a:latin typeface="Times New Roman"/>
                        <a:ea typeface="Times New Roman"/>
                        <a:cs typeface="Times New Roman"/>
                      </a:endParaRPr>
                    </a:p>
                  </a:txBody>
                  <a:tcPr marL="68580" marR="68580" marT="0" marB="0"/>
                </a:tc>
                <a:tc>
                  <a:txBody>
                    <a:bodyPr/>
                    <a:lstStyle/>
                    <a:p>
                      <a:pPr algn="just">
                        <a:lnSpc>
                          <a:spcPct val="150000"/>
                        </a:lnSpc>
                        <a:spcAft>
                          <a:spcPts val="0"/>
                        </a:spcAft>
                      </a:pPr>
                      <a:r>
                        <a:rPr lang="en-GB" sz="1800" dirty="0">
                          <a:solidFill>
                            <a:srgbClr val="000000"/>
                          </a:solidFill>
                          <a:latin typeface="Arial"/>
                          <a:ea typeface="Times New Roman"/>
                          <a:cs typeface="Times New Roman"/>
                        </a:rPr>
                        <a:t>Overstated revenue for over 4 years by accelerating the recognition of $3 billion in revenue and inflating earnings by about $1.5 billion.  Alleged scheme included the recognition of revenue on its office copier leases too early in their cycles. </a:t>
                      </a:r>
                      <a:endParaRPr lang="en-IN" sz="1800" dirty="0">
                        <a:latin typeface="Times New Roman"/>
                        <a:ea typeface="Times New Roman"/>
                        <a:cs typeface="Times New Roman"/>
                      </a:endParaRPr>
                    </a:p>
                  </a:txBody>
                  <a:tcPr marL="68580" marR="68580" marT="0" marB="0"/>
                </a:tc>
                <a:tc>
                  <a:txBody>
                    <a:bodyPr/>
                    <a:lstStyle/>
                    <a:p>
                      <a:pPr marL="0" algn="just" defTabSz="457200" rtl="0" eaLnBrk="1" latinLnBrk="0" hangingPunct="1">
                        <a:lnSpc>
                          <a:spcPct val="150000"/>
                        </a:lnSpc>
                        <a:spcAft>
                          <a:spcPts val="0"/>
                        </a:spcAft>
                      </a:pPr>
                      <a:r>
                        <a:rPr lang="en-GB" sz="1800" kern="1200" dirty="0">
                          <a:solidFill>
                            <a:srgbClr val="000000"/>
                          </a:solidFill>
                          <a:latin typeface="Arial"/>
                          <a:ea typeface="Times New Roman"/>
                          <a:cs typeface="Times New Roman"/>
                        </a:rPr>
                        <a:t>Co. agreed to pay $10 million in fines and restate its income for the years 1997-2000. </a:t>
                      </a:r>
                      <a:endParaRPr lang="en-IN" sz="1800" kern="1200" dirty="0">
                        <a:solidFill>
                          <a:srgbClr val="000000"/>
                        </a:solidFill>
                        <a:latin typeface="Arial"/>
                        <a:ea typeface="Times New Roman"/>
                        <a:cs typeface="Times New Roman"/>
                      </a:endParaRPr>
                    </a:p>
                    <a:p>
                      <a:pPr marL="0" algn="just" defTabSz="457200" rtl="0" eaLnBrk="1" latinLnBrk="0" hangingPunct="1">
                        <a:lnSpc>
                          <a:spcPct val="150000"/>
                        </a:lnSpc>
                        <a:spcAft>
                          <a:spcPts val="0"/>
                        </a:spcAft>
                      </a:pPr>
                      <a:r>
                        <a:rPr lang="en-GB" sz="1800" kern="1200" dirty="0">
                          <a:solidFill>
                            <a:srgbClr val="000000"/>
                          </a:solidFill>
                          <a:latin typeface="Arial"/>
                          <a:ea typeface="Times New Roman"/>
                          <a:cs typeface="Times New Roman"/>
                        </a:rPr>
                        <a:t>SEC sued three current KPMG partners and one former partner of securities fraud in the claiming the firm fraudulently let the Co. manipulate its accounting practices to fill a $3 billion gap and make it appear to be meeting market expectations.</a:t>
                      </a:r>
                      <a:endParaRPr lang="en-IN" sz="1800" kern="1200" dirty="0">
                        <a:solidFill>
                          <a:srgbClr val="000000"/>
                        </a:solidFill>
                        <a:latin typeface="Arial"/>
                        <a:ea typeface="Times New Roman"/>
                        <a:cs typeface="Times New Roman"/>
                      </a:endParaRPr>
                    </a:p>
                  </a:txBody>
                  <a:tcPr marL="68580" marR="68580" marT="0" marB="0"/>
                </a:tc>
              </a:tr>
            </a:tbl>
          </a:graphicData>
        </a:graphic>
      </p:graphicFrame>
    </p:spTree>
  </p:cSld>
  <p:clrMapOvr>
    <a:masterClrMapping/>
  </p:clrMapOvr>
  <p:transition>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304800" y="2033606"/>
          <a:ext cx="11430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Slide Number Placeholder 15"/>
          <p:cNvSpPr>
            <a:spLocks noGrp="1"/>
          </p:cNvSpPr>
          <p:nvPr>
            <p:ph type="sldNum" sz="quarter" idx="12"/>
          </p:nvPr>
        </p:nvSpPr>
        <p:spPr/>
        <p:txBody>
          <a:bodyPr/>
          <a:lstStyle/>
          <a:p>
            <a:fld id="{8C71CAF9-4461-454A-B702-D536C3775752}" type="slidenum">
              <a:rPr lang="en-US" smtClean="0"/>
              <a:pPr/>
              <a:t>21</a:t>
            </a:fld>
            <a:endParaRPr lang="en-US"/>
          </a:p>
        </p:txBody>
      </p:sp>
      <p:sp>
        <p:nvSpPr>
          <p:cNvPr id="5" name="Title 4"/>
          <p:cNvSpPr>
            <a:spLocks noGrp="1"/>
          </p:cNvSpPr>
          <p:nvPr>
            <p:ph type="title"/>
          </p:nvPr>
        </p:nvSpPr>
        <p:spPr/>
        <p:txBody>
          <a:bodyPr/>
          <a:lstStyle/>
          <a:p>
            <a:r>
              <a:rPr lang="en-US" dirty="0" smtClean="0"/>
              <a:t>Concealed Liabilities</a:t>
            </a:r>
            <a:endParaRPr lang="en-IN" dirty="0"/>
          </a:p>
        </p:txBody>
      </p:sp>
    </p:spTree>
  </p:cSld>
  <p:clrMapOvr>
    <a:masterClrMapping/>
  </p:clrMapOvr>
  <p:transition>
    <p:cover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C71CAF9-4461-454A-B702-D536C3775752}" type="slidenum">
              <a:rPr lang="en-US" smtClean="0"/>
              <a:pPr/>
              <a:t>22</a:t>
            </a:fld>
            <a:endParaRPr lang="en-US"/>
          </a:p>
        </p:txBody>
      </p:sp>
      <p:sp>
        <p:nvSpPr>
          <p:cNvPr id="5" name="Title 4"/>
          <p:cNvSpPr>
            <a:spLocks noGrp="1"/>
          </p:cNvSpPr>
          <p:nvPr>
            <p:ph type="title"/>
          </p:nvPr>
        </p:nvSpPr>
        <p:spPr>
          <a:xfrm>
            <a:off x="1154954" y="973668"/>
            <a:ext cx="8761413" cy="706964"/>
          </a:xfrm>
        </p:spPr>
        <p:txBody>
          <a:bodyPr/>
          <a:lstStyle/>
          <a:p>
            <a:r>
              <a:rPr lang="en-US" dirty="0" smtClean="0"/>
              <a:t>Concealed Liabilities - </a:t>
            </a:r>
            <a:r>
              <a:rPr lang="en-US" dirty="0" smtClean="0"/>
              <a:t>Example</a:t>
            </a:r>
            <a:endParaRPr lang="en-IN" dirty="0"/>
          </a:p>
        </p:txBody>
      </p:sp>
      <p:graphicFrame>
        <p:nvGraphicFramePr>
          <p:cNvPr id="9" name="Table 8"/>
          <p:cNvGraphicFramePr>
            <a:graphicFrameLocks noGrp="1"/>
          </p:cNvGraphicFramePr>
          <p:nvPr/>
        </p:nvGraphicFramePr>
        <p:xfrm>
          <a:off x="523836" y="2714619"/>
          <a:ext cx="11072890" cy="3649047"/>
        </p:xfrm>
        <a:graphic>
          <a:graphicData uri="http://schemas.openxmlformats.org/drawingml/2006/table">
            <a:tbl>
              <a:tblPr firstRow="1" bandRow="1">
                <a:tableStyleId>{5C22544A-7EE6-4342-B048-85BDC9FD1C3A}</a:tableStyleId>
              </a:tblPr>
              <a:tblGrid>
                <a:gridCol w="2020603"/>
                <a:gridCol w="4012226"/>
                <a:gridCol w="5040061"/>
              </a:tblGrid>
              <a:tr h="912262">
                <a:tc>
                  <a:txBody>
                    <a:bodyPr/>
                    <a:lstStyle/>
                    <a:p>
                      <a:pPr algn="ctr">
                        <a:lnSpc>
                          <a:spcPct val="150000"/>
                        </a:lnSpc>
                        <a:spcAft>
                          <a:spcPts val="0"/>
                        </a:spcAft>
                      </a:pPr>
                      <a:r>
                        <a:rPr lang="en-GB" sz="1800" b="1" dirty="0">
                          <a:latin typeface="Calibri" pitchFamily="34" charset="0"/>
                          <a:ea typeface="Times New Roman"/>
                          <a:cs typeface="Times New Roman"/>
                        </a:rPr>
                        <a:t>Company</a:t>
                      </a:r>
                      <a:endParaRPr lang="en-IN" sz="1800" dirty="0">
                        <a:latin typeface="Calibri" pitchFamily="34" charset="0"/>
                        <a:ea typeface="Times New Roman"/>
                        <a:cs typeface="Times New Roman"/>
                      </a:endParaRPr>
                    </a:p>
                  </a:txBody>
                  <a:tcPr marL="68580" marR="68580" marT="0" marB="0"/>
                </a:tc>
                <a:tc>
                  <a:txBody>
                    <a:bodyPr/>
                    <a:lstStyle/>
                    <a:p>
                      <a:pPr algn="ctr">
                        <a:lnSpc>
                          <a:spcPct val="150000"/>
                        </a:lnSpc>
                        <a:spcAft>
                          <a:spcPts val="0"/>
                        </a:spcAft>
                      </a:pPr>
                      <a:r>
                        <a:rPr lang="en-GB" sz="1800" b="1" dirty="0">
                          <a:latin typeface="Calibri" pitchFamily="34" charset="0"/>
                          <a:ea typeface="Times New Roman"/>
                          <a:cs typeface="Times New Roman"/>
                        </a:rPr>
                        <a:t>Fraud Scheme</a:t>
                      </a:r>
                      <a:endParaRPr lang="en-IN" sz="1800" dirty="0">
                        <a:latin typeface="Calibri" pitchFamily="34" charset="0"/>
                        <a:ea typeface="Times New Roman"/>
                        <a:cs typeface="Times New Roman"/>
                      </a:endParaRPr>
                    </a:p>
                  </a:txBody>
                  <a:tcPr marL="68580" marR="68580" marT="0" marB="0"/>
                </a:tc>
                <a:tc>
                  <a:txBody>
                    <a:bodyPr/>
                    <a:lstStyle/>
                    <a:p>
                      <a:pPr algn="ctr">
                        <a:lnSpc>
                          <a:spcPct val="150000"/>
                        </a:lnSpc>
                        <a:spcAft>
                          <a:spcPts val="0"/>
                        </a:spcAft>
                      </a:pPr>
                      <a:r>
                        <a:rPr lang="en-GB" sz="1800" b="1" dirty="0">
                          <a:latin typeface="Calibri" pitchFamily="34" charset="0"/>
                          <a:ea typeface="Times New Roman"/>
                          <a:cs typeface="Times New Roman"/>
                        </a:rPr>
                        <a:t>Result</a:t>
                      </a:r>
                      <a:endParaRPr lang="en-IN" sz="1800" dirty="0">
                        <a:latin typeface="Calibri" pitchFamily="34" charset="0"/>
                        <a:ea typeface="Times New Roman"/>
                        <a:cs typeface="Times New Roman"/>
                      </a:endParaRPr>
                    </a:p>
                  </a:txBody>
                  <a:tcPr marL="68580" marR="68580" marT="0" marB="0"/>
                </a:tc>
              </a:tr>
              <a:tr h="2736785">
                <a:tc>
                  <a:txBody>
                    <a:bodyPr/>
                    <a:lstStyle/>
                    <a:p>
                      <a:pPr algn="just">
                        <a:lnSpc>
                          <a:spcPct val="150000"/>
                        </a:lnSpc>
                        <a:spcAft>
                          <a:spcPts val="0"/>
                        </a:spcAft>
                      </a:pPr>
                      <a:endParaRPr lang="en-GB" sz="1800" dirty="0" smtClean="0">
                        <a:latin typeface="Calibri" pitchFamily="34" charset="0"/>
                        <a:ea typeface="Times New Roman"/>
                        <a:cs typeface="Times New Roman"/>
                      </a:endParaRPr>
                    </a:p>
                    <a:p>
                      <a:pPr algn="just">
                        <a:lnSpc>
                          <a:spcPct val="150000"/>
                        </a:lnSpc>
                        <a:spcAft>
                          <a:spcPts val="0"/>
                        </a:spcAft>
                      </a:pPr>
                      <a:r>
                        <a:rPr lang="en-GB" sz="1800" dirty="0" smtClean="0">
                          <a:latin typeface="Calibri" pitchFamily="34" charset="0"/>
                          <a:ea typeface="Times New Roman"/>
                          <a:cs typeface="Times New Roman"/>
                        </a:rPr>
                        <a:t>Adelphia </a:t>
                      </a:r>
                      <a:r>
                        <a:rPr lang="en-GB" sz="1800" dirty="0">
                          <a:latin typeface="Calibri" pitchFamily="34" charset="0"/>
                          <a:ea typeface="Times New Roman"/>
                          <a:cs typeface="Times New Roman"/>
                        </a:rPr>
                        <a:t>Communications</a:t>
                      </a:r>
                      <a:endParaRPr lang="en-IN" sz="1800" dirty="0">
                        <a:latin typeface="Calibri" pitchFamily="34" charset="0"/>
                        <a:ea typeface="Times New Roman"/>
                        <a:cs typeface="Times New Roman"/>
                      </a:endParaRPr>
                    </a:p>
                  </a:txBody>
                  <a:tcPr marL="68580" marR="68580" marT="0" marB="0"/>
                </a:tc>
                <a:tc>
                  <a:txBody>
                    <a:bodyPr/>
                    <a:lstStyle/>
                    <a:p>
                      <a:pPr algn="just">
                        <a:lnSpc>
                          <a:spcPct val="150000"/>
                        </a:lnSpc>
                        <a:spcAft>
                          <a:spcPts val="0"/>
                        </a:spcAft>
                      </a:pPr>
                      <a:r>
                        <a:rPr lang="en-GB" sz="1800" dirty="0">
                          <a:latin typeface="Calibri" pitchFamily="34" charset="0"/>
                          <a:ea typeface="Times New Roman"/>
                          <a:cs typeface="Times New Roman"/>
                        </a:rPr>
                        <a:t>Misappropriation of firm assets by executives for personal use.</a:t>
                      </a:r>
                      <a:endParaRPr lang="en-IN" sz="1800" dirty="0">
                        <a:latin typeface="Calibri" pitchFamily="34" charset="0"/>
                        <a:ea typeface="Times New Roman"/>
                        <a:cs typeface="Times New Roman"/>
                      </a:endParaRPr>
                    </a:p>
                    <a:p>
                      <a:pPr algn="just">
                        <a:lnSpc>
                          <a:spcPct val="150000"/>
                        </a:lnSpc>
                        <a:spcAft>
                          <a:spcPts val="0"/>
                        </a:spcAft>
                      </a:pPr>
                      <a:r>
                        <a:rPr lang="en-GB" sz="1800" dirty="0">
                          <a:latin typeface="Calibri" pitchFamily="34" charset="0"/>
                          <a:ea typeface="Times New Roman"/>
                          <a:cs typeface="Times New Roman"/>
                        </a:rPr>
                        <a:t>Concealment of $2.3 billion in loans to cover losses by founder and family members.</a:t>
                      </a:r>
                      <a:endParaRPr lang="en-IN" sz="1800" dirty="0">
                        <a:latin typeface="Calibri" pitchFamily="34" charset="0"/>
                        <a:ea typeface="Times New Roman"/>
                        <a:cs typeface="Times New Roman"/>
                      </a:endParaRPr>
                    </a:p>
                  </a:txBody>
                  <a:tcPr marL="68580" marR="68580" marT="0" marB="0"/>
                </a:tc>
                <a:tc>
                  <a:txBody>
                    <a:bodyPr/>
                    <a:lstStyle/>
                    <a:p>
                      <a:pPr algn="just">
                        <a:lnSpc>
                          <a:spcPct val="150000"/>
                        </a:lnSpc>
                        <a:spcAft>
                          <a:spcPts val="0"/>
                        </a:spcAft>
                      </a:pPr>
                      <a:r>
                        <a:rPr lang="en-GB" sz="1800" dirty="0">
                          <a:latin typeface="Calibri" pitchFamily="34" charset="0"/>
                          <a:ea typeface="Times New Roman"/>
                          <a:cs typeface="Times New Roman"/>
                        </a:rPr>
                        <a:t>Declared bankruptcy in January 2002.  </a:t>
                      </a:r>
                      <a:r>
                        <a:rPr lang="en-GB" sz="1800" dirty="0" smtClean="0">
                          <a:latin typeface="Calibri" pitchFamily="34" charset="0"/>
                          <a:ea typeface="Times New Roman"/>
                          <a:cs typeface="Times New Roman"/>
                        </a:rPr>
                        <a:t>CEO </a:t>
                      </a:r>
                      <a:r>
                        <a:rPr lang="en-GB" sz="1800" dirty="0">
                          <a:latin typeface="Calibri" pitchFamily="34" charset="0"/>
                          <a:ea typeface="Times New Roman"/>
                          <a:cs typeface="Times New Roman"/>
                        </a:rPr>
                        <a:t>and family members charged with fraud.</a:t>
                      </a:r>
                      <a:endParaRPr lang="en-IN" sz="1800" dirty="0">
                        <a:latin typeface="Calibri" pitchFamily="34" charset="0"/>
                        <a:ea typeface="Times New Roman"/>
                        <a:cs typeface="Times New Roman"/>
                      </a:endParaRPr>
                    </a:p>
                  </a:txBody>
                  <a:tcPr marL="68580" marR="68580" marT="0" marB="0"/>
                </a:tc>
              </a:tr>
            </a:tbl>
          </a:graphicData>
        </a:graphic>
      </p:graphicFrame>
    </p:spTree>
  </p:cSld>
  <p:clrMapOvr>
    <a:masterClrMapping/>
  </p:clrMapOvr>
  <p:transition>
    <p:cover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66712" y="2543180"/>
            <a:ext cx="3929090" cy="1600200"/>
          </a:xfrm>
        </p:spPr>
        <p:txBody>
          <a:bodyPr/>
          <a:lstStyle/>
          <a:p>
            <a:pPr algn="ctr"/>
            <a:r>
              <a:rPr lang="en-US" sz="4400" dirty="0" smtClean="0"/>
              <a:t>Improper Disclosures</a:t>
            </a:r>
          </a:p>
        </p:txBody>
      </p:sp>
      <p:graphicFrame>
        <p:nvGraphicFramePr>
          <p:cNvPr id="9" name="Diagram 8"/>
          <p:cNvGraphicFramePr/>
          <p:nvPr/>
        </p:nvGraphicFramePr>
        <p:xfrm>
          <a:off x="5024430" y="1142984"/>
          <a:ext cx="6786610"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p:cNvSpPr>
            <a:spLocks noGrp="1"/>
          </p:cNvSpPr>
          <p:nvPr>
            <p:ph type="sldNum" sz="quarter" idx="12"/>
          </p:nvPr>
        </p:nvSpPr>
        <p:spPr/>
        <p:txBody>
          <a:bodyPr/>
          <a:lstStyle/>
          <a:p>
            <a:fld id="{8C71CAF9-4461-454A-B702-D536C3775752}" type="slidenum">
              <a:rPr lang="en-US" smtClean="0"/>
              <a:pPr/>
              <a:t>23</a:t>
            </a:fld>
            <a:endParaRPr lang="en-US"/>
          </a:p>
        </p:txBody>
      </p:sp>
    </p:spTree>
  </p:cSld>
  <p:clrMapOvr>
    <a:masterClrMapping/>
  </p:clrMapOvr>
  <p:transition>
    <p:cover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Improper </a:t>
            </a:r>
            <a:r>
              <a:rPr lang="en-US" dirty="0" smtClean="0"/>
              <a:t>Disclosures - Example</a:t>
            </a:r>
            <a:endParaRPr lang="en-US" dirty="0"/>
          </a:p>
        </p:txBody>
      </p:sp>
      <p:sp>
        <p:nvSpPr>
          <p:cNvPr id="5" name="Slide Number Placeholder 4"/>
          <p:cNvSpPr>
            <a:spLocks noGrp="1"/>
          </p:cNvSpPr>
          <p:nvPr>
            <p:ph type="sldNum" sz="quarter" idx="12"/>
          </p:nvPr>
        </p:nvSpPr>
        <p:spPr/>
        <p:txBody>
          <a:bodyPr/>
          <a:lstStyle/>
          <a:p>
            <a:fld id="{8C71CAF9-4461-454A-B702-D536C3775752}" type="slidenum">
              <a:rPr lang="en-US" smtClean="0"/>
              <a:pPr/>
              <a:t>24</a:t>
            </a:fld>
            <a:endParaRPr lang="en-US"/>
          </a:p>
        </p:txBody>
      </p:sp>
      <p:graphicFrame>
        <p:nvGraphicFramePr>
          <p:cNvPr id="7" name="Content Placeholder 5"/>
          <p:cNvGraphicFramePr>
            <a:graphicFrameLocks/>
          </p:cNvGraphicFramePr>
          <p:nvPr/>
        </p:nvGraphicFramePr>
        <p:xfrm>
          <a:off x="452397" y="2424806"/>
          <a:ext cx="11215768" cy="4143404"/>
        </p:xfrm>
        <a:graphic>
          <a:graphicData uri="http://schemas.openxmlformats.org/drawingml/2006/table">
            <a:tbl>
              <a:tblPr firstRow="1" bandRow="1">
                <a:tableStyleId>{5C22544A-7EE6-4342-B048-85BDC9FD1C3A}</a:tableStyleId>
              </a:tblPr>
              <a:tblGrid>
                <a:gridCol w="1357323"/>
                <a:gridCol w="5572164"/>
                <a:gridCol w="4286281"/>
              </a:tblGrid>
              <a:tr h="599150">
                <a:tc>
                  <a:txBody>
                    <a:bodyPr/>
                    <a:lstStyle/>
                    <a:p>
                      <a:pPr algn="ctr">
                        <a:lnSpc>
                          <a:spcPct val="150000"/>
                        </a:lnSpc>
                        <a:spcAft>
                          <a:spcPts val="0"/>
                        </a:spcAft>
                      </a:pPr>
                      <a:r>
                        <a:rPr lang="en-GB" sz="1800" b="1" dirty="0">
                          <a:latin typeface="Arial"/>
                          <a:ea typeface="Times New Roman"/>
                          <a:cs typeface="Times New Roman"/>
                        </a:rPr>
                        <a:t>Company</a:t>
                      </a:r>
                      <a:endParaRPr lang="en-IN" sz="18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n-GB" sz="1800" b="1" dirty="0">
                          <a:latin typeface="Arial"/>
                          <a:ea typeface="Times New Roman"/>
                          <a:cs typeface="Times New Roman"/>
                        </a:rPr>
                        <a:t>Fraud Scheme</a:t>
                      </a:r>
                      <a:endParaRPr lang="en-IN" sz="18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n-GB" sz="1800" b="1" dirty="0">
                          <a:latin typeface="Arial"/>
                          <a:ea typeface="Times New Roman"/>
                          <a:cs typeface="Times New Roman"/>
                        </a:rPr>
                        <a:t>Result</a:t>
                      </a:r>
                      <a:endParaRPr lang="en-IN" sz="1800" dirty="0">
                        <a:latin typeface="Times New Roman"/>
                        <a:ea typeface="Times New Roman"/>
                        <a:cs typeface="Times New Roman"/>
                      </a:endParaRPr>
                    </a:p>
                  </a:txBody>
                  <a:tcPr marL="68580" marR="68580" marT="0" marB="0"/>
                </a:tc>
              </a:tr>
              <a:tr h="3544254">
                <a:tc>
                  <a:txBody>
                    <a:bodyPr/>
                    <a:lstStyle/>
                    <a:p>
                      <a:pPr algn="l">
                        <a:lnSpc>
                          <a:spcPct val="150000"/>
                        </a:lnSpc>
                        <a:spcAft>
                          <a:spcPts val="0"/>
                        </a:spcAft>
                      </a:pPr>
                      <a:endParaRPr lang="en-GB" sz="1800" dirty="0" smtClean="0">
                        <a:latin typeface="Calibri" pitchFamily="34" charset="0"/>
                        <a:ea typeface="Times New Roman"/>
                        <a:cs typeface="Times New Roman"/>
                      </a:endParaRPr>
                    </a:p>
                    <a:p>
                      <a:pPr algn="l">
                        <a:lnSpc>
                          <a:spcPct val="150000"/>
                        </a:lnSpc>
                        <a:spcAft>
                          <a:spcPts val="0"/>
                        </a:spcAft>
                      </a:pPr>
                      <a:endParaRPr lang="en-GB" sz="1800" dirty="0" smtClean="0">
                        <a:latin typeface="Calibri" pitchFamily="34" charset="0"/>
                        <a:ea typeface="Times New Roman"/>
                        <a:cs typeface="Times New Roman"/>
                      </a:endParaRPr>
                    </a:p>
                    <a:p>
                      <a:pPr algn="l">
                        <a:lnSpc>
                          <a:spcPct val="150000"/>
                        </a:lnSpc>
                        <a:spcAft>
                          <a:spcPts val="0"/>
                        </a:spcAft>
                      </a:pPr>
                      <a:endParaRPr lang="en-GB" sz="1800" dirty="0" smtClean="0">
                        <a:latin typeface="Calibri" pitchFamily="34" charset="0"/>
                        <a:ea typeface="Times New Roman"/>
                        <a:cs typeface="Times New Roman"/>
                      </a:endParaRPr>
                    </a:p>
                    <a:p>
                      <a:pPr algn="l">
                        <a:lnSpc>
                          <a:spcPct val="150000"/>
                        </a:lnSpc>
                        <a:spcAft>
                          <a:spcPts val="0"/>
                        </a:spcAft>
                      </a:pPr>
                      <a:r>
                        <a:rPr lang="en-GB" sz="1800" dirty="0" smtClean="0">
                          <a:latin typeface="Calibri" pitchFamily="34" charset="0"/>
                          <a:ea typeface="Times New Roman"/>
                          <a:cs typeface="Times New Roman"/>
                        </a:rPr>
                        <a:t>Tyco </a:t>
                      </a:r>
                      <a:r>
                        <a:rPr lang="en-GB" sz="1800" dirty="0">
                          <a:latin typeface="Calibri" pitchFamily="34" charset="0"/>
                          <a:ea typeface="Times New Roman"/>
                          <a:cs typeface="Times New Roman"/>
                        </a:rPr>
                        <a:t>International </a:t>
                      </a:r>
                      <a:endParaRPr lang="en-IN" sz="1800" dirty="0">
                        <a:latin typeface="Calibri" pitchFamily="34" charset="0"/>
                        <a:ea typeface="Times New Roman"/>
                        <a:cs typeface="Times New Roman"/>
                      </a:endParaRPr>
                    </a:p>
                  </a:txBody>
                  <a:tcPr marL="68580" marR="68580" marT="0" marB="0"/>
                </a:tc>
                <a:tc>
                  <a:txBody>
                    <a:bodyPr/>
                    <a:lstStyle/>
                    <a:p>
                      <a:pPr algn="l">
                        <a:lnSpc>
                          <a:spcPct val="150000"/>
                        </a:lnSpc>
                        <a:spcAft>
                          <a:spcPts val="0"/>
                        </a:spcAft>
                      </a:pPr>
                      <a:r>
                        <a:rPr lang="en-GB" sz="1800" dirty="0">
                          <a:latin typeface="Calibri" pitchFamily="34" charset="0"/>
                          <a:ea typeface="Times New Roman"/>
                          <a:cs typeface="Times New Roman"/>
                        </a:rPr>
                        <a:t>Misappropriation of $600 million by CEO and CFO for personal use through theft and the false sale of securities. </a:t>
                      </a:r>
                      <a:endParaRPr lang="en-IN" sz="1800" dirty="0">
                        <a:latin typeface="Calibri" pitchFamily="34" charset="0"/>
                        <a:ea typeface="Times New Roman"/>
                        <a:cs typeface="Times New Roman"/>
                      </a:endParaRPr>
                    </a:p>
                    <a:p>
                      <a:pPr algn="l">
                        <a:lnSpc>
                          <a:spcPct val="150000"/>
                        </a:lnSpc>
                        <a:spcAft>
                          <a:spcPts val="0"/>
                        </a:spcAft>
                      </a:pPr>
                      <a:r>
                        <a:rPr lang="en-GB" sz="1800" dirty="0">
                          <a:latin typeface="Calibri" pitchFamily="34" charset="0"/>
                          <a:ea typeface="Times New Roman"/>
                          <a:cs typeface="Times New Roman"/>
                        </a:rPr>
                        <a:t>Company also separately sued former CEO seeking the return of more than $100 million.  Suit alleges CEO gave himself unauthorized bonuses totalling $58 million and unauthorized loans of more than $43 million, and of taking personal credit for more than $43 million in charitable donations that actually were made by Tyco.</a:t>
                      </a:r>
                      <a:endParaRPr lang="en-IN" sz="1800" dirty="0">
                        <a:latin typeface="Calibri" pitchFamily="34" charset="0"/>
                        <a:ea typeface="Times New Roman"/>
                        <a:cs typeface="Times New Roman"/>
                      </a:endParaRPr>
                    </a:p>
                  </a:txBody>
                  <a:tcPr marL="68580" marR="68580" marT="0" marB="0"/>
                </a:tc>
                <a:tc>
                  <a:txBody>
                    <a:bodyPr/>
                    <a:lstStyle/>
                    <a:p>
                      <a:pPr algn="l">
                        <a:lnSpc>
                          <a:spcPct val="150000"/>
                        </a:lnSpc>
                        <a:spcAft>
                          <a:spcPts val="0"/>
                        </a:spcAft>
                      </a:pPr>
                      <a:r>
                        <a:rPr lang="en-GB" sz="1800" b="0" i="0" dirty="0">
                          <a:solidFill>
                            <a:srgbClr val="000000"/>
                          </a:solidFill>
                          <a:latin typeface="Calibri" pitchFamily="34" charset="0"/>
                          <a:ea typeface="Times New Roman"/>
                          <a:cs typeface="Arial"/>
                        </a:rPr>
                        <a:t>Three former executives including CEO and general counsel arrested for fraud.  </a:t>
                      </a:r>
                      <a:endParaRPr lang="en-IN" sz="1800" dirty="0">
                        <a:latin typeface="Calibri" pitchFamily="34" charset="0"/>
                        <a:ea typeface="Times New Roman"/>
                        <a:cs typeface="Times New Roman"/>
                      </a:endParaRPr>
                    </a:p>
                    <a:p>
                      <a:pPr algn="l">
                        <a:lnSpc>
                          <a:spcPct val="150000"/>
                        </a:lnSpc>
                        <a:spcAft>
                          <a:spcPts val="0"/>
                        </a:spcAft>
                      </a:pPr>
                      <a:r>
                        <a:rPr lang="en-GB" sz="1800" b="0" i="0" dirty="0">
                          <a:solidFill>
                            <a:srgbClr val="000000"/>
                          </a:solidFill>
                          <a:latin typeface="Calibri" pitchFamily="34" charset="0"/>
                          <a:ea typeface="Times New Roman"/>
                          <a:cs typeface="Arial"/>
                        </a:rPr>
                        <a:t>CEO also charged with </a:t>
                      </a:r>
                      <a:r>
                        <a:rPr lang="en-GB" sz="1800" dirty="0">
                          <a:latin typeface="Calibri" pitchFamily="34" charset="0"/>
                          <a:ea typeface="Times New Roman"/>
                          <a:cs typeface="Times New Roman"/>
                        </a:rPr>
                        <a:t>avoiding payment of over $1 million in sales taxes on $13 million of artwork</a:t>
                      </a:r>
                      <a:endParaRPr lang="en-IN" sz="1800" dirty="0">
                        <a:latin typeface="Calibri" pitchFamily="34" charset="0"/>
                        <a:ea typeface="Times New Roman"/>
                        <a:cs typeface="Times New Roman"/>
                      </a:endParaRPr>
                    </a:p>
                  </a:txBody>
                  <a:tcPr marL="68580" marR="68580" marT="0" marB="0"/>
                </a:tc>
              </a:tr>
            </a:tbl>
          </a:graphicData>
        </a:graphic>
      </p:graphicFrame>
    </p:spTree>
  </p:cSld>
  <p:clrMapOvr>
    <a:masterClrMapping/>
  </p:clrMapOvr>
  <p:transition>
    <p:cover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810248" y="3357562"/>
            <a:ext cx="3429024"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Inventory valuation</a:t>
            </a:r>
          </a:p>
        </p:txBody>
      </p:sp>
      <p:sp>
        <p:nvSpPr>
          <p:cNvPr id="7" name="Oval 6"/>
          <p:cNvSpPr/>
          <p:nvPr/>
        </p:nvSpPr>
        <p:spPr>
          <a:xfrm>
            <a:off x="8667768" y="4929198"/>
            <a:ext cx="3429024"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Business combinations</a:t>
            </a:r>
          </a:p>
        </p:txBody>
      </p:sp>
      <p:sp>
        <p:nvSpPr>
          <p:cNvPr id="8" name="Oval 7"/>
          <p:cNvSpPr/>
          <p:nvPr/>
        </p:nvSpPr>
        <p:spPr>
          <a:xfrm>
            <a:off x="95208" y="3357562"/>
            <a:ext cx="3429024"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Accounts receivable</a:t>
            </a:r>
          </a:p>
        </p:txBody>
      </p:sp>
      <p:sp>
        <p:nvSpPr>
          <p:cNvPr id="9" name="Oval 8"/>
          <p:cNvSpPr/>
          <p:nvPr/>
        </p:nvSpPr>
        <p:spPr>
          <a:xfrm>
            <a:off x="3095604" y="4929198"/>
            <a:ext cx="3429024"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Fixed assets</a:t>
            </a:r>
          </a:p>
        </p:txBody>
      </p:sp>
      <p:cxnSp>
        <p:nvCxnSpPr>
          <p:cNvPr id="11" name="Straight Connector 10"/>
          <p:cNvCxnSpPr/>
          <p:nvPr/>
        </p:nvCxnSpPr>
        <p:spPr>
          <a:xfrm>
            <a:off x="1523968" y="2857496"/>
            <a:ext cx="8858312" cy="1588"/>
          </a:xfrm>
          <a:prstGeom prst="line">
            <a:avLst/>
          </a:prstGeom>
          <a:ln w="7620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rot="5400000">
            <a:off x="1309654" y="3143248"/>
            <a:ext cx="428628" cy="1588"/>
          </a:xfrm>
          <a:prstGeom prst="straightConnector1">
            <a:avLst/>
          </a:prstGeom>
          <a:ln w="76200">
            <a:solidFill>
              <a:schemeClr val="accent2">
                <a:lumMod val="75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rot="5400000">
            <a:off x="7309652" y="3142454"/>
            <a:ext cx="428628" cy="1588"/>
          </a:xfrm>
          <a:prstGeom prst="straightConnector1">
            <a:avLst/>
          </a:prstGeom>
          <a:ln w="76200">
            <a:solidFill>
              <a:schemeClr val="accent2">
                <a:lumMod val="75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rot="5400000">
            <a:off x="3595670" y="3929066"/>
            <a:ext cx="2000264" cy="1588"/>
          </a:xfrm>
          <a:prstGeom prst="straightConnector1">
            <a:avLst/>
          </a:prstGeom>
          <a:ln w="76200">
            <a:solidFill>
              <a:schemeClr val="accent2">
                <a:lumMod val="75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rot="5400000">
            <a:off x="9382942" y="3928272"/>
            <a:ext cx="2000264" cy="1588"/>
          </a:xfrm>
          <a:prstGeom prst="straightConnector1">
            <a:avLst/>
          </a:prstGeom>
          <a:ln w="76200">
            <a:solidFill>
              <a:schemeClr val="accent2">
                <a:lumMod val="75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rot="5400000">
            <a:off x="5845173" y="2536025"/>
            <a:ext cx="500066" cy="1588"/>
          </a:xfrm>
          <a:prstGeom prst="line">
            <a:avLst/>
          </a:prstGeom>
          <a:ln w="76200">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
        <p:nvSpPr>
          <p:cNvPr id="26" name="Slide Number Placeholder 25"/>
          <p:cNvSpPr>
            <a:spLocks noGrp="1"/>
          </p:cNvSpPr>
          <p:nvPr>
            <p:ph type="sldNum" sz="quarter" idx="12"/>
          </p:nvPr>
        </p:nvSpPr>
        <p:spPr/>
        <p:txBody>
          <a:bodyPr/>
          <a:lstStyle/>
          <a:p>
            <a:fld id="{8C71CAF9-4461-454A-B702-D536C3775752}" type="slidenum">
              <a:rPr lang="en-US" smtClean="0"/>
              <a:pPr/>
              <a:t>25</a:t>
            </a:fld>
            <a:endParaRPr lang="en-US"/>
          </a:p>
        </p:txBody>
      </p:sp>
      <p:sp>
        <p:nvSpPr>
          <p:cNvPr id="15" name="Title 14"/>
          <p:cNvSpPr>
            <a:spLocks noGrp="1"/>
          </p:cNvSpPr>
          <p:nvPr>
            <p:ph type="title"/>
          </p:nvPr>
        </p:nvSpPr>
        <p:spPr/>
        <p:txBody>
          <a:bodyPr/>
          <a:lstStyle/>
          <a:p>
            <a:r>
              <a:rPr lang="en-US" dirty="0" smtClean="0"/>
              <a:t>Improper Asset Valuation</a:t>
            </a:r>
            <a:endParaRPr lang="en-US" dirty="0"/>
          </a:p>
        </p:txBody>
      </p:sp>
    </p:spTree>
  </p:cSld>
  <p:clrMapOvr>
    <a:masterClrMapping/>
  </p:clrMapOvr>
  <p:transition>
    <p:cover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Improper Asset </a:t>
            </a:r>
            <a:r>
              <a:rPr lang="en-US" dirty="0" smtClean="0"/>
              <a:t>Valuation - Example</a:t>
            </a:r>
            <a:endParaRPr lang="en-US" dirty="0"/>
          </a:p>
        </p:txBody>
      </p:sp>
      <p:sp>
        <p:nvSpPr>
          <p:cNvPr id="4" name="Slide Number Placeholder 3"/>
          <p:cNvSpPr>
            <a:spLocks noGrp="1"/>
          </p:cNvSpPr>
          <p:nvPr>
            <p:ph type="sldNum" sz="quarter" idx="12"/>
          </p:nvPr>
        </p:nvSpPr>
        <p:spPr/>
        <p:txBody>
          <a:bodyPr/>
          <a:lstStyle/>
          <a:p>
            <a:fld id="{8C71CAF9-4461-454A-B702-D536C3775752}" type="slidenum">
              <a:rPr lang="en-US" smtClean="0"/>
              <a:pPr/>
              <a:t>26</a:t>
            </a:fld>
            <a:endParaRPr lang="en-US"/>
          </a:p>
        </p:txBody>
      </p:sp>
      <p:graphicFrame>
        <p:nvGraphicFramePr>
          <p:cNvPr id="5" name="Content Placeholder 4"/>
          <p:cNvGraphicFramePr>
            <a:graphicFrameLocks noGrp="1"/>
          </p:cNvGraphicFramePr>
          <p:nvPr>
            <p:ph idx="1"/>
          </p:nvPr>
        </p:nvGraphicFramePr>
        <p:xfrm>
          <a:off x="560425" y="2726068"/>
          <a:ext cx="11036301" cy="3131824"/>
        </p:xfrm>
        <a:graphic>
          <a:graphicData uri="http://schemas.openxmlformats.org/drawingml/2006/table">
            <a:tbl>
              <a:tblPr firstRow="1" bandRow="1">
                <a:tableStyleId>{5C22544A-7EE6-4342-B048-85BDC9FD1C3A}</a:tableStyleId>
              </a:tblPr>
              <a:tblGrid>
                <a:gridCol w="2082780"/>
                <a:gridCol w="4132326"/>
                <a:gridCol w="4821195"/>
              </a:tblGrid>
              <a:tr h="571504">
                <a:tc>
                  <a:txBody>
                    <a:bodyPr/>
                    <a:lstStyle/>
                    <a:p>
                      <a:pPr marL="0" algn="just" defTabSz="457200" rtl="0" eaLnBrk="1" latinLnBrk="0" hangingPunct="1">
                        <a:lnSpc>
                          <a:spcPct val="150000"/>
                        </a:lnSpc>
                        <a:spcAft>
                          <a:spcPts val="0"/>
                        </a:spcAft>
                      </a:pPr>
                      <a:r>
                        <a:rPr lang="en-GB" sz="1600" kern="1200" dirty="0"/>
                        <a:t>Company</a:t>
                      </a:r>
                      <a:endParaRPr lang="en-IN" sz="1600" kern="1200" dirty="0">
                        <a:solidFill>
                          <a:srgbClr val="000000"/>
                        </a:solidFill>
                        <a:latin typeface="Calibri" pitchFamily="34" charset="0"/>
                        <a:ea typeface="Times New Roman"/>
                        <a:cs typeface="Times New Roman"/>
                      </a:endParaRPr>
                    </a:p>
                  </a:txBody>
                  <a:tcPr marL="68580" marR="68580" marT="0" marB="0"/>
                </a:tc>
                <a:tc>
                  <a:txBody>
                    <a:bodyPr/>
                    <a:lstStyle/>
                    <a:p>
                      <a:pPr marL="0" algn="just" defTabSz="457200" rtl="0" eaLnBrk="1" latinLnBrk="0" hangingPunct="1">
                        <a:lnSpc>
                          <a:spcPct val="150000"/>
                        </a:lnSpc>
                        <a:spcAft>
                          <a:spcPts val="0"/>
                        </a:spcAft>
                      </a:pPr>
                      <a:r>
                        <a:rPr lang="en-GB" sz="1600" kern="1200" dirty="0"/>
                        <a:t>Fraud Scheme</a:t>
                      </a:r>
                      <a:endParaRPr lang="en-IN" sz="1600" kern="1200" dirty="0">
                        <a:solidFill>
                          <a:srgbClr val="000000"/>
                        </a:solidFill>
                        <a:latin typeface="Calibri" pitchFamily="34" charset="0"/>
                        <a:ea typeface="Times New Roman"/>
                        <a:cs typeface="Times New Roman"/>
                      </a:endParaRPr>
                    </a:p>
                  </a:txBody>
                  <a:tcPr marL="68580" marR="68580" marT="0" marB="0"/>
                </a:tc>
                <a:tc>
                  <a:txBody>
                    <a:bodyPr/>
                    <a:lstStyle/>
                    <a:p>
                      <a:pPr marL="0" algn="just" defTabSz="457200" rtl="0" eaLnBrk="1" latinLnBrk="0" hangingPunct="1">
                        <a:lnSpc>
                          <a:spcPct val="150000"/>
                        </a:lnSpc>
                        <a:spcAft>
                          <a:spcPts val="0"/>
                        </a:spcAft>
                      </a:pPr>
                      <a:r>
                        <a:rPr lang="en-GB" sz="1600" kern="1200" dirty="0"/>
                        <a:t>Result</a:t>
                      </a:r>
                      <a:endParaRPr lang="en-IN" sz="1600" kern="1200" dirty="0">
                        <a:solidFill>
                          <a:srgbClr val="000000"/>
                        </a:solidFill>
                        <a:latin typeface="Calibri" pitchFamily="34" charset="0"/>
                        <a:ea typeface="Times New Roman"/>
                        <a:cs typeface="Times New Roman"/>
                      </a:endParaRPr>
                    </a:p>
                  </a:txBody>
                  <a:tcPr marL="68580" marR="68580" marT="0" marB="0"/>
                </a:tc>
              </a:tr>
              <a:tr h="2500330">
                <a:tc>
                  <a:txBody>
                    <a:bodyPr/>
                    <a:lstStyle/>
                    <a:p>
                      <a:pPr marL="0" algn="just" defTabSz="457200" rtl="0" eaLnBrk="1" latinLnBrk="0" hangingPunct="1">
                        <a:lnSpc>
                          <a:spcPct val="150000"/>
                        </a:lnSpc>
                        <a:spcAft>
                          <a:spcPts val="0"/>
                        </a:spcAft>
                      </a:pPr>
                      <a:endParaRPr lang="en-GB" sz="1600" kern="1200" dirty="0" smtClean="0"/>
                    </a:p>
                    <a:p>
                      <a:pPr marL="0" algn="just" defTabSz="457200" rtl="0" eaLnBrk="1" latinLnBrk="0" hangingPunct="1">
                        <a:lnSpc>
                          <a:spcPct val="150000"/>
                        </a:lnSpc>
                        <a:spcAft>
                          <a:spcPts val="0"/>
                        </a:spcAft>
                      </a:pPr>
                      <a:endParaRPr lang="en-GB" sz="1600" kern="1200" dirty="0" smtClean="0"/>
                    </a:p>
                    <a:p>
                      <a:pPr marL="0" algn="just" defTabSz="457200" rtl="0" eaLnBrk="1" latinLnBrk="0" hangingPunct="1">
                        <a:lnSpc>
                          <a:spcPct val="150000"/>
                        </a:lnSpc>
                        <a:spcAft>
                          <a:spcPts val="0"/>
                        </a:spcAft>
                      </a:pPr>
                      <a:endParaRPr lang="en-GB" sz="1600" kern="1200" dirty="0" smtClean="0"/>
                    </a:p>
                    <a:p>
                      <a:pPr marL="0" algn="just" defTabSz="457200" rtl="0" eaLnBrk="1" latinLnBrk="0" hangingPunct="1">
                        <a:lnSpc>
                          <a:spcPct val="150000"/>
                        </a:lnSpc>
                        <a:spcAft>
                          <a:spcPts val="0"/>
                        </a:spcAft>
                      </a:pPr>
                      <a:r>
                        <a:rPr lang="en-GB" sz="1600" kern="1200" dirty="0" smtClean="0"/>
                        <a:t>WorldCom, Inc.</a:t>
                      </a:r>
                      <a:endParaRPr lang="en-IN" sz="1600" kern="1200" dirty="0">
                        <a:solidFill>
                          <a:srgbClr val="000000"/>
                        </a:solidFill>
                        <a:latin typeface="Calibri" pitchFamily="34" charset="0"/>
                        <a:ea typeface="Times New Roman"/>
                        <a:cs typeface="Times New Roman"/>
                      </a:endParaRPr>
                    </a:p>
                  </a:txBody>
                  <a:tcPr marL="68580" marR="68580" marT="0" marB="0"/>
                </a:tc>
                <a:tc>
                  <a:txBody>
                    <a:bodyPr/>
                    <a:lstStyle/>
                    <a:p>
                      <a:pPr marL="0" algn="just" defTabSz="457200" rtl="0" eaLnBrk="1" latinLnBrk="0" hangingPunct="1">
                        <a:lnSpc>
                          <a:spcPct val="150000"/>
                        </a:lnSpc>
                        <a:spcAft>
                          <a:spcPts val="0"/>
                        </a:spcAft>
                      </a:pPr>
                      <a:r>
                        <a:rPr lang="en-GB" sz="1600" kern="1200" dirty="0"/>
                        <a:t>Intentionally improperly capitalized billions of dollars of expenses as capital expenditures. </a:t>
                      </a:r>
                      <a:endParaRPr lang="en-IN" sz="1600" kern="1200" dirty="0"/>
                    </a:p>
                    <a:p>
                      <a:pPr marL="0" algn="just" defTabSz="457200" rtl="0" eaLnBrk="1" latinLnBrk="0" hangingPunct="1">
                        <a:lnSpc>
                          <a:spcPct val="150000"/>
                        </a:lnSpc>
                        <a:spcAft>
                          <a:spcPts val="0"/>
                        </a:spcAft>
                      </a:pPr>
                      <a:r>
                        <a:rPr lang="en-GB" sz="1600" kern="1200" dirty="0"/>
                        <a:t>Former CEO facing possible charges for allegedly profiting improperly from IPOs offered by brokerages in return for investment banking business.</a:t>
                      </a:r>
                      <a:endParaRPr lang="en-IN" sz="1600" kern="1200" dirty="0">
                        <a:solidFill>
                          <a:srgbClr val="000000"/>
                        </a:solidFill>
                        <a:latin typeface="Calibri" pitchFamily="34" charset="0"/>
                        <a:ea typeface="Times New Roman"/>
                        <a:cs typeface="Times New Roman"/>
                      </a:endParaRPr>
                    </a:p>
                  </a:txBody>
                  <a:tcPr marL="68580" marR="68580" marT="0" marB="0"/>
                </a:tc>
                <a:tc>
                  <a:txBody>
                    <a:bodyPr/>
                    <a:lstStyle/>
                    <a:p>
                      <a:pPr marL="0" algn="just" defTabSz="457200" rtl="0" eaLnBrk="1" latinLnBrk="0" hangingPunct="1">
                        <a:lnSpc>
                          <a:spcPct val="150000"/>
                        </a:lnSpc>
                        <a:spcAft>
                          <a:spcPts val="0"/>
                        </a:spcAft>
                      </a:pPr>
                      <a:r>
                        <a:rPr lang="en-GB" sz="1600" kern="1200" dirty="0"/>
                        <a:t>Declared bankruptcy, July 2002.  Former finance chief and finance and accounting executives charged with securities fraud.</a:t>
                      </a:r>
                      <a:endParaRPr lang="en-IN" sz="1600" kern="1200" dirty="0">
                        <a:solidFill>
                          <a:srgbClr val="000000"/>
                        </a:solidFill>
                        <a:latin typeface="Calibri" pitchFamily="34" charset="0"/>
                        <a:ea typeface="Times New Roman"/>
                        <a:cs typeface="Times New Roman"/>
                      </a:endParaRPr>
                    </a:p>
                  </a:txBody>
                  <a:tcPr marL="68580" marR="68580" marT="0" marB="0"/>
                </a:tc>
              </a:tr>
            </a:tbl>
          </a:graphicData>
        </a:graphic>
      </p:graphicFrame>
    </p:spTree>
  </p:cSld>
  <p:clrMapOvr>
    <a:masterClrMapping/>
  </p:clrMapOvr>
  <p:transition>
    <p:cover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95274" y="2285993"/>
          <a:ext cx="11001452" cy="4000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8C71CAF9-4461-454A-B702-D536C3775752}" type="slidenum">
              <a:rPr lang="en-US" smtClean="0"/>
              <a:pPr/>
              <a:t>27</a:t>
            </a:fld>
            <a:endParaRPr lang="en-US"/>
          </a:p>
        </p:txBody>
      </p:sp>
      <p:sp>
        <p:nvSpPr>
          <p:cNvPr id="5" name="Title 4"/>
          <p:cNvSpPr>
            <a:spLocks noGrp="1"/>
          </p:cNvSpPr>
          <p:nvPr>
            <p:ph type="title"/>
          </p:nvPr>
        </p:nvSpPr>
        <p:spPr/>
        <p:txBody>
          <a:bodyPr/>
          <a:lstStyle/>
          <a:p>
            <a:r>
              <a:rPr lang="en-US" dirty="0" smtClean="0"/>
              <a:t>Financial Statement Analysis</a:t>
            </a:r>
            <a:endParaRPr lang="en-IN" dirty="0"/>
          </a:p>
        </p:txBody>
      </p:sp>
    </p:spTree>
  </p:cSld>
  <p:clrMapOvr>
    <a:masterClrMapping/>
  </p:clrMapOvr>
  <p:transition>
    <p:cover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2398" y="2291303"/>
          <a:ext cx="11215766" cy="3995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8C71CAF9-4461-454A-B702-D536C3775752}" type="slidenum">
              <a:rPr lang="en-US" smtClean="0"/>
              <a:pPr/>
              <a:t>28</a:t>
            </a:fld>
            <a:endParaRPr lang="en-US"/>
          </a:p>
        </p:txBody>
      </p:sp>
      <p:sp>
        <p:nvSpPr>
          <p:cNvPr id="5" name="Title 4"/>
          <p:cNvSpPr>
            <a:spLocks noGrp="1"/>
          </p:cNvSpPr>
          <p:nvPr>
            <p:ph type="title"/>
          </p:nvPr>
        </p:nvSpPr>
        <p:spPr/>
        <p:txBody>
          <a:bodyPr/>
          <a:lstStyle/>
          <a:p>
            <a:r>
              <a:rPr lang="en-US" dirty="0" smtClean="0"/>
              <a:t>Deterrence of Financial Statement Frauds</a:t>
            </a:r>
            <a:endParaRPr lang="en-IN" dirty="0"/>
          </a:p>
        </p:txBody>
      </p:sp>
    </p:spTree>
  </p:cSld>
  <p:clrMapOvr>
    <a:masterClrMapping/>
  </p:clrMapOvr>
  <p:transition>
    <p:cover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1154954" y="2603500"/>
            <a:ext cx="9870268" cy="2897202"/>
          </a:xfrm>
        </p:spPr>
        <p:txBody>
          <a:bodyPr>
            <a:normAutofit lnSpcReduction="10000"/>
          </a:bodyPr>
          <a:lstStyle/>
          <a:p>
            <a:pPr algn="just">
              <a:lnSpc>
                <a:spcPct val="80000"/>
              </a:lnSpc>
            </a:pPr>
            <a:r>
              <a:rPr lang="en-US" sz="2400" dirty="0" smtClean="0">
                <a:cs typeface="Times New Roman" pitchFamily="18" charset="0"/>
              </a:rPr>
              <a:t>Establish effective board oversight of the “tone at the top” created by management.</a:t>
            </a:r>
          </a:p>
          <a:p>
            <a:pPr algn="just">
              <a:lnSpc>
                <a:spcPct val="80000"/>
              </a:lnSpc>
            </a:pPr>
            <a:r>
              <a:rPr lang="en-US" sz="2400" dirty="0" smtClean="0">
                <a:cs typeface="Times New Roman" pitchFamily="18" charset="0"/>
              </a:rPr>
              <a:t>Avoid setting unachievable financial goals.</a:t>
            </a:r>
          </a:p>
          <a:p>
            <a:pPr algn="just">
              <a:lnSpc>
                <a:spcPct val="80000"/>
              </a:lnSpc>
            </a:pPr>
            <a:r>
              <a:rPr lang="en-US" sz="2400" dirty="0" smtClean="0">
                <a:cs typeface="Times New Roman" pitchFamily="18" charset="0"/>
              </a:rPr>
              <a:t>Change goals if changed market conditions calls for it.</a:t>
            </a:r>
          </a:p>
          <a:p>
            <a:pPr algn="just">
              <a:lnSpc>
                <a:spcPct val="80000"/>
              </a:lnSpc>
            </a:pPr>
            <a:r>
              <a:rPr lang="en-US" sz="2400" dirty="0" smtClean="0">
                <a:cs typeface="Times New Roman" pitchFamily="18" charset="0"/>
              </a:rPr>
              <a:t>Discourage excessive external expectations of future corporate performance.</a:t>
            </a:r>
          </a:p>
          <a:p>
            <a:pPr algn="just">
              <a:lnSpc>
                <a:spcPct val="80000"/>
              </a:lnSpc>
            </a:pPr>
            <a:r>
              <a:rPr lang="en-US" sz="2400" dirty="0" smtClean="0">
                <a:cs typeface="Times New Roman" pitchFamily="18" charset="0"/>
              </a:rPr>
              <a:t>Remove operational obstacles blocking effective performance.</a:t>
            </a:r>
          </a:p>
        </p:txBody>
      </p:sp>
      <p:sp>
        <p:nvSpPr>
          <p:cNvPr id="7" name="Slide Number Placeholder 6"/>
          <p:cNvSpPr>
            <a:spLocks noGrp="1"/>
          </p:cNvSpPr>
          <p:nvPr>
            <p:ph type="sldNum" sz="quarter" idx="12"/>
          </p:nvPr>
        </p:nvSpPr>
        <p:spPr/>
        <p:txBody>
          <a:bodyPr/>
          <a:lstStyle/>
          <a:p>
            <a:fld id="{8C71CAF9-4461-454A-B702-D536C3775752}" type="slidenum">
              <a:rPr lang="en-US" smtClean="0"/>
              <a:pPr/>
              <a:t>29</a:t>
            </a:fld>
            <a:endParaRPr lang="en-US"/>
          </a:p>
        </p:txBody>
      </p:sp>
      <p:sp>
        <p:nvSpPr>
          <p:cNvPr id="5" name="Title 4"/>
          <p:cNvSpPr>
            <a:spLocks noGrp="1"/>
          </p:cNvSpPr>
          <p:nvPr>
            <p:ph type="title"/>
          </p:nvPr>
        </p:nvSpPr>
        <p:spPr/>
        <p:txBody>
          <a:bodyPr/>
          <a:lstStyle/>
          <a:p>
            <a:r>
              <a:rPr lang="en-US" dirty="0" smtClean="0"/>
              <a:t>Reduce </a:t>
            </a:r>
            <a:r>
              <a:rPr lang="en-US" i="1" dirty="0" smtClean="0"/>
              <a:t>Pressure</a:t>
            </a:r>
            <a:r>
              <a:rPr lang="en-US" dirty="0" smtClean="0"/>
              <a:t> to Commit Financial Statement Frauds</a:t>
            </a:r>
            <a:endParaRPr lang="en-IN" dirty="0"/>
          </a:p>
        </p:txBody>
      </p:sp>
    </p:spTree>
  </p:cSld>
  <p:clrMapOvr>
    <a:masterClrMapping/>
  </p:clrMapOvr>
  <p:transition>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154954" y="2603500"/>
            <a:ext cx="9941706" cy="3416300"/>
          </a:xfrm>
        </p:spPr>
        <p:txBody>
          <a:bodyPr>
            <a:normAutofit/>
          </a:bodyPr>
          <a:lstStyle/>
          <a:p>
            <a:pPr algn="just">
              <a:lnSpc>
                <a:spcPct val="80000"/>
              </a:lnSpc>
            </a:pPr>
            <a:r>
              <a:rPr lang="en-US" sz="2400" dirty="0" smtClean="0">
                <a:solidFill>
                  <a:schemeClr val="tx1"/>
                </a:solidFill>
              </a:rPr>
              <a:t>More than 50% of U.S. corporations are victims of fraud with losses of more than $500,000 (Albrecht &amp; Searcy 2001).</a:t>
            </a:r>
          </a:p>
          <a:p>
            <a:pPr algn="just">
              <a:lnSpc>
                <a:spcPct val="80000"/>
              </a:lnSpc>
            </a:pPr>
            <a:r>
              <a:rPr lang="en-US" sz="2400" dirty="0" smtClean="0"/>
              <a:t>Enron lost about $70 billion in market capitalization to investors, employees, and pensioners.</a:t>
            </a:r>
          </a:p>
          <a:p>
            <a:pPr algn="just">
              <a:lnSpc>
                <a:spcPct val="80000"/>
              </a:lnSpc>
            </a:pPr>
            <a:r>
              <a:rPr lang="en-US" sz="2400" dirty="0" smtClean="0"/>
              <a:t>Enron, WorldCom, Quest, Global Crossing, and Tyco’s loss to shareholders was $460 billion (Cotton 2002).</a:t>
            </a:r>
          </a:p>
          <a:p>
            <a:pPr algn="just">
              <a:lnSpc>
                <a:spcPct val="80000"/>
              </a:lnSpc>
            </a:pPr>
            <a:r>
              <a:rPr lang="en-US" sz="2400" dirty="0" smtClean="0"/>
              <a:t>Other fraud costs  are legal costs, increased insurance costs, loss of productivity, adverse impacts on employee morale, customers’ goodwill, suppliers’ trust, and negative stock market reactions.</a:t>
            </a:r>
          </a:p>
        </p:txBody>
      </p:sp>
      <p:sp>
        <p:nvSpPr>
          <p:cNvPr id="7" name="Slide Number Placeholder 6"/>
          <p:cNvSpPr>
            <a:spLocks noGrp="1"/>
          </p:cNvSpPr>
          <p:nvPr>
            <p:ph type="sldNum" sz="quarter" idx="12"/>
          </p:nvPr>
        </p:nvSpPr>
        <p:spPr/>
        <p:txBody>
          <a:bodyPr/>
          <a:lstStyle/>
          <a:p>
            <a:fld id="{8C71CAF9-4461-454A-B702-D536C3775752}" type="slidenum">
              <a:rPr lang="en-US" smtClean="0"/>
              <a:pPr/>
              <a:t>3</a:t>
            </a:fld>
            <a:endParaRPr lang="en-US"/>
          </a:p>
        </p:txBody>
      </p:sp>
      <p:sp>
        <p:nvSpPr>
          <p:cNvPr id="5" name="Title 4"/>
          <p:cNvSpPr>
            <a:spLocks noGrp="1"/>
          </p:cNvSpPr>
          <p:nvPr>
            <p:ph type="title"/>
          </p:nvPr>
        </p:nvSpPr>
        <p:spPr/>
        <p:txBody>
          <a:bodyPr/>
          <a:lstStyle/>
          <a:p>
            <a:r>
              <a:rPr lang="en-US" dirty="0" smtClean="0"/>
              <a:t>Some Statistics relating to frauds</a:t>
            </a:r>
            <a:endParaRPr lang="en-IN" dirty="0"/>
          </a:p>
        </p:txBody>
      </p:sp>
    </p:spTree>
  </p:cSld>
  <p:clrMapOvr>
    <a:masterClrMapping/>
  </p:clrMapOvr>
  <p:transition>
    <p:cover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154954" y="2428868"/>
            <a:ext cx="9941706" cy="3590932"/>
          </a:xfrm>
        </p:spPr>
        <p:txBody>
          <a:bodyPr>
            <a:noAutofit/>
          </a:bodyPr>
          <a:lstStyle/>
          <a:p>
            <a:pPr algn="just">
              <a:lnSpc>
                <a:spcPct val="80000"/>
              </a:lnSpc>
            </a:pPr>
            <a:r>
              <a:rPr lang="en-US" sz="2100" dirty="0" smtClean="0">
                <a:cs typeface="Times New Roman" pitchFamily="18" charset="0"/>
              </a:rPr>
              <a:t>Maintain accurate and complete internal accounting records.</a:t>
            </a:r>
          </a:p>
          <a:p>
            <a:pPr algn="just">
              <a:lnSpc>
                <a:spcPct val="80000"/>
              </a:lnSpc>
            </a:pPr>
            <a:r>
              <a:rPr lang="en-US" sz="2100" dirty="0" smtClean="0">
                <a:cs typeface="Times New Roman" pitchFamily="18" charset="0"/>
              </a:rPr>
              <a:t>Carefully monitor the business transactions and interpersonal relationships of suppliers, buyers, purchasing agents, sales representatives, and others who interface in the transactions between financial units.</a:t>
            </a:r>
          </a:p>
          <a:p>
            <a:pPr algn="just">
              <a:lnSpc>
                <a:spcPct val="80000"/>
              </a:lnSpc>
            </a:pPr>
            <a:r>
              <a:rPr lang="en-US" sz="2100" dirty="0" smtClean="0">
                <a:cs typeface="Times New Roman" pitchFamily="18" charset="0"/>
              </a:rPr>
              <a:t>Establish a physical security system to secure company assets, including finished goods, cash, capital equipment, tools, and other valuable items. </a:t>
            </a:r>
          </a:p>
          <a:p>
            <a:pPr algn="just">
              <a:lnSpc>
                <a:spcPct val="80000"/>
              </a:lnSpc>
            </a:pPr>
            <a:r>
              <a:rPr lang="en-US" sz="2100" dirty="0" smtClean="0">
                <a:cs typeface="Times New Roman" pitchFamily="18" charset="0"/>
              </a:rPr>
              <a:t>Maintain accurate personnel records including background checks on new employees.</a:t>
            </a:r>
          </a:p>
          <a:p>
            <a:pPr algn="just">
              <a:lnSpc>
                <a:spcPct val="80000"/>
              </a:lnSpc>
            </a:pPr>
            <a:r>
              <a:rPr lang="en-US" sz="2100" dirty="0" smtClean="0">
                <a:cs typeface="Times New Roman" pitchFamily="18" charset="0"/>
              </a:rPr>
              <a:t>Encourage strong supervisory and leadership relationships within groups.</a:t>
            </a:r>
          </a:p>
          <a:p>
            <a:pPr algn="just">
              <a:lnSpc>
                <a:spcPct val="80000"/>
              </a:lnSpc>
            </a:pPr>
            <a:r>
              <a:rPr lang="en-US" sz="2100" dirty="0" smtClean="0">
                <a:cs typeface="Times New Roman" pitchFamily="18" charset="0"/>
              </a:rPr>
              <a:t>Establish clear and uniform accounting procedures</a:t>
            </a:r>
            <a:r>
              <a:rPr lang="en-US" sz="2100" dirty="0" smtClean="0"/>
              <a:t> </a:t>
            </a:r>
            <a:endParaRPr lang="en-US" sz="2100" dirty="0" smtClean="0">
              <a:cs typeface="Times New Roman" pitchFamily="18" charset="0"/>
            </a:endParaRPr>
          </a:p>
          <a:p>
            <a:pPr>
              <a:lnSpc>
                <a:spcPct val="80000"/>
              </a:lnSpc>
            </a:pPr>
            <a:endParaRPr lang="en-US" sz="2100" dirty="0" smtClean="0"/>
          </a:p>
        </p:txBody>
      </p:sp>
      <p:sp>
        <p:nvSpPr>
          <p:cNvPr id="7" name="Slide Number Placeholder 6"/>
          <p:cNvSpPr>
            <a:spLocks noGrp="1"/>
          </p:cNvSpPr>
          <p:nvPr>
            <p:ph type="sldNum" sz="quarter" idx="12"/>
          </p:nvPr>
        </p:nvSpPr>
        <p:spPr/>
        <p:txBody>
          <a:bodyPr/>
          <a:lstStyle/>
          <a:p>
            <a:fld id="{8C71CAF9-4461-454A-B702-D536C3775752}" type="slidenum">
              <a:rPr lang="en-US" smtClean="0"/>
              <a:pPr/>
              <a:t>30</a:t>
            </a:fld>
            <a:endParaRPr lang="en-US"/>
          </a:p>
        </p:txBody>
      </p:sp>
      <p:sp>
        <p:nvSpPr>
          <p:cNvPr id="5" name="Title 4"/>
          <p:cNvSpPr>
            <a:spLocks noGrp="1"/>
          </p:cNvSpPr>
          <p:nvPr>
            <p:ph type="title"/>
          </p:nvPr>
        </p:nvSpPr>
        <p:spPr/>
        <p:txBody>
          <a:bodyPr/>
          <a:lstStyle/>
          <a:p>
            <a:r>
              <a:rPr lang="en-US" dirty="0" smtClean="0"/>
              <a:t>Reduce the </a:t>
            </a:r>
            <a:r>
              <a:rPr lang="en-US" i="1" dirty="0" smtClean="0"/>
              <a:t>Opportunities</a:t>
            </a:r>
            <a:r>
              <a:rPr lang="en-US" dirty="0" smtClean="0"/>
              <a:t> to Commit Financial Statement Frauds</a:t>
            </a:r>
            <a:endParaRPr lang="en-IN" dirty="0"/>
          </a:p>
        </p:txBody>
      </p:sp>
    </p:spTree>
  </p:cSld>
  <p:clrMapOvr>
    <a:masterClrMapping/>
  </p:clrMapOvr>
  <p:transition>
    <p:cover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154954" y="2603500"/>
            <a:ext cx="9941706" cy="3416300"/>
          </a:xfrm>
        </p:spPr>
        <p:txBody>
          <a:bodyPr>
            <a:normAutofit/>
          </a:bodyPr>
          <a:lstStyle/>
          <a:p>
            <a:pPr algn="just"/>
            <a:r>
              <a:rPr lang="en-US" sz="2400" dirty="0" smtClean="0">
                <a:cs typeface="Times New Roman" pitchFamily="18" charset="0"/>
              </a:rPr>
              <a:t>Promote strong values, based on integrity, throughout the organization.</a:t>
            </a:r>
          </a:p>
          <a:p>
            <a:pPr algn="just"/>
            <a:r>
              <a:rPr lang="en-US" sz="2400" dirty="0" smtClean="0">
                <a:cs typeface="Times New Roman" pitchFamily="18" charset="0"/>
              </a:rPr>
              <a:t>Have policies that clearly define prohibited behavior with respect to accounting and financial statement frauds.</a:t>
            </a:r>
          </a:p>
          <a:p>
            <a:pPr algn="just"/>
            <a:r>
              <a:rPr lang="en-US" sz="2400" dirty="0" smtClean="0">
                <a:cs typeface="Times New Roman" pitchFamily="18" charset="0"/>
              </a:rPr>
              <a:t>Provide regular training to all employees communicating prohibited behavior.</a:t>
            </a:r>
          </a:p>
          <a:p>
            <a:pPr algn="just"/>
            <a:r>
              <a:rPr lang="en-US" sz="2400" dirty="0" smtClean="0">
                <a:cs typeface="Times New Roman" pitchFamily="18" charset="0"/>
              </a:rPr>
              <a:t>The consequences of violating the rules and the punishment of violators should be clearly communicated</a:t>
            </a:r>
          </a:p>
        </p:txBody>
      </p:sp>
      <p:sp>
        <p:nvSpPr>
          <p:cNvPr id="7" name="Slide Number Placeholder 6"/>
          <p:cNvSpPr>
            <a:spLocks noGrp="1"/>
          </p:cNvSpPr>
          <p:nvPr>
            <p:ph type="sldNum" sz="quarter" idx="12"/>
          </p:nvPr>
        </p:nvSpPr>
        <p:spPr/>
        <p:txBody>
          <a:bodyPr/>
          <a:lstStyle/>
          <a:p>
            <a:fld id="{8C71CAF9-4461-454A-B702-D536C3775752}" type="slidenum">
              <a:rPr lang="en-US" smtClean="0"/>
              <a:pPr/>
              <a:t>31</a:t>
            </a:fld>
            <a:endParaRPr lang="en-US"/>
          </a:p>
        </p:txBody>
      </p:sp>
      <p:sp>
        <p:nvSpPr>
          <p:cNvPr id="5" name="Title 4"/>
          <p:cNvSpPr>
            <a:spLocks noGrp="1"/>
          </p:cNvSpPr>
          <p:nvPr>
            <p:ph type="title"/>
          </p:nvPr>
        </p:nvSpPr>
        <p:spPr/>
        <p:txBody>
          <a:bodyPr/>
          <a:lstStyle/>
          <a:p>
            <a:r>
              <a:rPr lang="en-US" dirty="0" smtClean="0"/>
              <a:t>Reduce </a:t>
            </a:r>
            <a:r>
              <a:rPr lang="en-US" i="1" dirty="0" smtClean="0"/>
              <a:t>Rationalization</a:t>
            </a:r>
            <a:r>
              <a:rPr lang="en-US" dirty="0" smtClean="0"/>
              <a:t> of Financial Statement Frauds</a:t>
            </a:r>
            <a:endParaRPr lang="en-IN" dirty="0"/>
          </a:p>
        </p:txBody>
      </p:sp>
    </p:spTree>
  </p:cSld>
  <p:clrMapOvr>
    <a:masterClrMapping/>
  </p:clrMapOvr>
  <p:transition>
    <p:cover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71CAF9-4461-454A-B702-D536C3775752}" type="slidenum">
              <a:rPr lang="en-US" smtClean="0"/>
              <a:pPr/>
              <a:t>32</a:t>
            </a:fld>
            <a:endParaRPr lang="en-US"/>
          </a:p>
        </p:txBody>
      </p:sp>
      <p:pic>
        <p:nvPicPr>
          <p:cNvPr id="1029" name="Picture 5" descr="C:\Documents and Settings\Audit4\Desktop\Man-With-Question-02.png"/>
          <p:cNvPicPr>
            <a:picLocks noChangeAspect="1" noChangeArrowheads="1"/>
          </p:cNvPicPr>
          <p:nvPr/>
        </p:nvPicPr>
        <p:blipFill>
          <a:blip r:embed="rId2"/>
          <a:srcRect/>
          <a:stretch>
            <a:fillRect/>
          </a:stretch>
        </p:blipFill>
        <p:spPr bwMode="auto">
          <a:xfrm>
            <a:off x="5881686" y="428628"/>
            <a:ext cx="5500726" cy="6500834"/>
          </a:xfrm>
          <a:prstGeom prst="rect">
            <a:avLst/>
          </a:prstGeom>
          <a:noFill/>
        </p:spPr>
      </p:pic>
      <p:sp>
        <p:nvSpPr>
          <p:cNvPr id="11" name="Rectangle 10"/>
          <p:cNvSpPr/>
          <p:nvPr/>
        </p:nvSpPr>
        <p:spPr>
          <a:xfrm>
            <a:off x="-547734" y="2862860"/>
            <a:ext cx="7096132" cy="923330"/>
          </a:xfrm>
          <a:prstGeom prst="rect">
            <a:avLst/>
          </a:prstGeom>
          <a:noFill/>
          <a:effectLst>
            <a:glow rad="228600">
              <a:schemeClr val="accent2">
                <a:satMod val="175000"/>
                <a:alpha val="40000"/>
              </a:schemeClr>
            </a:glow>
          </a:effectLst>
          <a:scene3d>
            <a:camera prst="perspectiveContrastingRightFacing"/>
            <a:lightRig rig="soft" dir="tl">
              <a:rot lat="0" lon="0" rev="0"/>
            </a:lightRig>
          </a:scene3d>
          <a:sp3d>
            <a:bevelT w="114300" prst="artDeco"/>
          </a:sp3d>
        </p:spPr>
        <p:txBody>
          <a:bodyPr wrap="square" lIns="91440" tIns="45720" rIns="91440" bIns="45720">
            <a:spAutoFit/>
            <a:sp3d contourW="25400" prstMaterial="matte">
              <a:bevelT w="25400" h="55880" prst="artDeco"/>
              <a:contourClr>
                <a:schemeClr val="accent2">
                  <a:tint val="20000"/>
                </a:schemeClr>
              </a:contourClr>
            </a:sp3d>
          </a:bodyPr>
          <a:lstStyle/>
          <a:p>
            <a:pPr algn="ctr"/>
            <a:r>
              <a:rPr lang="en-US" sz="5400" b="1" spc="50" dirty="0" smtClean="0">
                <a:ln w="57150"/>
                <a:gradFill>
                  <a:gsLst>
                    <a:gs pos="25000">
                      <a:schemeClr val="accent2">
                        <a:satMod val="155000"/>
                      </a:schemeClr>
                    </a:gs>
                    <a:gs pos="100000">
                      <a:schemeClr val="accent2">
                        <a:shade val="45000"/>
                        <a:satMod val="165000"/>
                      </a:schemeClr>
                    </a:gs>
                  </a:gsLst>
                  <a:lin ang="5400000"/>
                </a:gradFill>
                <a:effectLst>
                  <a:outerShdw blurRad="50800" dist="38100" dir="13500000" algn="br" rotWithShape="0">
                    <a:prstClr val="black">
                      <a:alpha val="40000"/>
                    </a:prstClr>
                  </a:outerShdw>
                </a:effectLst>
              </a:rPr>
              <a:t>ANY QUESTIONS </a:t>
            </a:r>
            <a:r>
              <a:rPr lang="en-US" sz="5400" b="1" spc="50" dirty="0" smtClean="0">
                <a:ln w="57150"/>
                <a:gradFill>
                  <a:gsLst>
                    <a:gs pos="25000">
                      <a:schemeClr val="accent2">
                        <a:satMod val="155000"/>
                      </a:schemeClr>
                    </a:gs>
                    <a:gs pos="100000">
                      <a:schemeClr val="accent2">
                        <a:shade val="45000"/>
                        <a:satMod val="165000"/>
                      </a:schemeClr>
                    </a:gs>
                  </a:gsLst>
                  <a:lin ang="5400000"/>
                </a:gradFill>
                <a:effectLst>
                  <a:outerShdw blurRad="50800" dist="38100" dir="13500000" algn="br" rotWithShape="0">
                    <a:prstClr val="black">
                      <a:alpha val="40000"/>
                    </a:prstClr>
                  </a:outerShdw>
                </a:effectLst>
                <a:latin typeface="Calibri" pitchFamily="34" charset="0"/>
              </a:rPr>
              <a:t>?</a:t>
            </a:r>
            <a:endParaRPr lang="en-US" sz="5400" b="1" spc="50" dirty="0">
              <a:ln w="57150"/>
              <a:gradFill>
                <a:gsLst>
                  <a:gs pos="25000">
                    <a:schemeClr val="accent2">
                      <a:satMod val="155000"/>
                    </a:schemeClr>
                  </a:gs>
                  <a:gs pos="100000">
                    <a:schemeClr val="accent2">
                      <a:shade val="45000"/>
                      <a:satMod val="165000"/>
                    </a:schemeClr>
                  </a:gs>
                </a:gsLst>
                <a:lin ang="5400000"/>
              </a:gradFill>
              <a:effectLst>
                <a:outerShdw blurRad="50800" dist="38100" dir="13500000" algn="br" rotWithShape="0">
                  <a:prstClr val="black">
                    <a:alpha val="40000"/>
                  </a:prstClr>
                </a:outerShdw>
              </a:effectLst>
            </a:endParaRPr>
          </a:p>
        </p:txBody>
      </p:sp>
    </p:spTree>
  </p:cSld>
  <p:clrMapOvr>
    <a:masterClrMapping/>
  </p:clrMapOvr>
  <p:transition>
    <p:cover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C71CAF9-4461-454A-B702-D536C3775752}" type="slidenum">
              <a:rPr lang="en-US" smtClean="0"/>
              <a:pPr/>
              <a:t>33</a:t>
            </a:fld>
            <a:endParaRPr lang="en-US"/>
          </a:p>
        </p:txBody>
      </p:sp>
      <p:pic>
        <p:nvPicPr>
          <p:cNvPr id="2050" name="Picture 2" descr="C:\Documents and Settings\Audit4\Desktop\top-5-guidelines-to-become-a-professional-locksmith-in-manly-9-638.jpg"/>
          <p:cNvPicPr>
            <a:picLocks noChangeAspect="1" noChangeArrowheads="1"/>
          </p:cNvPicPr>
          <p:nvPr/>
        </p:nvPicPr>
        <p:blipFill>
          <a:blip r:embed="rId2"/>
          <a:srcRect/>
          <a:stretch>
            <a:fillRect/>
          </a:stretch>
        </p:blipFill>
        <p:spPr bwMode="auto">
          <a:xfrm>
            <a:off x="23770" y="-19618"/>
            <a:ext cx="12168230" cy="6877618"/>
          </a:xfrm>
          <a:prstGeom prst="rect">
            <a:avLst/>
          </a:prstGeom>
          <a:noFill/>
        </p:spPr>
      </p:pic>
    </p:spTree>
  </p:cSld>
  <p:clrMapOvr>
    <a:masterClrMapping/>
  </p:clrMapOvr>
  <p:transition>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154954" y="2603500"/>
            <a:ext cx="9941706" cy="3416300"/>
          </a:xfrm>
        </p:spPr>
        <p:txBody>
          <a:bodyPr/>
          <a:lstStyle/>
          <a:p>
            <a:pPr algn="just">
              <a:lnSpc>
                <a:spcPct val="90000"/>
              </a:lnSpc>
            </a:pPr>
            <a:r>
              <a:rPr lang="en-US" sz="2500" dirty="0" smtClean="0"/>
              <a:t>Undermines the reliability, quality, transparency, and integrity of the financial reporting process.</a:t>
            </a:r>
          </a:p>
          <a:p>
            <a:pPr algn="just">
              <a:lnSpc>
                <a:spcPct val="90000"/>
              </a:lnSpc>
            </a:pPr>
            <a:r>
              <a:rPr lang="en-US" sz="2500" dirty="0" smtClean="0"/>
              <a:t>Jeopardizes the integrity and objectivity of the auditing profession, especially auditors and auditing firms.</a:t>
            </a:r>
          </a:p>
          <a:p>
            <a:pPr algn="just"/>
            <a:r>
              <a:rPr lang="en-US" sz="2500" dirty="0" smtClean="0">
                <a:cs typeface="Times New Roman" pitchFamily="18" charset="0"/>
              </a:rPr>
              <a:t>Adversely affects the nation’s economic growth and prosperity.</a:t>
            </a:r>
            <a:endParaRPr lang="en-US" sz="2500" dirty="0" smtClean="0"/>
          </a:p>
          <a:p>
            <a:pPr algn="just"/>
            <a:r>
              <a:rPr lang="en-US" sz="2500" dirty="0" smtClean="0">
                <a:cs typeface="Times New Roman" pitchFamily="18" charset="0"/>
              </a:rPr>
              <a:t>Results in huge litigation costs.</a:t>
            </a:r>
          </a:p>
          <a:p>
            <a:pPr algn="just">
              <a:lnSpc>
                <a:spcPct val="90000"/>
              </a:lnSpc>
            </a:pPr>
            <a:endParaRPr lang="en-US" sz="2500" dirty="0" smtClean="0"/>
          </a:p>
          <a:p>
            <a:pPr algn="just">
              <a:lnSpc>
                <a:spcPct val="90000"/>
              </a:lnSpc>
              <a:buFont typeface="Arial" charset="0"/>
              <a:buNone/>
            </a:pPr>
            <a:endParaRPr lang="en-US" sz="2500" dirty="0" smtClean="0">
              <a:cs typeface="Times New Roman" pitchFamily="18" charset="0"/>
            </a:endParaRPr>
          </a:p>
          <a:p>
            <a:pPr algn="just">
              <a:lnSpc>
                <a:spcPct val="90000"/>
              </a:lnSpc>
              <a:buFont typeface="Arial" charset="0"/>
              <a:buNone/>
            </a:pPr>
            <a:endParaRPr lang="en-US" sz="2500" dirty="0" smtClean="0">
              <a:cs typeface="Times New Roman" pitchFamily="18" charset="0"/>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pPr/>
              <a:t>4</a:t>
            </a:fld>
            <a:endParaRPr lang="en-US"/>
          </a:p>
        </p:txBody>
      </p:sp>
      <p:sp>
        <p:nvSpPr>
          <p:cNvPr id="5" name="Title 4"/>
          <p:cNvSpPr>
            <a:spLocks noGrp="1"/>
          </p:cNvSpPr>
          <p:nvPr>
            <p:ph type="title"/>
          </p:nvPr>
        </p:nvSpPr>
        <p:spPr/>
        <p:txBody>
          <a:bodyPr/>
          <a:lstStyle/>
          <a:p>
            <a:r>
              <a:rPr lang="en-US" dirty="0" smtClean="0"/>
              <a:t>Effects of Financial Statement Fraud</a:t>
            </a:r>
            <a:endParaRPr lang="en-IN" dirty="0"/>
          </a:p>
        </p:txBody>
      </p:sp>
    </p:spTree>
  </p:cSld>
  <p:clrMapOvr>
    <a:masterClrMapping/>
  </p:clrMapOvr>
  <p:transition>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154954" y="2603500"/>
            <a:ext cx="9941706" cy="3416300"/>
          </a:xfrm>
        </p:spPr>
        <p:txBody>
          <a:bodyPr/>
          <a:lstStyle/>
          <a:p>
            <a:pPr algn="just"/>
            <a:r>
              <a:rPr lang="en-US" sz="2500" dirty="0" smtClean="0">
                <a:cs typeface="Times New Roman" pitchFamily="18" charset="0"/>
              </a:rPr>
              <a:t>Encourages regulatory intervention.</a:t>
            </a:r>
          </a:p>
          <a:p>
            <a:pPr algn="just"/>
            <a:r>
              <a:rPr lang="en-US" sz="2500" dirty="0" smtClean="0">
                <a:cs typeface="Times New Roman" pitchFamily="18" charset="0"/>
              </a:rPr>
              <a:t>Raises serious doubt about the efficacy of financial statement audits .</a:t>
            </a:r>
          </a:p>
          <a:p>
            <a:pPr algn="just"/>
            <a:r>
              <a:rPr lang="en-US" sz="2500" dirty="0" smtClean="0">
                <a:cs typeface="Times New Roman" pitchFamily="18" charset="0"/>
              </a:rPr>
              <a:t>Causes bankruptcy or substantial economic losses by the company engaged in financial statement fraud.</a:t>
            </a:r>
          </a:p>
          <a:p>
            <a:pPr algn="just"/>
            <a:r>
              <a:rPr lang="en-US" sz="2500" dirty="0" smtClean="0">
                <a:cs typeface="Times New Roman" pitchFamily="18" charset="0"/>
              </a:rPr>
              <a:t>Erodes public confidence and trust in the accounting and auditing profession.</a:t>
            </a:r>
          </a:p>
        </p:txBody>
      </p:sp>
      <p:sp>
        <p:nvSpPr>
          <p:cNvPr id="7" name="Slide Number Placeholder 6"/>
          <p:cNvSpPr>
            <a:spLocks noGrp="1"/>
          </p:cNvSpPr>
          <p:nvPr>
            <p:ph type="sldNum" sz="quarter" idx="12"/>
          </p:nvPr>
        </p:nvSpPr>
        <p:spPr/>
        <p:txBody>
          <a:bodyPr/>
          <a:lstStyle/>
          <a:p>
            <a:fld id="{8C71CAF9-4461-454A-B702-D536C3775752}" type="slidenum">
              <a:rPr lang="en-US" smtClean="0"/>
              <a:pPr/>
              <a:t>5</a:t>
            </a:fld>
            <a:endParaRPr lang="en-US"/>
          </a:p>
        </p:txBody>
      </p:sp>
      <p:sp>
        <p:nvSpPr>
          <p:cNvPr id="10" name="Title 4"/>
          <p:cNvSpPr>
            <a:spLocks noGrp="1"/>
          </p:cNvSpPr>
          <p:nvPr>
            <p:ph type="title"/>
          </p:nvPr>
        </p:nvSpPr>
        <p:spPr/>
        <p:txBody>
          <a:bodyPr/>
          <a:lstStyle/>
          <a:p>
            <a:r>
              <a:rPr lang="en-US" dirty="0" smtClean="0"/>
              <a:t>Effects of Financial Statement Fraud</a:t>
            </a:r>
            <a:endParaRPr lang="en-IN" dirty="0"/>
          </a:p>
        </p:txBody>
      </p:sp>
    </p:spTree>
  </p:cSld>
  <p:clrMapOvr>
    <a:masterClrMapping/>
  </p:clrMapOvr>
  <p:transition>
    <p:cover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54954" y="1295400"/>
            <a:ext cx="2940781" cy="3490922"/>
          </a:xfrm>
        </p:spPr>
        <p:txBody>
          <a:bodyPr/>
          <a:lstStyle/>
          <a:p>
            <a:pPr algn="ctr"/>
            <a:r>
              <a:rPr lang="en-US" sz="4200" dirty="0" smtClean="0"/>
              <a:t>Who Commits Financial Statement Fraud</a:t>
            </a:r>
            <a:r>
              <a:rPr lang="en-US" sz="4200" dirty="0" smtClean="0">
                <a:latin typeface="Calibri" pitchFamily="34" charset="0"/>
              </a:rPr>
              <a:t>?</a:t>
            </a:r>
          </a:p>
        </p:txBody>
      </p:sp>
      <p:sp>
        <p:nvSpPr>
          <p:cNvPr id="10243" name="Rectangle 3"/>
          <p:cNvSpPr>
            <a:spLocks noGrp="1" noChangeArrowheads="1"/>
          </p:cNvSpPr>
          <p:nvPr>
            <p:ph idx="1"/>
          </p:nvPr>
        </p:nvSpPr>
        <p:spPr>
          <a:xfrm>
            <a:off x="5095868" y="1447800"/>
            <a:ext cx="7096132" cy="4572000"/>
          </a:xfrm>
        </p:spPr>
        <p:txBody>
          <a:bodyPr/>
          <a:lstStyle/>
          <a:p>
            <a:r>
              <a:rPr lang="en-US" sz="3300" dirty="0" smtClean="0"/>
              <a:t>Senior management</a:t>
            </a:r>
          </a:p>
          <a:p>
            <a:endParaRPr lang="en-US" sz="3300" dirty="0" smtClean="0"/>
          </a:p>
          <a:p>
            <a:r>
              <a:rPr lang="en-US" sz="3300" dirty="0" smtClean="0"/>
              <a:t>Mid and lower level employees</a:t>
            </a:r>
          </a:p>
          <a:p>
            <a:endParaRPr lang="en-US" sz="3300" dirty="0" smtClean="0"/>
          </a:p>
          <a:p>
            <a:r>
              <a:rPr lang="en-US" sz="3300" dirty="0" smtClean="0"/>
              <a:t>Organized criminals</a:t>
            </a:r>
          </a:p>
          <a:p>
            <a:endParaRPr lang="en-US" dirty="0" smtClean="0"/>
          </a:p>
        </p:txBody>
      </p:sp>
      <p:sp>
        <p:nvSpPr>
          <p:cNvPr id="7" name="Slide Number Placeholder 6"/>
          <p:cNvSpPr>
            <a:spLocks noGrp="1"/>
          </p:cNvSpPr>
          <p:nvPr>
            <p:ph type="sldNum" sz="quarter" idx="12"/>
          </p:nvPr>
        </p:nvSpPr>
        <p:spPr/>
        <p:txBody>
          <a:bodyPr/>
          <a:lstStyle/>
          <a:p>
            <a:fld id="{8C71CAF9-4461-454A-B702-D536C3775752}" type="slidenum">
              <a:rPr lang="en-US" smtClean="0"/>
              <a:pPr/>
              <a:t>6</a:t>
            </a:fld>
            <a:endParaRPr lang="en-US"/>
          </a:p>
        </p:txBody>
      </p:sp>
    </p:spTree>
  </p:cSld>
  <p:clrMapOvr>
    <a:masterClrMapping/>
  </p:clrMapOvr>
  <p:transition>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595273" y="2357430"/>
          <a:ext cx="11001453" cy="4000530"/>
        </p:xfrm>
        <a:graphic>
          <a:graphicData uri="http://schemas.openxmlformats.org/drawingml/2006/table">
            <a:tbl>
              <a:tblPr firstRow="1" bandRow="1">
                <a:tableStyleId>{3C2FFA5D-87B4-456A-9821-1D502468CF0F}</a:tableStyleId>
              </a:tblPr>
              <a:tblGrid>
                <a:gridCol w="3667151"/>
                <a:gridCol w="3667151"/>
                <a:gridCol w="3667151"/>
              </a:tblGrid>
              <a:tr h="557133">
                <a:tc>
                  <a:txBody>
                    <a:bodyPr/>
                    <a:lstStyle/>
                    <a:p>
                      <a:r>
                        <a:rPr lang="en-US" sz="2000" dirty="0" smtClean="0"/>
                        <a:t>Types</a:t>
                      </a:r>
                      <a:r>
                        <a:rPr lang="en-US" sz="2000" baseline="0" dirty="0" smtClean="0"/>
                        <a:t> of Frauds</a:t>
                      </a:r>
                      <a:endParaRPr lang="en-IN" sz="2000" dirty="0"/>
                    </a:p>
                  </a:txBody>
                  <a:tcPr/>
                </a:tc>
                <a:tc>
                  <a:txBody>
                    <a:bodyPr/>
                    <a:lstStyle/>
                    <a:p>
                      <a:r>
                        <a:rPr lang="en-US" sz="2000" dirty="0" smtClean="0"/>
                        <a:t>Victim</a:t>
                      </a:r>
                      <a:endParaRPr lang="en-IN" sz="2000" dirty="0"/>
                    </a:p>
                  </a:txBody>
                  <a:tcPr/>
                </a:tc>
                <a:tc>
                  <a:txBody>
                    <a:bodyPr/>
                    <a:lstStyle/>
                    <a:p>
                      <a:r>
                        <a:rPr lang="en-US" sz="2000" dirty="0" smtClean="0"/>
                        <a:t>Preparator</a:t>
                      </a:r>
                      <a:endParaRPr lang="en-IN" sz="2000" dirty="0"/>
                    </a:p>
                  </a:txBody>
                  <a:tcPr/>
                </a:tc>
              </a:tr>
              <a:tr h="721566">
                <a:tc>
                  <a:txBody>
                    <a:bodyPr/>
                    <a:lstStyle/>
                    <a:p>
                      <a:r>
                        <a:rPr lang="en-US" sz="2000" dirty="0" smtClean="0"/>
                        <a:t>Employee embezzlement or Occupational fraud</a:t>
                      </a:r>
                      <a:endParaRPr lang="en-IN" sz="2000" dirty="0"/>
                    </a:p>
                  </a:txBody>
                  <a:tcPr/>
                </a:tc>
                <a:tc>
                  <a:txBody>
                    <a:bodyPr/>
                    <a:lstStyle/>
                    <a:p>
                      <a:r>
                        <a:rPr lang="en-US" sz="2000" dirty="0" smtClean="0"/>
                        <a:t>Employers</a:t>
                      </a:r>
                      <a:endParaRPr lang="en-IN" sz="2000" dirty="0"/>
                    </a:p>
                  </a:txBody>
                  <a:tcPr/>
                </a:tc>
                <a:tc>
                  <a:txBody>
                    <a:bodyPr/>
                    <a:lstStyle/>
                    <a:p>
                      <a:r>
                        <a:rPr lang="en-US" sz="2000" dirty="0" smtClean="0"/>
                        <a:t>Employees</a:t>
                      </a:r>
                      <a:endParaRPr lang="en-IN" sz="2000" dirty="0"/>
                    </a:p>
                  </a:txBody>
                  <a:tcPr/>
                </a:tc>
              </a:tr>
              <a:tr h="721566">
                <a:tc>
                  <a:txBody>
                    <a:bodyPr/>
                    <a:lstStyle/>
                    <a:p>
                      <a:r>
                        <a:rPr lang="en-US" sz="2000" dirty="0" smtClean="0"/>
                        <a:t>Management</a:t>
                      </a:r>
                      <a:r>
                        <a:rPr lang="en-US" sz="2000" baseline="0" dirty="0" smtClean="0"/>
                        <a:t> Fraud</a:t>
                      </a:r>
                      <a:endParaRPr lang="en-IN" sz="2000" dirty="0"/>
                    </a:p>
                  </a:txBody>
                  <a:tcPr/>
                </a:tc>
                <a:tc>
                  <a:txBody>
                    <a:bodyPr/>
                    <a:lstStyle/>
                    <a:p>
                      <a:r>
                        <a:rPr lang="en-US" sz="2000" dirty="0" smtClean="0"/>
                        <a:t>Stockholders, Lenders and who rely</a:t>
                      </a:r>
                      <a:r>
                        <a:rPr lang="en-US" sz="2000" baseline="0" dirty="0" smtClean="0"/>
                        <a:t> on FS</a:t>
                      </a:r>
                      <a:endParaRPr lang="en-IN" sz="2000" dirty="0"/>
                    </a:p>
                  </a:txBody>
                  <a:tcPr/>
                </a:tc>
                <a:tc>
                  <a:txBody>
                    <a:bodyPr/>
                    <a:lstStyle/>
                    <a:p>
                      <a:r>
                        <a:rPr lang="en-US" sz="2000" dirty="0" smtClean="0"/>
                        <a:t>Top Management</a:t>
                      </a:r>
                      <a:endParaRPr lang="en-IN" sz="2000" dirty="0"/>
                    </a:p>
                  </a:txBody>
                  <a:tcPr/>
                </a:tc>
              </a:tr>
              <a:tr h="557133">
                <a:tc>
                  <a:txBody>
                    <a:bodyPr/>
                    <a:lstStyle/>
                    <a:p>
                      <a:r>
                        <a:rPr lang="en-US" sz="2000" dirty="0" smtClean="0"/>
                        <a:t>Investment Scams</a:t>
                      </a:r>
                      <a:endParaRPr lang="en-IN" sz="2000" dirty="0"/>
                    </a:p>
                  </a:txBody>
                  <a:tcPr/>
                </a:tc>
                <a:tc>
                  <a:txBody>
                    <a:bodyPr/>
                    <a:lstStyle/>
                    <a:p>
                      <a:r>
                        <a:rPr lang="en-US" sz="2000" dirty="0" smtClean="0"/>
                        <a:t>Investors</a:t>
                      </a:r>
                      <a:endParaRPr lang="en-IN" sz="2000" dirty="0"/>
                    </a:p>
                  </a:txBody>
                  <a:tcPr/>
                </a:tc>
                <a:tc>
                  <a:txBody>
                    <a:bodyPr/>
                    <a:lstStyle/>
                    <a:p>
                      <a:r>
                        <a:rPr lang="en-US" sz="2000" dirty="0" smtClean="0"/>
                        <a:t>Individuals</a:t>
                      </a:r>
                      <a:endParaRPr lang="en-IN" sz="2000" dirty="0"/>
                    </a:p>
                  </a:txBody>
                  <a:tcPr/>
                </a:tc>
              </a:tr>
              <a:tr h="721566">
                <a:tc>
                  <a:txBody>
                    <a:bodyPr/>
                    <a:lstStyle/>
                    <a:p>
                      <a:r>
                        <a:rPr lang="en-US" sz="2000" dirty="0" smtClean="0"/>
                        <a:t>Vendor Fraud</a:t>
                      </a:r>
                      <a:endParaRPr lang="en-IN" sz="2000" dirty="0"/>
                    </a:p>
                  </a:txBody>
                  <a:tcPr/>
                </a:tc>
                <a:tc>
                  <a:txBody>
                    <a:bodyPr/>
                    <a:lstStyle/>
                    <a:p>
                      <a:r>
                        <a:rPr lang="en-US" sz="2000" dirty="0" smtClean="0"/>
                        <a:t>Organizations that buy Goods or Services</a:t>
                      </a:r>
                      <a:endParaRPr lang="en-IN" sz="2000" dirty="0"/>
                    </a:p>
                  </a:txBody>
                  <a:tcPr/>
                </a:tc>
                <a:tc>
                  <a:txBody>
                    <a:bodyPr/>
                    <a:lstStyle/>
                    <a:p>
                      <a:r>
                        <a:rPr lang="en-US" sz="2000" dirty="0" smtClean="0"/>
                        <a:t>Organizations or Individuals that Sell Goods or Services</a:t>
                      </a:r>
                      <a:endParaRPr lang="en-IN" sz="2000" dirty="0"/>
                    </a:p>
                  </a:txBody>
                  <a:tcPr/>
                </a:tc>
              </a:tr>
              <a:tr h="721566">
                <a:tc>
                  <a:txBody>
                    <a:bodyPr/>
                    <a:lstStyle/>
                    <a:p>
                      <a:r>
                        <a:rPr lang="en-US" sz="2000" dirty="0" smtClean="0"/>
                        <a:t>Customer Fraud</a:t>
                      </a:r>
                      <a:endParaRPr lang="en-IN" sz="2000" dirty="0"/>
                    </a:p>
                  </a:txBody>
                  <a:tcPr/>
                </a:tc>
                <a:tc>
                  <a:txBody>
                    <a:bodyPr/>
                    <a:lstStyle/>
                    <a:p>
                      <a:r>
                        <a:rPr lang="en-US" sz="2000" dirty="0" smtClean="0"/>
                        <a:t>Organizations that Sell Goods or Services</a:t>
                      </a:r>
                      <a:endParaRPr lang="en-IN" sz="2000" dirty="0"/>
                    </a:p>
                  </a:txBody>
                  <a:tcPr/>
                </a:tc>
                <a:tc>
                  <a:txBody>
                    <a:bodyPr/>
                    <a:lstStyle/>
                    <a:p>
                      <a:r>
                        <a:rPr lang="en-US" sz="2000" dirty="0" smtClean="0"/>
                        <a:t>Customers</a:t>
                      </a:r>
                      <a:endParaRPr lang="en-IN" sz="2000" dirty="0"/>
                    </a:p>
                  </a:txBody>
                  <a:tcPr/>
                </a:tc>
              </a:tr>
            </a:tbl>
          </a:graphicData>
        </a:graphic>
      </p:graphicFrame>
      <p:sp>
        <p:nvSpPr>
          <p:cNvPr id="7" name="Slide Number Placeholder 6"/>
          <p:cNvSpPr>
            <a:spLocks noGrp="1"/>
          </p:cNvSpPr>
          <p:nvPr>
            <p:ph type="sldNum" sz="quarter" idx="12"/>
          </p:nvPr>
        </p:nvSpPr>
        <p:spPr/>
        <p:txBody>
          <a:bodyPr/>
          <a:lstStyle/>
          <a:p>
            <a:fld id="{8C71CAF9-4461-454A-B702-D536C3775752}" type="slidenum">
              <a:rPr lang="en-US" smtClean="0"/>
              <a:pPr/>
              <a:t>7</a:t>
            </a:fld>
            <a:endParaRPr lang="en-US"/>
          </a:p>
        </p:txBody>
      </p:sp>
      <p:sp>
        <p:nvSpPr>
          <p:cNvPr id="5" name="Title 4"/>
          <p:cNvSpPr>
            <a:spLocks noGrp="1"/>
          </p:cNvSpPr>
          <p:nvPr>
            <p:ph type="title"/>
          </p:nvPr>
        </p:nvSpPr>
        <p:spPr/>
        <p:txBody>
          <a:bodyPr/>
          <a:lstStyle/>
          <a:p>
            <a:r>
              <a:rPr lang="en-US" dirty="0" smtClean="0"/>
              <a:t>Types of frauds</a:t>
            </a:r>
            <a:endParaRPr lang="en-IN" dirty="0"/>
          </a:p>
        </p:txBody>
      </p:sp>
    </p:spTree>
  </p:cSld>
  <p:clrMapOvr>
    <a:masterClrMapping/>
  </p:clrMapOvr>
  <p:transition>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5468990" y="2214554"/>
          <a:ext cx="8128000"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Isosceles Triangle 8"/>
          <p:cNvSpPr/>
          <p:nvPr/>
        </p:nvSpPr>
        <p:spPr>
          <a:xfrm>
            <a:off x="8596330" y="3714752"/>
            <a:ext cx="1785950" cy="1214446"/>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Fraud Risk</a:t>
            </a:r>
            <a:endParaRPr lang="en-US" sz="2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10" name="Rectangle 2"/>
          <p:cNvSpPr txBox="1">
            <a:spLocks noChangeArrowheads="1"/>
          </p:cNvSpPr>
          <p:nvPr/>
        </p:nvSpPr>
        <p:spPr>
          <a:xfrm>
            <a:off x="7024694" y="2428868"/>
            <a:ext cx="4786346" cy="428628"/>
          </a:xfrm>
          <a:prstGeom prst="rect">
            <a:avLst/>
          </a:prstGeom>
        </p:spPr>
        <p:txBody>
          <a:bodyPr anchor="ctr">
            <a:noAutofit/>
          </a:bodyPr>
          <a:lstStyle/>
          <a:p>
            <a:pPr algn="ctr" fontAlgn="auto">
              <a:spcAft>
                <a:spcPts val="0"/>
              </a:spcAft>
              <a:defRPr/>
            </a:pPr>
            <a:r>
              <a:rPr lang="en-US" sz="2000" b="1" dirty="0" smtClean="0">
                <a:solidFill>
                  <a:schemeClr val="accent6">
                    <a:lumMod val="50000"/>
                  </a:schemeClr>
                </a:solidFill>
              </a:rPr>
              <a:t>“I need to hit my monthly targets”</a:t>
            </a:r>
            <a:endParaRPr lang="en-US" sz="2000" b="1" dirty="0">
              <a:solidFill>
                <a:schemeClr val="accent6">
                  <a:lumMod val="50000"/>
                </a:schemeClr>
              </a:solidFill>
            </a:endParaRPr>
          </a:p>
        </p:txBody>
      </p:sp>
      <p:sp>
        <p:nvSpPr>
          <p:cNvPr id="11" name="Rectangle 2"/>
          <p:cNvSpPr txBox="1">
            <a:spLocks noChangeArrowheads="1"/>
          </p:cNvSpPr>
          <p:nvPr/>
        </p:nvSpPr>
        <p:spPr>
          <a:xfrm>
            <a:off x="6524628" y="5929330"/>
            <a:ext cx="3071834" cy="428628"/>
          </a:xfrm>
          <a:prstGeom prst="rect">
            <a:avLst/>
          </a:prstGeom>
        </p:spPr>
        <p:txBody>
          <a:bodyPr anchor="ctr">
            <a:noAutofit/>
          </a:bodyPr>
          <a:lstStyle/>
          <a:p>
            <a:pPr algn="ctr" fontAlgn="auto">
              <a:spcAft>
                <a:spcPts val="0"/>
              </a:spcAft>
              <a:defRPr/>
            </a:pPr>
            <a:r>
              <a:rPr lang="en-US" b="1" dirty="0" smtClean="0">
                <a:solidFill>
                  <a:schemeClr val="accent6">
                    <a:lumMod val="50000"/>
                  </a:schemeClr>
                </a:solidFill>
              </a:rPr>
              <a:t>“Nobody really checks”</a:t>
            </a:r>
            <a:endParaRPr lang="en-US" b="1" dirty="0">
              <a:solidFill>
                <a:schemeClr val="accent6">
                  <a:lumMod val="50000"/>
                </a:schemeClr>
              </a:solidFill>
            </a:endParaRPr>
          </a:p>
        </p:txBody>
      </p:sp>
      <p:sp>
        <p:nvSpPr>
          <p:cNvPr id="12" name="Rectangle 2"/>
          <p:cNvSpPr txBox="1">
            <a:spLocks noChangeArrowheads="1"/>
          </p:cNvSpPr>
          <p:nvPr/>
        </p:nvSpPr>
        <p:spPr>
          <a:xfrm>
            <a:off x="9382148" y="5929330"/>
            <a:ext cx="3071834" cy="428628"/>
          </a:xfrm>
          <a:prstGeom prst="rect">
            <a:avLst/>
          </a:prstGeom>
        </p:spPr>
        <p:txBody>
          <a:bodyPr anchor="ctr">
            <a:noAutofit/>
          </a:bodyPr>
          <a:lstStyle/>
          <a:p>
            <a:pPr algn="ctr" fontAlgn="auto">
              <a:spcAft>
                <a:spcPts val="0"/>
              </a:spcAft>
              <a:defRPr/>
            </a:pPr>
            <a:r>
              <a:rPr lang="en-US" b="1" dirty="0" smtClean="0">
                <a:solidFill>
                  <a:schemeClr val="accent6">
                    <a:lumMod val="50000"/>
                  </a:schemeClr>
                </a:solidFill>
              </a:rPr>
              <a:t>“Everyone is Doing it”</a:t>
            </a:r>
            <a:endParaRPr lang="en-US" b="1" dirty="0">
              <a:solidFill>
                <a:schemeClr val="accent6">
                  <a:lumMod val="50000"/>
                </a:schemeClr>
              </a:solidFill>
            </a:endParaRPr>
          </a:p>
        </p:txBody>
      </p:sp>
      <p:sp>
        <p:nvSpPr>
          <p:cNvPr id="14" name="Slide Number Placeholder 13"/>
          <p:cNvSpPr>
            <a:spLocks noGrp="1"/>
          </p:cNvSpPr>
          <p:nvPr>
            <p:ph type="sldNum" sz="quarter" idx="12"/>
          </p:nvPr>
        </p:nvSpPr>
        <p:spPr/>
        <p:txBody>
          <a:bodyPr/>
          <a:lstStyle/>
          <a:p>
            <a:fld id="{8C71CAF9-4461-454A-B702-D536C3775752}" type="slidenum">
              <a:rPr lang="en-US" smtClean="0"/>
              <a:pPr/>
              <a:t>8</a:t>
            </a:fld>
            <a:endParaRPr lang="en-US"/>
          </a:p>
        </p:txBody>
      </p:sp>
      <p:sp>
        <p:nvSpPr>
          <p:cNvPr id="15" name="Rectangle 3"/>
          <p:cNvSpPr>
            <a:spLocks noGrp="1" noChangeArrowheads="1"/>
          </p:cNvSpPr>
          <p:nvPr>
            <p:ph idx="1"/>
          </p:nvPr>
        </p:nvSpPr>
        <p:spPr>
          <a:xfrm>
            <a:off x="523836" y="2714620"/>
            <a:ext cx="5429288" cy="3429024"/>
          </a:xfrm>
        </p:spPr>
        <p:txBody>
          <a:bodyPr rtlCol="0">
            <a:noAutofit/>
          </a:bodyPr>
          <a:lstStyle/>
          <a:p>
            <a:pPr marL="274320" indent="-274320" algn="just" fontAlgn="auto">
              <a:lnSpc>
                <a:spcPct val="120000"/>
              </a:lnSpc>
              <a:spcAft>
                <a:spcPts val="0"/>
              </a:spcAft>
              <a:buFont typeface="Century Gothic" pitchFamily="34" charset="0"/>
              <a:buChar char="►"/>
              <a:defRPr/>
            </a:pPr>
            <a:r>
              <a:rPr lang="en-US" sz="2400" dirty="0" smtClean="0"/>
              <a:t>Generally, it is noted that frauds like other crime, can be best explained by three factors: a supply of motivated offenders, the availability of suitable targets and the absence of capable guardians- control system or someone to mind the store.</a:t>
            </a:r>
          </a:p>
          <a:p>
            <a:pPr marL="274320" indent="-274320" algn="just" fontAlgn="auto">
              <a:spcAft>
                <a:spcPts val="0"/>
              </a:spcAft>
              <a:buClr>
                <a:schemeClr val="accent3"/>
              </a:buClr>
              <a:buFont typeface="Arial" pitchFamily="34" charset="0"/>
              <a:buNone/>
              <a:defRPr/>
            </a:pPr>
            <a:endParaRPr lang="en-US" sz="2400" dirty="0" smtClean="0"/>
          </a:p>
          <a:p>
            <a:pPr marL="274320" indent="-274320" algn="just" fontAlgn="auto">
              <a:spcAft>
                <a:spcPts val="0"/>
              </a:spcAft>
              <a:buClr>
                <a:schemeClr val="accent3"/>
              </a:buClr>
              <a:buFont typeface="Wingdings" pitchFamily="2" charset="2"/>
              <a:buNone/>
              <a:defRPr/>
            </a:pPr>
            <a:endParaRPr lang="en-US" sz="2400" dirty="0" smtClean="0"/>
          </a:p>
        </p:txBody>
      </p:sp>
      <p:sp>
        <p:nvSpPr>
          <p:cNvPr id="16" name="Title 4"/>
          <p:cNvSpPr>
            <a:spLocks noGrp="1"/>
          </p:cNvSpPr>
          <p:nvPr>
            <p:ph type="title"/>
          </p:nvPr>
        </p:nvSpPr>
        <p:spPr>
          <a:xfrm>
            <a:off x="1154954" y="973668"/>
            <a:ext cx="8761413" cy="706964"/>
          </a:xfrm>
        </p:spPr>
        <p:txBody>
          <a:bodyPr/>
          <a:lstStyle/>
          <a:p>
            <a:pPr defTabSz="914400">
              <a:spcBef>
                <a:spcPts val="0"/>
              </a:spcBef>
              <a:defRPr/>
            </a:pPr>
            <a:r>
              <a:rPr lang="en-US" dirty="0" smtClean="0">
                <a:solidFill>
                  <a:schemeClr val="bg1"/>
                </a:solidFill>
              </a:rPr>
              <a:t>Why Do People Commit Financial Statement Frauds</a:t>
            </a:r>
            <a:r>
              <a:rPr lang="en-US" dirty="0" smtClean="0">
                <a:solidFill>
                  <a:schemeClr val="bg1"/>
                </a:solidFill>
                <a:latin typeface="Calibri" pitchFamily="34" charset="0"/>
                <a:cs typeface="Calibri" pitchFamily="34" charset="0"/>
              </a:rPr>
              <a:t>?</a:t>
            </a:r>
            <a:endParaRPr lang="en-US" dirty="0" smtClean="0">
              <a:solidFill>
                <a:schemeClr val="bg1"/>
              </a:solidFill>
            </a:endParaRPr>
          </a:p>
        </p:txBody>
      </p:sp>
    </p:spTree>
  </p:cSld>
  <p:clrMapOvr>
    <a:masterClrMapping/>
  </p:clrMapOvr>
  <p:transition>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952464" y="2428868"/>
            <a:ext cx="10144196" cy="3416300"/>
          </a:xfrm>
        </p:spPr>
        <p:txBody>
          <a:bodyPr>
            <a:noAutofit/>
          </a:bodyPr>
          <a:lstStyle/>
          <a:p>
            <a:pPr algn="just">
              <a:lnSpc>
                <a:spcPct val="90000"/>
              </a:lnSpc>
            </a:pPr>
            <a:r>
              <a:rPr lang="en-US" sz="2400" dirty="0" smtClean="0">
                <a:cs typeface="Times New Roman" pitchFamily="18" charset="0"/>
              </a:rPr>
              <a:t>To meet or exceed the earnings or revenue growth expectations of stock market analysts.</a:t>
            </a:r>
          </a:p>
          <a:p>
            <a:pPr algn="just">
              <a:lnSpc>
                <a:spcPct val="90000"/>
              </a:lnSpc>
            </a:pPr>
            <a:r>
              <a:rPr lang="en-US" sz="2400" dirty="0" smtClean="0">
                <a:cs typeface="Times New Roman" pitchFamily="18" charset="0"/>
              </a:rPr>
              <a:t>To increase the amount of financing available from asset-based loans.</a:t>
            </a:r>
          </a:p>
          <a:p>
            <a:pPr algn="just">
              <a:lnSpc>
                <a:spcPct val="90000"/>
              </a:lnSpc>
            </a:pPr>
            <a:r>
              <a:rPr lang="en-US" sz="2400" dirty="0" smtClean="0">
                <a:cs typeface="Times New Roman" pitchFamily="18" charset="0"/>
              </a:rPr>
              <a:t>To meet a lender’s criteria for granting/extending loan facilities.</a:t>
            </a:r>
          </a:p>
          <a:p>
            <a:pPr algn="just">
              <a:lnSpc>
                <a:spcPct val="90000"/>
              </a:lnSpc>
            </a:pPr>
            <a:r>
              <a:rPr lang="en-US" sz="2400" dirty="0" smtClean="0">
                <a:cs typeface="Times New Roman" pitchFamily="18" charset="0"/>
              </a:rPr>
              <a:t>To meet corporate performance criteria set by the parent company.</a:t>
            </a:r>
          </a:p>
          <a:p>
            <a:pPr algn="just"/>
            <a:r>
              <a:rPr lang="en-US" sz="2400" dirty="0" smtClean="0">
                <a:cs typeface="Times New Roman" pitchFamily="18" charset="0"/>
              </a:rPr>
              <a:t>To meet personal performance criteria.</a:t>
            </a:r>
          </a:p>
          <a:p>
            <a:pPr algn="just"/>
            <a:r>
              <a:rPr lang="en-US" sz="2400" dirty="0" smtClean="0">
                <a:cs typeface="Times New Roman" pitchFamily="18" charset="0"/>
              </a:rPr>
              <a:t>To trigger performance-related compensation or earn-out payments.</a:t>
            </a:r>
          </a:p>
          <a:p>
            <a:pPr algn="just">
              <a:lnSpc>
                <a:spcPct val="90000"/>
              </a:lnSpc>
            </a:pPr>
            <a:endParaRPr lang="en-US" sz="2400" dirty="0" smtClean="0">
              <a:cs typeface="Times New Roman" pitchFamily="18" charset="0"/>
            </a:endParaRPr>
          </a:p>
          <a:p>
            <a:pPr algn="just">
              <a:lnSpc>
                <a:spcPct val="90000"/>
              </a:lnSpc>
              <a:buNone/>
            </a:pPr>
            <a:endParaRPr lang="en-US" sz="2400" dirty="0" smtClean="0">
              <a:cs typeface="Times New Roman" pitchFamily="18" charset="0"/>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pPr/>
              <a:t>9</a:t>
            </a:fld>
            <a:endParaRPr lang="en-US"/>
          </a:p>
        </p:txBody>
      </p:sp>
      <p:sp>
        <p:nvSpPr>
          <p:cNvPr id="5" name="Title 4"/>
          <p:cNvSpPr>
            <a:spLocks noGrp="1"/>
          </p:cNvSpPr>
          <p:nvPr>
            <p:ph type="title"/>
          </p:nvPr>
        </p:nvSpPr>
        <p:spPr/>
        <p:txBody>
          <a:bodyPr/>
          <a:lstStyle/>
          <a:p>
            <a:r>
              <a:rPr lang="en-US" dirty="0" smtClean="0"/>
              <a:t>Why Senior Management Will </a:t>
            </a:r>
            <a:r>
              <a:rPr lang="en-US" b="1" dirty="0" smtClean="0"/>
              <a:t>Overstate</a:t>
            </a:r>
            <a:r>
              <a:rPr lang="en-US" dirty="0" smtClean="0"/>
              <a:t> Business Performance</a:t>
            </a:r>
            <a:r>
              <a:rPr lang="en-US" dirty="0" smtClean="0">
                <a:solidFill>
                  <a:schemeClr val="bg1"/>
                </a:solidFill>
                <a:latin typeface="Calibri" pitchFamily="34" charset="0"/>
                <a:cs typeface="Calibri" pitchFamily="34" charset="0"/>
              </a:rPr>
              <a:t>?</a:t>
            </a:r>
            <a:endParaRPr lang="en-IN" dirty="0"/>
          </a:p>
        </p:txBody>
      </p:sp>
    </p:spTree>
  </p:cSld>
  <p:clrMapOvr>
    <a:masterClrMapping/>
  </p:clrMapOvr>
  <p:transition>
    <p:cover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1961</TotalTime>
  <Words>1832</Words>
  <Application>Microsoft Office PowerPoint</Application>
  <PresentationFormat>Custom</PresentationFormat>
  <Paragraphs>278</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Theme1</vt:lpstr>
      <vt:lpstr>FRAUDS IN FINANCIAL STATEMENT</vt:lpstr>
      <vt:lpstr>Definition of Financial Statement Fraud</vt:lpstr>
      <vt:lpstr>Some Statistics relating to frauds</vt:lpstr>
      <vt:lpstr>Effects of Financial Statement Fraud</vt:lpstr>
      <vt:lpstr>Effects of Financial Statement Fraud</vt:lpstr>
      <vt:lpstr>Who Commits Financial Statement Fraud?</vt:lpstr>
      <vt:lpstr>Types of frauds</vt:lpstr>
      <vt:lpstr>Why Do People Commit Financial Statement Frauds?</vt:lpstr>
      <vt:lpstr>Why Senior Management Will Overstate Business Performance?</vt:lpstr>
      <vt:lpstr>Why Senior Management Will Understate Business Performance?</vt:lpstr>
      <vt:lpstr>How Do People Commit Financial Statement Frauds?</vt:lpstr>
      <vt:lpstr>Responsibility of Management</vt:lpstr>
      <vt:lpstr>Responsibility of Auditors</vt:lpstr>
      <vt:lpstr>Penalty for Committing Frauds</vt:lpstr>
      <vt:lpstr>Users of Financial Statements</vt:lpstr>
      <vt:lpstr>Methods of Financial Statement Fraud</vt:lpstr>
      <vt:lpstr>Fictitious Revenues</vt:lpstr>
      <vt:lpstr>Fictitious Revenues - Example</vt:lpstr>
      <vt:lpstr>Timing Differences</vt:lpstr>
      <vt:lpstr>Timing Differences - Example</vt:lpstr>
      <vt:lpstr>Concealed Liabilities</vt:lpstr>
      <vt:lpstr>Concealed Liabilities - Example</vt:lpstr>
      <vt:lpstr>Improper Disclosures</vt:lpstr>
      <vt:lpstr>Improper Disclosures - Example</vt:lpstr>
      <vt:lpstr>Improper Asset Valuation</vt:lpstr>
      <vt:lpstr>Improper Asset Valuation - Example</vt:lpstr>
      <vt:lpstr>Financial Statement Analysis</vt:lpstr>
      <vt:lpstr>Deterrence of Financial Statement Frauds</vt:lpstr>
      <vt:lpstr>Reduce Pressure to Commit Financial Statement Frauds</vt:lpstr>
      <vt:lpstr>Reduce the Opportunities to Commit Financial Statement Frauds</vt:lpstr>
      <vt:lpstr>Reduce Rationalization of Financial Statement Frauds</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Statement Fraud</dc:title>
  <dc:creator>Audit6</dc:creator>
  <cp:lastModifiedBy>Audit4</cp:lastModifiedBy>
  <cp:revision>146</cp:revision>
  <dcterms:created xsi:type="dcterms:W3CDTF">2016-02-12T12:02:49Z</dcterms:created>
  <dcterms:modified xsi:type="dcterms:W3CDTF">2016-02-25T11:29:20Z</dcterms:modified>
</cp:coreProperties>
</file>