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5" r:id="rId1"/>
  </p:sldMasterIdLst>
  <p:notesMasterIdLst>
    <p:notesMasterId r:id="rId48"/>
  </p:notesMasterIdLst>
  <p:handoutMasterIdLst>
    <p:handoutMasterId r:id="rId49"/>
  </p:handoutMasterIdLst>
  <p:sldIdLst>
    <p:sldId id="744" r:id="rId2"/>
    <p:sldId id="745" r:id="rId3"/>
    <p:sldId id="402" r:id="rId4"/>
    <p:sldId id="405" r:id="rId5"/>
    <p:sldId id="478" r:id="rId6"/>
    <p:sldId id="484" r:id="rId7"/>
    <p:sldId id="415" r:id="rId8"/>
    <p:sldId id="266" r:id="rId9"/>
    <p:sldId id="356" r:id="rId10"/>
    <p:sldId id="267" r:id="rId11"/>
    <p:sldId id="350" r:id="rId12"/>
    <p:sldId id="337" r:id="rId13"/>
    <p:sldId id="535" r:id="rId14"/>
    <p:sldId id="752" r:id="rId15"/>
    <p:sldId id="538" r:id="rId16"/>
    <p:sldId id="399" r:id="rId17"/>
    <p:sldId id="287" r:id="rId18"/>
    <p:sldId id="540" r:id="rId19"/>
    <p:sldId id="467" r:id="rId20"/>
    <p:sldId id="468" r:id="rId21"/>
    <p:sldId id="469" r:id="rId22"/>
    <p:sldId id="754" r:id="rId23"/>
    <p:sldId id="755" r:id="rId24"/>
    <p:sldId id="756" r:id="rId25"/>
    <p:sldId id="790" r:id="rId26"/>
    <p:sldId id="789" r:id="rId27"/>
    <p:sldId id="772" r:id="rId28"/>
    <p:sldId id="529" r:id="rId29"/>
    <p:sldId id="558" r:id="rId30"/>
    <p:sldId id="387" r:id="rId31"/>
    <p:sldId id="475" r:id="rId32"/>
    <p:sldId id="476" r:id="rId33"/>
    <p:sldId id="560" r:id="rId34"/>
    <p:sldId id="561" r:id="rId35"/>
    <p:sldId id="562" r:id="rId36"/>
    <p:sldId id="362" r:id="rId37"/>
    <p:sldId id="532" r:id="rId38"/>
    <p:sldId id="389" r:id="rId39"/>
    <p:sldId id="774" r:id="rId40"/>
    <p:sldId id="533" r:id="rId41"/>
    <p:sldId id="452" r:id="rId42"/>
    <p:sldId id="777" r:id="rId43"/>
    <p:sldId id="778" r:id="rId44"/>
    <p:sldId id="784" r:id="rId45"/>
    <p:sldId id="787" r:id="rId46"/>
    <p:sldId id="799" r:id="rId47"/>
  </p:sldIdLst>
  <p:sldSz cx="12241213" cy="6858000"/>
  <p:notesSz cx="6735763" cy="9866313"/>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pos="3856">
          <p15:clr>
            <a:srgbClr val="A4A3A4"/>
          </p15:clr>
        </p15:guide>
        <p15:guide id="4" pos="385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50" autoAdjust="0"/>
    <p:restoredTop sz="92540" autoAdjust="0"/>
  </p:normalViewPr>
  <p:slideViewPr>
    <p:cSldViewPr>
      <p:cViewPr varScale="1">
        <p:scale>
          <a:sx n="69" d="100"/>
          <a:sy n="69" d="100"/>
        </p:scale>
        <p:origin x="816" y="48"/>
      </p:cViewPr>
      <p:guideLst>
        <p:guide orient="horz" pos="2160"/>
        <p:guide pos="2880"/>
        <p:guide pos="3856"/>
        <p:guide pos="3855"/>
      </p:guideLst>
    </p:cSldViewPr>
  </p:slideViewPr>
  <p:outlineViewPr>
    <p:cViewPr>
      <p:scale>
        <a:sx n="33" d="100"/>
        <a:sy n="33" d="100"/>
      </p:scale>
      <p:origin x="0" y="3640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69AF677-05F2-47A6-BA01-8CB3D384C5F7}" type="doc">
      <dgm:prSet loTypeId="urn:microsoft.com/office/officeart/2008/layout/AlternatingHexagons" loCatId="list" qsTypeId="urn:microsoft.com/office/officeart/2005/8/quickstyle/3d1" qsCatId="3D" csTypeId="urn:microsoft.com/office/officeart/2005/8/colors/accent1_2" csCatId="accent1" phldr="1"/>
      <dgm:spPr/>
      <dgm:t>
        <a:bodyPr/>
        <a:lstStyle/>
        <a:p>
          <a:endParaRPr lang="en-US"/>
        </a:p>
      </dgm:t>
    </dgm:pt>
    <dgm:pt modelId="{75842D9E-6402-4EC7-AF1A-EDFE218FA2F7}">
      <dgm:prSet phldrT="[Text]" custT="1"/>
      <dgm:spPr>
        <a:solidFill>
          <a:schemeClr val="bg1"/>
        </a:solidFill>
      </dgm:spPr>
      <dgm:t>
        <a:bodyPr/>
        <a:lstStyle/>
        <a:p>
          <a:r>
            <a:rPr lang="en-US" sz="3600" dirty="0">
              <a:solidFill>
                <a:srgbClr val="002060"/>
              </a:solidFill>
              <a:latin typeface="Cambria" pitchFamily="18" charset="0"/>
            </a:rPr>
            <a:t>State Laws</a:t>
          </a:r>
        </a:p>
      </dgm:t>
    </dgm:pt>
    <dgm:pt modelId="{C17F5BD2-222F-42E9-9899-6275889A2B19}" type="parTrans" cxnId="{4A5A4149-CFE3-4C82-8B7A-0E67613ECD8D}">
      <dgm:prSet/>
      <dgm:spPr/>
      <dgm:t>
        <a:bodyPr/>
        <a:lstStyle/>
        <a:p>
          <a:endParaRPr lang="en-US">
            <a:solidFill>
              <a:schemeClr val="tx1"/>
            </a:solidFill>
          </a:endParaRPr>
        </a:p>
      </dgm:t>
    </dgm:pt>
    <dgm:pt modelId="{A2759F28-ECD1-462F-85F3-2C507FA70961}" type="sibTrans" cxnId="{4A5A4149-CFE3-4C82-8B7A-0E67613ECD8D}">
      <dgm:prSet/>
      <dgm:spPr>
        <a:solidFill>
          <a:schemeClr val="bg1"/>
        </a:solidFill>
      </dgm:spPr>
      <dgm:t>
        <a:bodyPr/>
        <a:lstStyle/>
        <a:p>
          <a:r>
            <a:rPr lang="en-US" dirty="0">
              <a:solidFill>
                <a:srgbClr val="002060"/>
              </a:solidFill>
              <a:latin typeface="Cambria" pitchFamily="18" charset="0"/>
            </a:rPr>
            <a:t>Central Law</a:t>
          </a:r>
        </a:p>
      </dgm:t>
    </dgm:pt>
    <dgm:pt modelId="{AAAF1C71-FF66-4601-9BFF-410E67B7BEBB}" type="pres">
      <dgm:prSet presAssocID="{569AF677-05F2-47A6-BA01-8CB3D384C5F7}" presName="Name0" presStyleCnt="0">
        <dgm:presLayoutVars>
          <dgm:chMax/>
          <dgm:chPref/>
          <dgm:dir/>
          <dgm:animLvl val="lvl"/>
        </dgm:presLayoutVars>
      </dgm:prSet>
      <dgm:spPr/>
      <dgm:t>
        <a:bodyPr/>
        <a:lstStyle/>
        <a:p>
          <a:endParaRPr lang="en-IN"/>
        </a:p>
      </dgm:t>
    </dgm:pt>
    <dgm:pt modelId="{5F617D61-7D35-4307-8BA2-745BEEA6313A}" type="pres">
      <dgm:prSet presAssocID="{75842D9E-6402-4EC7-AF1A-EDFE218FA2F7}" presName="composite" presStyleCnt="0"/>
      <dgm:spPr/>
    </dgm:pt>
    <dgm:pt modelId="{4468F45D-1893-4EC2-A360-C37ECBD0FD1C}" type="pres">
      <dgm:prSet presAssocID="{75842D9E-6402-4EC7-AF1A-EDFE218FA2F7}" presName="Parent1" presStyleLbl="node1" presStyleIdx="0" presStyleCnt="2" custScaleX="129965" custScaleY="63942" custLinFactX="31310" custLinFactNeighborX="100000" custLinFactNeighborY="-69251">
        <dgm:presLayoutVars>
          <dgm:chMax val="1"/>
          <dgm:chPref val="1"/>
          <dgm:bulletEnabled val="1"/>
        </dgm:presLayoutVars>
      </dgm:prSet>
      <dgm:spPr/>
      <dgm:t>
        <a:bodyPr/>
        <a:lstStyle/>
        <a:p>
          <a:endParaRPr lang="en-IN"/>
        </a:p>
      </dgm:t>
    </dgm:pt>
    <dgm:pt modelId="{965E4E15-2A64-4D52-A293-A32EC46C5294}" type="pres">
      <dgm:prSet presAssocID="{75842D9E-6402-4EC7-AF1A-EDFE218FA2F7}" presName="Childtext1" presStyleLbl="revTx" presStyleIdx="0" presStyleCnt="1">
        <dgm:presLayoutVars>
          <dgm:chMax val="0"/>
          <dgm:chPref val="0"/>
          <dgm:bulletEnabled val="1"/>
        </dgm:presLayoutVars>
      </dgm:prSet>
      <dgm:spPr/>
    </dgm:pt>
    <dgm:pt modelId="{AE94FAD9-2149-4CB8-84BB-4A455B16146F}" type="pres">
      <dgm:prSet presAssocID="{75842D9E-6402-4EC7-AF1A-EDFE218FA2F7}" presName="BalanceSpacing" presStyleCnt="0"/>
      <dgm:spPr/>
    </dgm:pt>
    <dgm:pt modelId="{FFE94152-20CB-4DBB-9071-95364ADA8720}" type="pres">
      <dgm:prSet presAssocID="{75842D9E-6402-4EC7-AF1A-EDFE218FA2F7}" presName="BalanceSpacing1" presStyleCnt="0"/>
      <dgm:spPr/>
    </dgm:pt>
    <dgm:pt modelId="{3D30DB3B-8250-4255-AD48-26AF6A2BE249}" type="pres">
      <dgm:prSet presAssocID="{A2759F28-ECD1-462F-85F3-2C507FA70961}" presName="Accent1Text" presStyleLbl="node1" presStyleIdx="1" presStyleCnt="2" custScaleX="125942" custScaleY="63942" custLinFactX="-19584" custLinFactY="-18881" custLinFactNeighborX="-100000" custLinFactNeighborY="-100000"/>
      <dgm:spPr/>
      <dgm:t>
        <a:bodyPr/>
        <a:lstStyle/>
        <a:p>
          <a:endParaRPr lang="en-IN"/>
        </a:p>
      </dgm:t>
    </dgm:pt>
  </dgm:ptLst>
  <dgm:cxnLst>
    <dgm:cxn modelId="{790BA78D-284F-4784-AF60-1A2AD2CD4E0A}" type="presOf" srcId="{A2759F28-ECD1-462F-85F3-2C507FA70961}" destId="{3D30DB3B-8250-4255-AD48-26AF6A2BE249}" srcOrd="0" destOrd="0" presId="urn:microsoft.com/office/officeart/2008/layout/AlternatingHexagons"/>
    <dgm:cxn modelId="{754D44AC-87DC-4874-9D0D-441D72F4C546}" type="presOf" srcId="{569AF677-05F2-47A6-BA01-8CB3D384C5F7}" destId="{AAAF1C71-FF66-4601-9BFF-410E67B7BEBB}" srcOrd="0" destOrd="0" presId="urn:microsoft.com/office/officeart/2008/layout/AlternatingHexagons"/>
    <dgm:cxn modelId="{FEE5F782-8287-4AD5-8928-7F37720BC90F}" type="presOf" srcId="{75842D9E-6402-4EC7-AF1A-EDFE218FA2F7}" destId="{4468F45D-1893-4EC2-A360-C37ECBD0FD1C}" srcOrd="0" destOrd="0" presId="urn:microsoft.com/office/officeart/2008/layout/AlternatingHexagons"/>
    <dgm:cxn modelId="{4A5A4149-CFE3-4C82-8B7A-0E67613ECD8D}" srcId="{569AF677-05F2-47A6-BA01-8CB3D384C5F7}" destId="{75842D9E-6402-4EC7-AF1A-EDFE218FA2F7}" srcOrd="0" destOrd="0" parTransId="{C17F5BD2-222F-42E9-9899-6275889A2B19}" sibTransId="{A2759F28-ECD1-462F-85F3-2C507FA70961}"/>
    <dgm:cxn modelId="{E2DA3B65-7A3C-46D3-A802-BD9E3BB778C0}" type="presParOf" srcId="{AAAF1C71-FF66-4601-9BFF-410E67B7BEBB}" destId="{5F617D61-7D35-4307-8BA2-745BEEA6313A}" srcOrd="0" destOrd="0" presId="urn:microsoft.com/office/officeart/2008/layout/AlternatingHexagons"/>
    <dgm:cxn modelId="{43FAE492-E8B7-4FE1-B12D-FC3775CBCB46}" type="presParOf" srcId="{5F617D61-7D35-4307-8BA2-745BEEA6313A}" destId="{4468F45D-1893-4EC2-A360-C37ECBD0FD1C}" srcOrd="0" destOrd="0" presId="urn:microsoft.com/office/officeart/2008/layout/AlternatingHexagons"/>
    <dgm:cxn modelId="{CCCDE1E2-A2AD-46F3-ACA5-799BE9281C8B}" type="presParOf" srcId="{5F617D61-7D35-4307-8BA2-745BEEA6313A}" destId="{965E4E15-2A64-4D52-A293-A32EC46C5294}" srcOrd="1" destOrd="0" presId="urn:microsoft.com/office/officeart/2008/layout/AlternatingHexagons"/>
    <dgm:cxn modelId="{F68BA462-1AF9-4CE0-A4DE-305644EF325F}" type="presParOf" srcId="{5F617D61-7D35-4307-8BA2-745BEEA6313A}" destId="{AE94FAD9-2149-4CB8-84BB-4A455B16146F}" srcOrd="2" destOrd="0" presId="urn:microsoft.com/office/officeart/2008/layout/AlternatingHexagons"/>
    <dgm:cxn modelId="{FBF5870E-C0A3-4086-80B3-F931AFE868B4}" type="presParOf" srcId="{5F617D61-7D35-4307-8BA2-745BEEA6313A}" destId="{FFE94152-20CB-4DBB-9071-95364ADA8720}" srcOrd="3" destOrd="0" presId="urn:microsoft.com/office/officeart/2008/layout/AlternatingHexagons"/>
    <dgm:cxn modelId="{D6564BBD-3F53-4123-A99D-04A29CFDAFB6}" type="presParOf" srcId="{5F617D61-7D35-4307-8BA2-745BEEA6313A}" destId="{3D30DB3B-8250-4255-AD48-26AF6A2BE249}" srcOrd="4" destOrd="0" presId="urn:microsoft.com/office/officeart/2008/layout/AlternatingHexagon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4971F9D-D0E3-44ED-84AC-834535A3F082}" type="doc">
      <dgm:prSet loTypeId="urn:microsoft.com/office/officeart/2005/8/layout/orgChart1" loCatId="hierarchy" qsTypeId="urn:microsoft.com/office/officeart/2005/8/quickstyle/simple2" qsCatId="simple" csTypeId="urn:microsoft.com/office/officeart/2005/8/colors/accent6_5" csCatId="accent6" phldr="1"/>
      <dgm:spPr/>
      <dgm:t>
        <a:bodyPr/>
        <a:lstStyle/>
        <a:p>
          <a:endParaRPr lang="en-IN"/>
        </a:p>
      </dgm:t>
    </dgm:pt>
    <dgm:pt modelId="{DE1D76C3-B2FE-4D6A-92AE-0BE557F8EDC5}">
      <dgm:prSet phldrT="[Text]" custT="1"/>
      <dgm:spPr>
        <a:solidFill>
          <a:schemeClr val="bg1">
            <a:alpha val="80000"/>
          </a:schemeClr>
        </a:solidFill>
        <a:ln>
          <a:solidFill>
            <a:srgbClr val="00B0F0"/>
          </a:solidFill>
        </a:ln>
        <a:scene3d>
          <a:camera prst="orthographicFront"/>
          <a:lightRig rig="threePt" dir="t"/>
        </a:scene3d>
        <a:sp3d>
          <a:bevelT/>
        </a:sp3d>
      </dgm:spPr>
      <dgm:t>
        <a:bodyPr/>
        <a:lstStyle/>
        <a:p>
          <a:r>
            <a:rPr lang="en-US" sz="1800" b="1" dirty="0">
              <a:solidFill>
                <a:schemeClr val="tx1"/>
              </a:solidFill>
              <a:latin typeface="+mj-lt"/>
              <a:cs typeface="Times New Roman" panose="02020603050405020304" pitchFamily="18" charset="0"/>
            </a:rPr>
            <a:t>Rate </a:t>
          </a:r>
        </a:p>
        <a:p>
          <a:r>
            <a:rPr lang="en-US" sz="1800" b="1" dirty="0">
              <a:solidFill>
                <a:schemeClr val="tx1"/>
              </a:solidFill>
              <a:latin typeface="+mj-lt"/>
              <a:cs typeface="Times New Roman" panose="02020603050405020304" pitchFamily="18" charset="0"/>
            </a:rPr>
            <a:t>Structure</a:t>
          </a:r>
          <a:endParaRPr lang="en-IN" sz="1800" b="1" dirty="0">
            <a:solidFill>
              <a:schemeClr val="tx1"/>
            </a:solidFill>
            <a:latin typeface="+mj-lt"/>
            <a:cs typeface="Times New Roman" panose="02020603050405020304" pitchFamily="18" charset="0"/>
          </a:endParaRPr>
        </a:p>
      </dgm:t>
    </dgm:pt>
    <dgm:pt modelId="{E819EF26-A85F-4FE4-8471-1C36F7CCE2A8}" type="parTrans" cxnId="{304BC962-D163-4661-BBFA-97EE65FA4FB8}">
      <dgm:prSet/>
      <dgm:spPr/>
      <dgm:t>
        <a:bodyPr/>
        <a:lstStyle/>
        <a:p>
          <a:endParaRPr lang="en-IN"/>
        </a:p>
      </dgm:t>
    </dgm:pt>
    <dgm:pt modelId="{4E6906FC-C7D8-4701-84FB-BDC7FA4938AC}" type="sibTrans" cxnId="{304BC962-D163-4661-BBFA-97EE65FA4FB8}">
      <dgm:prSet/>
      <dgm:spPr/>
      <dgm:t>
        <a:bodyPr/>
        <a:lstStyle/>
        <a:p>
          <a:endParaRPr lang="en-IN"/>
        </a:p>
      </dgm:t>
    </dgm:pt>
    <dgm:pt modelId="{9974C2E6-192A-46BE-B0C9-30D57FB27ACF}">
      <dgm:prSet phldrT="[Text]" custT="1"/>
      <dgm:spPr>
        <a:solidFill>
          <a:schemeClr val="bg1">
            <a:alpha val="80000"/>
          </a:schemeClr>
        </a:solidFill>
        <a:ln>
          <a:solidFill>
            <a:srgbClr val="00B0F0"/>
          </a:solidFill>
        </a:ln>
        <a:scene3d>
          <a:camera prst="orthographicFront"/>
          <a:lightRig rig="threePt" dir="t"/>
        </a:scene3d>
        <a:sp3d>
          <a:bevelT/>
        </a:sp3d>
      </dgm:spPr>
      <dgm:t>
        <a:bodyPr/>
        <a:lstStyle/>
        <a:p>
          <a:r>
            <a:rPr lang="en-US" sz="1800" b="1" dirty="0">
              <a:solidFill>
                <a:schemeClr val="tx1"/>
              </a:solidFill>
              <a:latin typeface="+mj-lt"/>
              <a:cs typeface="Calibri" pitchFamily="34" charset="0"/>
            </a:rPr>
            <a:t>Exempted</a:t>
          </a:r>
          <a:endParaRPr lang="en-IN" sz="1800" b="1" dirty="0">
            <a:solidFill>
              <a:schemeClr val="tx1"/>
            </a:solidFill>
            <a:latin typeface="+mj-lt"/>
            <a:cs typeface="Calibri" pitchFamily="34" charset="0"/>
          </a:endParaRPr>
        </a:p>
      </dgm:t>
    </dgm:pt>
    <dgm:pt modelId="{5507B567-A5D2-4056-81F6-6AE731EDB0B4}" type="parTrans" cxnId="{C9F621E4-47AC-4360-8C80-55DD7135A54F}">
      <dgm:prSet/>
      <dgm:spPr>
        <a:ln>
          <a:solidFill>
            <a:srgbClr val="00B0F0"/>
          </a:solidFill>
        </a:ln>
        <a:scene3d>
          <a:camera prst="orthographicFront"/>
          <a:lightRig rig="threePt" dir="t"/>
        </a:scene3d>
        <a:sp3d>
          <a:bevelT/>
        </a:sp3d>
      </dgm:spPr>
      <dgm:t>
        <a:bodyPr/>
        <a:lstStyle/>
        <a:p>
          <a:endParaRPr lang="en-IN"/>
        </a:p>
      </dgm:t>
    </dgm:pt>
    <dgm:pt modelId="{167EF3BB-706A-4323-924D-327A50F965C0}" type="sibTrans" cxnId="{C9F621E4-47AC-4360-8C80-55DD7135A54F}">
      <dgm:prSet/>
      <dgm:spPr/>
      <dgm:t>
        <a:bodyPr/>
        <a:lstStyle/>
        <a:p>
          <a:endParaRPr lang="en-IN"/>
        </a:p>
      </dgm:t>
    </dgm:pt>
    <dgm:pt modelId="{283FC0B4-87F9-4B4F-BE18-82ECA1500970}">
      <dgm:prSet phldrT="[Text]" custT="1"/>
      <dgm:spPr>
        <a:solidFill>
          <a:schemeClr val="bg1">
            <a:alpha val="80000"/>
          </a:schemeClr>
        </a:solidFill>
        <a:ln>
          <a:solidFill>
            <a:srgbClr val="00B0F0"/>
          </a:solidFill>
        </a:ln>
        <a:scene3d>
          <a:camera prst="orthographicFront"/>
          <a:lightRig rig="threePt" dir="t"/>
        </a:scene3d>
        <a:sp3d>
          <a:bevelT/>
        </a:sp3d>
      </dgm:spPr>
      <dgm:t>
        <a:bodyPr/>
        <a:lstStyle/>
        <a:p>
          <a:r>
            <a:rPr lang="en-US" sz="1800" b="1" dirty="0">
              <a:solidFill>
                <a:schemeClr val="tx1"/>
              </a:solidFill>
              <a:latin typeface="+mj-lt"/>
              <a:cs typeface="Calibri" pitchFamily="34" charset="0"/>
            </a:rPr>
            <a:t>Lower </a:t>
          </a:r>
        </a:p>
        <a:p>
          <a:r>
            <a:rPr lang="en-US" sz="1800" b="1" dirty="0">
              <a:solidFill>
                <a:schemeClr val="tx1"/>
              </a:solidFill>
              <a:latin typeface="+mj-lt"/>
              <a:cs typeface="Calibri" pitchFamily="34" charset="0"/>
            </a:rPr>
            <a:t>Rate</a:t>
          </a:r>
        </a:p>
        <a:p>
          <a:r>
            <a:rPr lang="en-IN" sz="1800" b="1" dirty="0">
              <a:solidFill>
                <a:schemeClr val="tx1"/>
              </a:solidFill>
              <a:latin typeface="+mj-lt"/>
              <a:cs typeface="Calibri" pitchFamily="34" charset="0"/>
            </a:rPr>
            <a:t>5%</a:t>
          </a:r>
        </a:p>
      </dgm:t>
    </dgm:pt>
    <dgm:pt modelId="{5B80234E-DEED-4E08-9EAD-94729A1BA543}" type="parTrans" cxnId="{608C4EB7-ADA7-43E0-9C9E-80208E7253EC}">
      <dgm:prSet/>
      <dgm:spPr>
        <a:ln>
          <a:solidFill>
            <a:srgbClr val="00B0F0"/>
          </a:solidFill>
        </a:ln>
      </dgm:spPr>
      <dgm:t>
        <a:bodyPr/>
        <a:lstStyle/>
        <a:p>
          <a:endParaRPr lang="en-IN"/>
        </a:p>
      </dgm:t>
    </dgm:pt>
    <dgm:pt modelId="{B4DDE002-6F2C-4143-AF47-238DE20EDCD6}" type="sibTrans" cxnId="{608C4EB7-ADA7-43E0-9C9E-80208E7253EC}">
      <dgm:prSet/>
      <dgm:spPr/>
      <dgm:t>
        <a:bodyPr/>
        <a:lstStyle/>
        <a:p>
          <a:endParaRPr lang="en-IN"/>
        </a:p>
      </dgm:t>
    </dgm:pt>
    <dgm:pt modelId="{CA27642B-9CA7-443E-A2E1-84FE54E9AF72}">
      <dgm:prSet custT="1"/>
      <dgm:spPr>
        <a:solidFill>
          <a:schemeClr val="bg1">
            <a:alpha val="80000"/>
          </a:schemeClr>
        </a:solidFill>
        <a:ln>
          <a:solidFill>
            <a:srgbClr val="00B0F0"/>
          </a:solidFill>
        </a:ln>
        <a:scene3d>
          <a:camera prst="orthographicFront"/>
          <a:lightRig rig="threePt" dir="t"/>
        </a:scene3d>
        <a:sp3d>
          <a:bevelT/>
        </a:sp3d>
      </dgm:spPr>
      <dgm:t>
        <a:bodyPr/>
        <a:lstStyle/>
        <a:p>
          <a:r>
            <a:rPr lang="en-US" sz="1800" b="1" dirty="0">
              <a:solidFill>
                <a:schemeClr val="tx1"/>
              </a:solidFill>
              <a:latin typeface="+mj-lt"/>
              <a:cs typeface="Calibri" pitchFamily="34" charset="0"/>
            </a:rPr>
            <a:t>Standard </a:t>
          </a:r>
        </a:p>
        <a:p>
          <a:r>
            <a:rPr lang="en-US" sz="1800" b="1" dirty="0">
              <a:solidFill>
                <a:schemeClr val="tx1"/>
              </a:solidFill>
              <a:latin typeface="+mj-lt"/>
              <a:cs typeface="Calibri" pitchFamily="34" charset="0"/>
            </a:rPr>
            <a:t>Rate</a:t>
          </a:r>
        </a:p>
        <a:p>
          <a:r>
            <a:rPr lang="en-US" sz="1800" b="1" dirty="0">
              <a:solidFill>
                <a:schemeClr val="tx1"/>
              </a:solidFill>
              <a:latin typeface="+mj-lt"/>
              <a:cs typeface="Calibri" pitchFamily="34" charset="0"/>
            </a:rPr>
            <a:t>12% </a:t>
          </a:r>
          <a:endParaRPr lang="en-IN" sz="1800" b="1" dirty="0">
            <a:solidFill>
              <a:schemeClr val="tx1"/>
            </a:solidFill>
            <a:latin typeface="+mj-lt"/>
            <a:cs typeface="Calibri" pitchFamily="34" charset="0"/>
          </a:endParaRPr>
        </a:p>
      </dgm:t>
    </dgm:pt>
    <dgm:pt modelId="{1F08EF90-0398-463D-84C6-DAFF9BE014A4}" type="parTrans" cxnId="{C9C6FCD3-F769-4E47-AF49-1C7ED971AC3B}">
      <dgm:prSet/>
      <dgm:spPr>
        <a:ln>
          <a:solidFill>
            <a:srgbClr val="00B0F0"/>
          </a:solidFill>
        </a:ln>
        <a:scene3d>
          <a:camera prst="orthographicFront"/>
          <a:lightRig rig="threePt" dir="t"/>
        </a:scene3d>
        <a:sp3d>
          <a:bevelT/>
        </a:sp3d>
      </dgm:spPr>
      <dgm:t>
        <a:bodyPr/>
        <a:lstStyle/>
        <a:p>
          <a:endParaRPr lang="en-IN"/>
        </a:p>
      </dgm:t>
    </dgm:pt>
    <dgm:pt modelId="{CB09E504-AA7B-4A98-9BA6-088CB6AF88EB}" type="sibTrans" cxnId="{C9C6FCD3-F769-4E47-AF49-1C7ED971AC3B}">
      <dgm:prSet/>
      <dgm:spPr/>
      <dgm:t>
        <a:bodyPr/>
        <a:lstStyle/>
        <a:p>
          <a:endParaRPr lang="en-IN"/>
        </a:p>
      </dgm:t>
    </dgm:pt>
    <dgm:pt modelId="{327FD839-7580-4B3D-AFF1-870869C3334A}">
      <dgm:prSet custT="1"/>
      <dgm:spPr>
        <a:solidFill>
          <a:schemeClr val="bg1">
            <a:alpha val="80000"/>
          </a:schemeClr>
        </a:solidFill>
        <a:ln>
          <a:solidFill>
            <a:srgbClr val="00B0F0"/>
          </a:solidFill>
        </a:ln>
        <a:scene3d>
          <a:camera prst="orthographicFront"/>
          <a:lightRig rig="threePt" dir="t"/>
        </a:scene3d>
        <a:sp3d>
          <a:bevelT/>
        </a:sp3d>
      </dgm:spPr>
      <dgm:t>
        <a:bodyPr/>
        <a:lstStyle/>
        <a:p>
          <a:r>
            <a:rPr lang="en-US" sz="1800" b="1" dirty="0">
              <a:solidFill>
                <a:schemeClr val="tx1"/>
              </a:solidFill>
              <a:latin typeface="+mj-lt"/>
              <a:cs typeface="Calibri" pitchFamily="34" charset="0"/>
            </a:rPr>
            <a:t>High</a:t>
          </a:r>
        </a:p>
        <a:p>
          <a:r>
            <a:rPr lang="en-US" sz="1800" b="1" dirty="0">
              <a:solidFill>
                <a:schemeClr val="tx1"/>
              </a:solidFill>
              <a:latin typeface="+mj-lt"/>
              <a:cs typeface="Calibri" pitchFamily="34" charset="0"/>
            </a:rPr>
            <a:t> Rate (Demerit goods)</a:t>
          </a:r>
        </a:p>
        <a:p>
          <a:r>
            <a:rPr lang="en-US" sz="1800" b="1" dirty="0">
              <a:solidFill>
                <a:schemeClr val="tx1"/>
              </a:solidFill>
              <a:latin typeface="+mj-lt"/>
              <a:cs typeface="Calibri" pitchFamily="34" charset="0"/>
            </a:rPr>
            <a:t>28%</a:t>
          </a:r>
        </a:p>
      </dgm:t>
    </dgm:pt>
    <dgm:pt modelId="{4815B0D8-7F82-42D4-84CA-CA14DF2DB7EA}" type="parTrans" cxnId="{82424B5E-85C9-454D-8E3A-20A552791CBD}">
      <dgm:prSet/>
      <dgm:spPr>
        <a:ln>
          <a:solidFill>
            <a:srgbClr val="00B0F0"/>
          </a:solidFill>
        </a:ln>
        <a:scene3d>
          <a:camera prst="orthographicFront"/>
          <a:lightRig rig="threePt" dir="t"/>
        </a:scene3d>
        <a:sp3d>
          <a:bevelT/>
        </a:sp3d>
      </dgm:spPr>
      <dgm:t>
        <a:bodyPr/>
        <a:lstStyle/>
        <a:p>
          <a:endParaRPr lang="en-IN"/>
        </a:p>
      </dgm:t>
    </dgm:pt>
    <dgm:pt modelId="{8033710A-FE91-4E44-81BA-69A27A02C79E}" type="sibTrans" cxnId="{82424B5E-85C9-454D-8E3A-20A552791CBD}">
      <dgm:prSet/>
      <dgm:spPr/>
      <dgm:t>
        <a:bodyPr/>
        <a:lstStyle/>
        <a:p>
          <a:endParaRPr lang="en-IN"/>
        </a:p>
      </dgm:t>
    </dgm:pt>
    <dgm:pt modelId="{C111DAA3-70CC-4F48-83F2-87E2D8FBE89A}">
      <dgm:prSet custT="1"/>
      <dgm:spPr>
        <a:solidFill>
          <a:schemeClr val="bg1">
            <a:alpha val="80000"/>
          </a:schemeClr>
        </a:solidFill>
        <a:ln>
          <a:solidFill>
            <a:srgbClr val="00B0F0"/>
          </a:solidFill>
        </a:ln>
        <a:scene3d>
          <a:camera prst="orthographicFront"/>
          <a:lightRig rig="threePt" dir="t"/>
        </a:scene3d>
        <a:sp3d>
          <a:bevelT/>
        </a:sp3d>
      </dgm:spPr>
      <dgm:t>
        <a:bodyPr/>
        <a:lstStyle/>
        <a:p>
          <a:r>
            <a:rPr lang="en-US" sz="1800" b="1" kern="1200" dirty="0">
              <a:solidFill>
                <a:prstClr val="black"/>
              </a:solidFill>
              <a:latin typeface="+mj-lt"/>
              <a:ea typeface="+mn-ea"/>
              <a:cs typeface="Calibri" pitchFamily="34" charset="0"/>
            </a:rPr>
            <a:t>Standard</a:t>
          </a:r>
          <a:r>
            <a:rPr lang="en-US" sz="1800" b="0" kern="1200" dirty="0">
              <a:solidFill>
                <a:schemeClr val="tx1"/>
              </a:solidFill>
              <a:latin typeface="+mj-lt"/>
              <a:cs typeface="Calibri" pitchFamily="34" charset="0"/>
            </a:rPr>
            <a:t> </a:t>
          </a:r>
        </a:p>
        <a:p>
          <a:r>
            <a:rPr lang="en-US" sz="1800" b="1" kern="1200" dirty="0">
              <a:solidFill>
                <a:schemeClr val="tx1"/>
              </a:solidFill>
              <a:latin typeface="+mj-lt"/>
              <a:cs typeface="Calibri" pitchFamily="34" charset="0"/>
            </a:rPr>
            <a:t>Rate</a:t>
          </a:r>
        </a:p>
        <a:p>
          <a:r>
            <a:rPr lang="en-US" sz="1800" b="1" kern="1200" dirty="0">
              <a:solidFill>
                <a:schemeClr val="tx1"/>
              </a:solidFill>
              <a:latin typeface="+mj-lt"/>
              <a:cs typeface="Calibri" pitchFamily="34" charset="0"/>
            </a:rPr>
            <a:t>18%</a:t>
          </a:r>
          <a:endParaRPr lang="en-IN" sz="1800" b="1" kern="1200" dirty="0">
            <a:solidFill>
              <a:schemeClr val="tx1"/>
            </a:solidFill>
            <a:latin typeface="+mj-lt"/>
            <a:cs typeface="Calibri" pitchFamily="34" charset="0"/>
          </a:endParaRPr>
        </a:p>
      </dgm:t>
    </dgm:pt>
    <dgm:pt modelId="{FD9EC8E4-FD83-4C69-8716-C81FA4218A0F}" type="parTrans" cxnId="{F759EB36-85D6-4776-8B5E-BC9636F03B4F}">
      <dgm:prSet/>
      <dgm:spPr>
        <a:ln w="28575">
          <a:solidFill>
            <a:srgbClr val="00B0F0"/>
          </a:solidFill>
        </a:ln>
      </dgm:spPr>
      <dgm:t>
        <a:bodyPr/>
        <a:lstStyle/>
        <a:p>
          <a:endParaRPr lang="en-US"/>
        </a:p>
      </dgm:t>
    </dgm:pt>
    <dgm:pt modelId="{521AC762-F08B-4B35-81E4-F6032F3E8FDB}" type="sibTrans" cxnId="{F759EB36-85D6-4776-8B5E-BC9636F03B4F}">
      <dgm:prSet/>
      <dgm:spPr/>
      <dgm:t>
        <a:bodyPr/>
        <a:lstStyle/>
        <a:p>
          <a:endParaRPr lang="en-US"/>
        </a:p>
      </dgm:t>
    </dgm:pt>
    <dgm:pt modelId="{1443EFC3-6709-48A0-BC8A-60C4C37A5E8B}" type="pres">
      <dgm:prSet presAssocID="{C4971F9D-D0E3-44ED-84AC-834535A3F082}" presName="hierChild1" presStyleCnt="0">
        <dgm:presLayoutVars>
          <dgm:orgChart val="1"/>
          <dgm:chPref val="1"/>
          <dgm:dir/>
          <dgm:animOne val="branch"/>
          <dgm:animLvl val="lvl"/>
          <dgm:resizeHandles/>
        </dgm:presLayoutVars>
      </dgm:prSet>
      <dgm:spPr/>
      <dgm:t>
        <a:bodyPr/>
        <a:lstStyle/>
        <a:p>
          <a:endParaRPr lang="en-IN"/>
        </a:p>
      </dgm:t>
    </dgm:pt>
    <dgm:pt modelId="{988E7C30-EFD7-4846-96A4-931DC183D327}" type="pres">
      <dgm:prSet presAssocID="{DE1D76C3-B2FE-4D6A-92AE-0BE557F8EDC5}" presName="hierRoot1" presStyleCnt="0">
        <dgm:presLayoutVars>
          <dgm:hierBranch val="init"/>
        </dgm:presLayoutVars>
      </dgm:prSet>
      <dgm:spPr/>
    </dgm:pt>
    <dgm:pt modelId="{0042AA65-4BF6-418E-BE9F-06CA89AEAFD5}" type="pres">
      <dgm:prSet presAssocID="{DE1D76C3-B2FE-4D6A-92AE-0BE557F8EDC5}" presName="rootComposite1" presStyleCnt="0"/>
      <dgm:spPr/>
    </dgm:pt>
    <dgm:pt modelId="{6D5D67EB-7051-44C8-8330-58FF30018A18}" type="pres">
      <dgm:prSet presAssocID="{DE1D76C3-B2FE-4D6A-92AE-0BE557F8EDC5}" presName="rootText1" presStyleLbl="node0" presStyleIdx="0" presStyleCnt="1" custScaleY="225612" custLinFactNeighborX="-1137" custLinFactNeighborY="-13727">
        <dgm:presLayoutVars>
          <dgm:chPref val="3"/>
        </dgm:presLayoutVars>
      </dgm:prSet>
      <dgm:spPr>
        <a:prstGeom prst="snip2DiagRect">
          <a:avLst/>
        </a:prstGeom>
      </dgm:spPr>
      <dgm:t>
        <a:bodyPr/>
        <a:lstStyle/>
        <a:p>
          <a:endParaRPr lang="en-IN"/>
        </a:p>
      </dgm:t>
    </dgm:pt>
    <dgm:pt modelId="{32E5DB70-6F9A-472B-A134-B1A8866738C3}" type="pres">
      <dgm:prSet presAssocID="{DE1D76C3-B2FE-4D6A-92AE-0BE557F8EDC5}" presName="rootConnector1" presStyleLbl="node1" presStyleIdx="0" presStyleCnt="0"/>
      <dgm:spPr/>
      <dgm:t>
        <a:bodyPr/>
        <a:lstStyle/>
        <a:p>
          <a:endParaRPr lang="en-IN"/>
        </a:p>
      </dgm:t>
    </dgm:pt>
    <dgm:pt modelId="{61EA2FA2-0144-4759-90A1-52B799C37C90}" type="pres">
      <dgm:prSet presAssocID="{DE1D76C3-B2FE-4D6A-92AE-0BE557F8EDC5}" presName="hierChild2" presStyleCnt="0"/>
      <dgm:spPr/>
    </dgm:pt>
    <dgm:pt modelId="{A1DDA692-ED1C-41D3-94C4-C03E4101276C}" type="pres">
      <dgm:prSet presAssocID="{5507B567-A5D2-4056-81F6-6AE731EDB0B4}" presName="Name37" presStyleLbl="parChTrans1D2" presStyleIdx="0" presStyleCnt="5"/>
      <dgm:spPr/>
      <dgm:t>
        <a:bodyPr/>
        <a:lstStyle/>
        <a:p>
          <a:endParaRPr lang="en-IN"/>
        </a:p>
      </dgm:t>
    </dgm:pt>
    <dgm:pt modelId="{7E7C6096-E233-40D0-AA0B-614E6C029FE3}" type="pres">
      <dgm:prSet presAssocID="{9974C2E6-192A-46BE-B0C9-30D57FB27ACF}" presName="hierRoot2" presStyleCnt="0">
        <dgm:presLayoutVars>
          <dgm:hierBranch val="init"/>
        </dgm:presLayoutVars>
      </dgm:prSet>
      <dgm:spPr/>
    </dgm:pt>
    <dgm:pt modelId="{96139857-2C01-42FA-AEAE-C455BB358D99}" type="pres">
      <dgm:prSet presAssocID="{9974C2E6-192A-46BE-B0C9-30D57FB27ACF}" presName="rootComposite" presStyleCnt="0"/>
      <dgm:spPr/>
    </dgm:pt>
    <dgm:pt modelId="{1904F39D-2561-4CEB-B1D8-FC49181729CE}" type="pres">
      <dgm:prSet presAssocID="{9974C2E6-192A-46BE-B0C9-30D57FB27ACF}" presName="rootText" presStyleLbl="node2" presStyleIdx="0" presStyleCnt="5" custScaleX="110954" custScaleY="234839">
        <dgm:presLayoutVars>
          <dgm:chPref val="3"/>
        </dgm:presLayoutVars>
      </dgm:prSet>
      <dgm:spPr>
        <a:prstGeom prst="snip2DiagRect">
          <a:avLst/>
        </a:prstGeom>
      </dgm:spPr>
      <dgm:t>
        <a:bodyPr/>
        <a:lstStyle/>
        <a:p>
          <a:endParaRPr lang="en-IN"/>
        </a:p>
      </dgm:t>
    </dgm:pt>
    <dgm:pt modelId="{F0141F5D-576E-424A-8466-61D7DC9FBB2B}" type="pres">
      <dgm:prSet presAssocID="{9974C2E6-192A-46BE-B0C9-30D57FB27ACF}" presName="rootConnector" presStyleLbl="node2" presStyleIdx="0" presStyleCnt="5"/>
      <dgm:spPr/>
      <dgm:t>
        <a:bodyPr/>
        <a:lstStyle/>
        <a:p>
          <a:endParaRPr lang="en-IN"/>
        </a:p>
      </dgm:t>
    </dgm:pt>
    <dgm:pt modelId="{0784FD11-0934-4959-8ED5-755C075BB9FE}" type="pres">
      <dgm:prSet presAssocID="{9974C2E6-192A-46BE-B0C9-30D57FB27ACF}" presName="hierChild4" presStyleCnt="0"/>
      <dgm:spPr/>
    </dgm:pt>
    <dgm:pt modelId="{2A074813-7968-4022-A349-0668F225BDD4}" type="pres">
      <dgm:prSet presAssocID="{9974C2E6-192A-46BE-B0C9-30D57FB27ACF}" presName="hierChild5" presStyleCnt="0"/>
      <dgm:spPr/>
    </dgm:pt>
    <dgm:pt modelId="{66B6A0C0-97A0-445F-A5D4-F33B9C69943E}" type="pres">
      <dgm:prSet presAssocID="{5B80234E-DEED-4E08-9EAD-94729A1BA543}" presName="Name37" presStyleLbl="parChTrans1D2" presStyleIdx="1" presStyleCnt="5"/>
      <dgm:spPr/>
      <dgm:t>
        <a:bodyPr/>
        <a:lstStyle/>
        <a:p>
          <a:endParaRPr lang="en-IN"/>
        </a:p>
      </dgm:t>
    </dgm:pt>
    <dgm:pt modelId="{1CEA5253-BEED-4E0C-B6FC-A86F0D25FB5E}" type="pres">
      <dgm:prSet presAssocID="{283FC0B4-87F9-4B4F-BE18-82ECA1500970}" presName="hierRoot2" presStyleCnt="0">
        <dgm:presLayoutVars>
          <dgm:hierBranch val="init"/>
        </dgm:presLayoutVars>
      </dgm:prSet>
      <dgm:spPr/>
    </dgm:pt>
    <dgm:pt modelId="{1177C538-E4ED-4EDE-AC10-BD59F8C36026}" type="pres">
      <dgm:prSet presAssocID="{283FC0B4-87F9-4B4F-BE18-82ECA1500970}" presName="rootComposite" presStyleCnt="0"/>
      <dgm:spPr/>
    </dgm:pt>
    <dgm:pt modelId="{4F751C4C-6C89-4D5A-ABA8-99EA88A1C386}" type="pres">
      <dgm:prSet presAssocID="{283FC0B4-87F9-4B4F-BE18-82ECA1500970}" presName="rootText" presStyleLbl="node2" presStyleIdx="1" presStyleCnt="5" custScaleX="110954" custScaleY="234839" custLinFactNeighborX="4838" custLinFactNeighborY="-297">
        <dgm:presLayoutVars>
          <dgm:chPref val="3"/>
        </dgm:presLayoutVars>
      </dgm:prSet>
      <dgm:spPr>
        <a:prstGeom prst="snip2DiagRect">
          <a:avLst/>
        </a:prstGeom>
      </dgm:spPr>
      <dgm:t>
        <a:bodyPr/>
        <a:lstStyle/>
        <a:p>
          <a:endParaRPr lang="en-IN"/>
        </a:p>
      </dgm:t>
    </dgm:pt>
    <dgm:pt modelId="{F4ECE63A-C7DD-4CAF-AF70-A39B76E43532}" type="pres">
      <dgm:prSet presAssocID="{283FC0B4-87F9-4B4F-BE18-82ECA1500970}" presName="rootConnector" presStyleLbl="node2" presStyleIdx="1" presStyleCnt="5"/>
      <dgm:spPr/>
      <dgm:t>
        <a:bodyPr/>
        <a:lstStyle/>
        <a:p>
          <a:endParaRPr lang="en-IN"/>
        </a:p>
      </dgm:t>
    </dgm:pt>
    <dgm:pt modelId="{5B32AD3C-83CC-4EF1-96BE-685B7FCB37F5}" type="pres">
      <dgm:prSet presAssocID="{283FC0B4-87F9-4B4F-BE18-82ECA1500970}" presName="hierChild4" presStyleCnt="0"/>
      <dgm:spPr/>
    </dgm:pt>
    <dgm:pt modelId="{DD230828-28DF-4C59-8A5D-8D39B6B9AECF}" type="pres">
      <dgm:prSet presAssocID="{283FC0B4-87F9-4B4F-BE18-82ECA1500970}" presName="hierChild5" presStyleCnt="0"/>
      <dgm:spPr/>
    </dgm:pt>
    <dgm:pt modelId="{1EFDBBCC-1BB6-4C37-8145-C1AB323AC58A}" type="pres">
      <dgm:prSet presAssocID="{1F08EF90-0398-463D-84C6-DAFF9BE014A4}" presName="Name37" presStyleLbl="parChTrans1D2" presStyleIdx="2" presStyleCnt="5"/>
      <dgm:spPr/>
      <dgm:t>
        <a:bodyPr/>
        <a:lstStyle/>
        <a:p>
          <a:endParaRPr lang="en-IN"/>
        </a:p>
      </dgm:t>
    </dgm:pt>
    <dgm:pt modelId="{A8D5BB03-9FC7-4CBD-AD87-4683AFE7DEE0}" type="pres">
      <dgm:prSet presAssocID="{CA27642B-9CA7-443E-A2E1-84FE54E9AF72}" presName="hierRoot2" presStyleCnt="0">
        <dgm:presLayoutVars>
          <dgm:hierBranch val="init"/>
        </dgm:presLayoutVars>
      </dgm:prSet>
      <dgm:spPr/>
    </dgm:pt>
    <dgm:pt modelId="{D097364B-C069-41DC-A465-69E2F82FF18E}" type="pres">
      <dgm:prSet presAssocID="{CA27642B-9CA7-443E-A2E1-84FE54E9AF72}" presName="rootComposite" presStyleCnt="0"/>
      <dgm:spPr/>
    </dgm:pt>
    <dgm:pt modelId="{599876AA-7144-446F-8E47-F7E8EDC526A5}" type="pres">
      <dgm:prSet presAssocID="{CA27642B-9CA7-443E-A2E1-84FE54E9AF72}" presName="rootText" presStyleLbl="node2" presStyleIdx="2" presStyleCnt="5" custScaleX="110954" custScaleY="234839">
        <dgm:presLayoutVars>
          <dgm:chPref val="3"/>
        </dgm:presLayoutVars>
      </dgm:prSet>
      <dgm:spPr>
        <a:prstGeom prst="snip2DiagRect">
          <a:avLst/>
        </a:prstGeom>
      </dgm:spPr>
      <dgm:t>
        <a:bodyPr/>
        <a:lstStyle/>
        <a:p>
          <a:endParaRPr lang="en-IN"/>
        </a:p>
      </dgm:t>
    </dgm:pt>
    <dgm:pt modelId="{CD2521DD-5998-45EE-A287-180255FB07A4}" type="pres">
      <dgm:prSet presAssocID="{CA27642B-9CA7-443E-A2E1-84FE54E9AF72}" presName="rootConnector" presStyleLbl="node2" presStyleIdx="2" presStyleCnt="5"/>
      <dgm:spPr/>
      <dgm:t>
        <a:bodyPr/>
        <a:lstStyle/>
        <a:p>
          <a:endParaRPr lang="en-IN"/>
        </a:p>
      </dgm:t>
    </dgm:pt>
    <dgm:pt modelId="{B45276E7-3C56-4C6F-B684-3A33A024FF4F}" type="pres">
      <dgm:prSet presAssocID="{CA27642B-9CA7-443E-A2E1-84FE54E9AF72}" presName="hierChild4" presStyleCnt="0"/>
      <dgm:spPr/>
    </dgm:pt>
    <dgm:pt modelId="{197885A2-4FD8-46A4-9596-833132536FA4}" type="pres">
      <dgm:prSet presAssocID="{CA27642B-9CA7-443E-A2E1-84FE54E9AF72}" presName="hierChild5" presStyleCnt="0"/>
      <dgm:spPr/>
    </dgm:pt>
    <dgm:pt modelId="{CDB69585-5B2F-4F48-A7F9-DA6BC0C31949}" type="pres">
      <dgm:prSet presAssocID="{FD9EC8E4-FD83-4C69-8716-C81FA4218A0F}" presName="Name37" presStyleLbl="parChTrans1D2" presStyleIdx="3" presStyleCnt="5"/>
      <dgm:spPr/>
      <dgm:t>
        <a:bodyPr/>
        <a:lstStyle/>
        <a:p>
          <a:endParaRPr lang="en-IN"/>
        </a:p>
      </dgm:t>
    </dgm:pt>
    <dgm:pt modelId="{DDB1DE5D-3A0C-46FD-8B12-B55BC2A60042}" type="pres">
      <dgm:prSet presAssocID="{C111DAA3-70CC-4F48-83F2-87E2D8FBE89A}" presName="hierRoot2" presStyleCnt="0">
        <dgm:presLayoutVars>
          <dgm:hierBranch val="init"/>
        </dgm:presLayoutVars>
      </dgm:prSet>
      <dgm:spPr/>
    </dgm:pt>
    <dgm:pt modelId="{B333BC5C-D6E7-4EFD-AE5B-2B43DADF5D5B}" type="pres">
      <dgm:prSet presAssocID="{C111DAA3-70CC-4F48-83F2-87E2D8FBE89A}" presName="rootComposite" presStyleCnt="0"/>
      <dgm:spPr/>
    </dgm:pt>
    <dgm:pt modelId="{2E44A27A-DF82-4F9D-9AC7-2C071A514FB9}" type="pres">
      <dgm:prSet presAssocID="{C111DAA3-70CC-4F48-83F2-87E2D8FBE89A}" presName="rootText" presStyleLbl="node2" presStyleIdx="3" presStyleCnt="5" custScaleX="110954" custScaleY="234839">
        <dgm:presLayoutVars>
          <dgm:chPref val="3"/>
        </dgm:presLayoutVars>
      </dgm:prSet>
      <dgm:spPr>
        <a:prstGeom prst="snip2DiagRect">
          <a:avLst/>
        </a:prstGeom>
      </dgm:spPr>
      <dgm:t>
        <a:bodyPr/>
        <a:lstStyle/>
        <a:p>
          <a:endParaRPr lang="en-IN"/>
        </a:p>
      </dgm:t>
    </dgm:pt>
    <dgm:pt modelId="{2F89E832-0165-4394-BF6E-2D6BED1C2E7C}" type="pres">
      <dgm:prSet presAssocID="{C111DAA3-70CC-4F48-83F2-87E2D8FBE89A}" presName="rootConnector" presStyleLbl="node2" presStyleIdx="3" presStyleCnt="5"/>
      <dgm:spPr/>
      <dgm:t>
        <a:bodyPr/>
        <a:lstStyle/>
        <a:p>
          <a:endParaRPr lang="en-IN"/>
        </a:p>
      </dgm:t>
    </dgm:pt>
    <dgm:pt modelId="{F9A107AA-01B8-410F-B430-76D6C1CE3F92}" type="pres">
      <dgm:prSet presAssocID="{C111DAA3-70CC-4F48-83F2-87E2D8FBE89A}" presName="hierChild4" presStyleCnt="0"/>
      <dgm:spPr/>
    </dgm:pt>
    <dgm:pt modelId="{7C5E0766-3DEF-47CE-8950-3CE72D4F2F10}" type="pres">
      <dgm:prSet presAssocID="{C111DAA3-70CC-4F48-83F2-87E2D8FBE89A}" presName="hierChild5" presStyleCnt="0"/>
      <dgm:spPr/>
    </dgm:pt>
    <dgm:pt modelId="{B797BC85-03B8-46A2-AD48-6B693D2D46E2}" type="pres">
      <dgm:prSet presAssocID="{4815B0D8-7F82-42D4-84CA-CA14DF2DB7EA}" presName="Name37" presStyleLbl="parChTrans1D2" presStyleIdx="4" presStyleCnt="5"/>
      <dgm:spPr/>
      <dgm:t>
        <a:bodyPr/>
        <a:lstStyle/>
        <a:p>
          <a:endParaRPr lang="en-IN"/>
        </a:p>
      </dgm:t>
    </dgm:pt>
    <dgm:pt modelId="{29CADDC8-3875-402B-AA6F-A1978A9A601D}" type="pres">
      <dgm:prSet presAssocID="{327FD839-7580-4B3D-AFF1-870869C3334A}" presName="hierRoot2" presStyleCnt="0">
        <dgm:presLayoutVars>
          <dgm:hierBranch val="init"/>
        </dgm:presLayoutVars>
      </dgm:prSet>
      <dgm:spPr/>
    </dgm:pt>
    <dgm:pt modelId="{955008DB-2E3D-4073-B035-12DC37525367}" type="pres">
      <dgm:prSet presAssocID="{327FD839-7580-4B3D-AFF1-870869C3334A}" presName="rootComposite" presStyleCnt="0"/>
      <dgm:spPr/>
    </dgm:pt>
    <dgm:pt modelId="{D784D80D-403D-41CF-9360-8CB12E27FA76}" type="pres">
      <dgm:prSet presAssocID="{327FD839-7580-4B3D-AFF1-870869C3334A}" presName="rootText" presStyleLbl="node2" presStyleIdx="4" presStyleCnt="5" custScaleX="110954" custScaleY="234839">
        <dgm:presLayoutVars>
          <dgm:chPref val="3"/>
        </dgm:presLayoutVars>
      </dgm:prSet>
      <dgm:spPr>
        <a:prstGeom prst="snip2DiagRect">
          <a:avLst/>
        </a:prstGeom>
      </dgm:spPr>
      <dgm:t>
        <a:bodyPr/>
        <a:lstStyle/>
        <a:p>
          <a:endParaRPr lang="en-IN"/>
        </a:p>
      </dgm:t>
    </dgm:pt>
    <dgm:pt modelId="{28AD2E4C-FC59-46EC-B45B-14BF8E7A9500}" type="pres">
      <dgm:prSet presAssocID="{327FD839-7580-4B3D-AFF1-870869C3334A}" presName="rootConnector" presStyleLbl="node2" presStyleIdx="4" presStyleCnt="5"/>
      <dgm:spPr/>
      <dgm:t>
        <a:bodyPr/>
        <a:lstStyle/>
        <a:p>
          <a:endParaRPr lang="en-IN"/>
        </a:p>
      </dgm:t>
    </dgm:pt>
    <dgm:pt modelId="{9482D506-E720-4CDA-91EC-7FAE3DA4EC39}" type="pres">
      <dgm:prSet presAssocID="{327FD839-7580-4B3D-AFF1-870869C3334A}" presName="hierChild4" presStyleCnt="0"/>
      <dgm:spPr/>
    </dgm:pt>
    <dgm:pt modelId="{F670AF97-9A32-4B9D-AB13-93D2D64D21AB}" type="pres">
      <dgm:prSet presAssocID="{327FD839-7580-4B3D-AFF1-870869C3334A}" presName="hierChild5" presStyleCnt="0"/>
      <dgm:spPr/>
    </dgm:pt>
    <dgm:pt modelId="{F381C383-5210-45E1-AB9F-D95001B61612}" type="pres">
      <dgm:prSet presAssocID="{DE1D76C3-B2FE-4D6A-92AE-0BE557F8EDC5}" presName="hierChild3" presStyleCnt="0"/>
      <dgm:spPr/>
    </dgm:pt>
  </dgm:ptLst>
  <dgm:cxnLst>
    <dgm:cxn modelId="{304BC962-D163-4661-BBFA-97EE65FA4FB8}" srcId="{C4971F9D-D0E3-44ED-84AC-834535A3F082}" destId="{DE1D76C3-B2FE-4D6A-92AE-0BE557F8EDC5}" srcOrd="0" destOrd="0" parTransId="{E819EF26-A85F-4FE4-8471-1C36F7CCE2A8}" sibTransId="{4E6906FC-C7D8-4701-84FB-BDC7FA4938AC}"/>
    <dgm:cxn modelId="{847CD274-F5ED-4171-89E2-EB231015CC6A}" type="presOf" srcId="{327FD839-7580-4B3D-AFF1-870869C3334A}" destId="{28AD2E4C-FC59-46EC-B45B-14BF8E7A9500}" srcOrd="1" destOrd="0" presId="urn:microsoft.com/office/officeart/2005/8/layout/orgChart1"/>
    <dgm:cxn modelId="{1B233BC5-4F67-41AD-BC70-1E28BEABD83E}" type="presOf" srcId="{C4971F9D-D0E3-44ED-84AC-834535A3F082}" destId="{1443EFC3-6709-48A0-BC8A-60C4C37A5E8B}" srcOrd="0" destOrd="0" presId="urn:microsoft.com/office/officeart/2005/8/layout/orgChart1"/>
    <dgm:cxn modelId="{08DCD087-F338-4FB7-88D2-33BA318E79ED}" type="presOf" srcId="{327FD839-7580-4B3D-AFF1-870869C3334A}" destId="{D784D80D-403D-41CF-9360-8CB12E27FA76}" srcOrd="0" destOrd="0" presId="urn:microsoft.com/office/officeart/2005/8/layout/orgChart1"/>
    <dgm:cxn modelId="{475B4117-CAF6-45A8-B360-F93331DE8F34}" type="presOf" srcId="{9974C2E6-192A-46BE-B0C9-30D57FB27ACF}" destId="{1904F39D-2561-4CEB-B1D8-FC49181729CE}" srcOrd="0" destOrd="0" presId="urn:microsoft.com/office/officeart/2005/8/layout/orgChart1"/>
    <dgm:cxn modelId="{B59A8CDD-5C88-4A72-831B-498E17F52CD4}" type="presOf" srcId="{DE1D76C3-B2FE-4D6A-92AE-0BE557F8EDC5}" destId="{6D5D67EB-7051-44C8-8330-58FF30018A18}" srcOrd="0" destOrd="0" presId="urn:microsoft.com/office/officeart/2005/8/layout/orgChart1"/>
    <dgm:cxn modelId="{C9F621E4-47AC-4360-8C80-55DD7135A54F}" srcId="{DE1D76C3-B2FE-4D6A-92AE-0BE557F8EDC5}" destId="{9974C2E6-192A-46BE-B0C9-30D57FB27ACF}" srcOrd="0" destOrd="0" parTransId="{5507B567-A5D2-4056-81F6-6AE731EDB0B4}" sibTransId="{167EF3BB-706A-4323-924D-327A50F965C0}"/>
    <dgm:cxn modelId="{11EEB540-98BF-413E-8EF9-45399658F930}" type="presOf" srcId="{283FC0B4-87F9-4B4F-BE18-82ECA1500970}" destId="{F4ECE63A-C7DD-4CAF-AF70-A39B76E43532}" srcOrd="1" destOrd="0" presId="urn:microsoft.com/office/officeart/2005/8/layout/orgChart1"/>
    <dgm:cxn modelId="{C969AE91-F132-42A5-8EFE-B4D5BD6A7CF6}" type="presOf" srcId="{C111DAA3-70CC-4F48-83F2-87E2D8FBE89A}" destId="{2E44A27A-DF82-4F9D-9AC7-2C071A514FB9}" srcOrd="0" destOrd="0" presId="urn:microsoft.com/office/officeart/2005/8/layout/orgChart1"/>
    <dgm:cxn modelId="{49C1906C-04C3-4E5C-A177-245714FCCF86}" type="presOf" srcId="{9974C2E6-192A-46BE-B0C9-30D57FB27ACF}" destId="{F0141F5D-576E-424A-8466-61D7DC9FBB2B}" srcOrd="1" destOrd="0" presId="urn:microsoft.com/office/officeart/2005/8/layout/orgChart1"/>
    <dgm:cxn modelId="{74782FCA-2FFE-4ADA-9E95-F6D52A71D301}" type="presOf" srcId="{4815B0D8-7F82-42D4-84CA-CA14DF2DB7EA}" destId="{B797BC85-03B8-46A2-AD48-6B693D2D46E2}" srcOrd="0" destOrd="0" presId="urn:microsoft.com/office/officeart/2005/8/layout/orgChart1"/>
    <dgm:cxn modelId="{BF1B17B9-EA17-4044-B3EA-49A7E21CF2D2}" type="presOf" srcId="{283FC0B4-87F9-4B4F-BE18-82ECA1500970}" destId="{4F751C4C-6C89-4D5A-ABA8-99EA88A1C386}" srcOrd="0" destOrd="0" presId="urn:microsoft.com/office/officeart/2005/8/layout/orgChart1"/>
    <dgm:cxn modelId="{13E70DF1-9225-4924-9862-884838D3C2FA}" type="presOf" srcId="{DE1D76C3-B2FE-4D6A-92AE-0BE557F8EDC5}" destId="{32E5DB70-6F9A-472B-A134-B1A8866738C3}" srcOrd="1" destOrd="0" presId="urn:microsoft.com/office/officeart/2005/8/layout/orgChart1"/>
    <dgm:cxn modelId="{F759EB36-85D6-4776-8B5E-BC9636F03B4F}" srcId="{DE1D76C3-B2FE-4D6A-92AE-0BE557F8EDC5}" destId="{C111DAA3-70CC-4F48-83F2-87E2D8FBE89A}" srcOrd="3" destOrd="0" parTransId="{FD9EC8E4-FD83-4C69-8716-C81FA4218A0F}" sibTransId="{521AC762-F08B-4B35-81E4-F6032F3E8FDB}"/>
    <dgm:cxn modelId="{56795290-30B1-4D90-B3E2-CAA17754E132}" type="presOf" srcId="{C111DAA3-70CC-4F48-83F2-87E2D8FBE89A}" destId="{2F89E832-0165-4394-BF6E-2D6BED1C2E7C}" srcOrd="1" destOrd="0" presId="urn:microsoft.com/office/officeart/2005/8/layout/orgChart1"/>
    <dgm:cxn modelId="{E42FEE49-22A2-42DA-B64D-8ADF848DCCEB}" type="presOf" srcId="{FD9EC8E4-FD83-4C69-8716-C81FA4218A0F}" destId="{CDB69585-5B2F-4F48-A7F9-DA6BC0C31949}" srcOrd="0" destOrd="0" presId="urn:microsoft.com/office/officeart/2005/8/layout/orgChart1"/>
    <dgm:cxn modelId="{C9C6FCD3-F769-4E47-AF49-1C7ED971AC3B}" srcId="{DE1D76C3-B2FE-4D6A-92AE-0BE557F8EDC5}" destId="{CA27642B-9CA7-443E-A2E1-84FE54E9AF72}" srcOrd="2" destOrd="0" parTransId="{1F08EF90-0398-463D-84C6-DAFF9BE014A4}" sibTransId="{CB09E504-AA7B-4A98-9BA6-088CB6AF88EB}"/>
    <dgm:cxn modelId="{DF59EBA8-96CB-4EF2-B77E-7035B2F5781E}" type="presOf" srcId="{1F08EF90-0398-463D-84C6-DAFF9BE014A4}" destId="{1EFDBBCC-1BB6-4C37-8145-C1AB323AC58A}" srcOrd="0" destOrd="0" presId="urn:microsoft.com/office/officeart/2005/8/layout/orgChart1"/>
    <dgm:cxn modelId="{253578BA-906D-4174-A480-526AB8253C67}" type="presOf" srcId="{5507B567-A5D2-4056-81F6-6AE731EDB0B4}" destId="{A1DDA692-ED1C-41D3-94C4-C03E4101276C}" srcOrd="0" destOrd="0" presId="urn:microsoft.com/office/officeart/2005/8/layout/orgChart1"/>
    <dgm:cxn modelId="{35C02B5A-16C4-4E5D-B4A3-846DCEB10E1E}" type="presOf" srcId="{5B80234E-DEED-4E08-9EAD-94729A1BA543}" destId="{66B6A0C0-97A0-445F-A5D4-F33B9C69943E}" srcOrd="0" destOrd="0" presId="urn:microsoft.com/office/officeart/2005/8/layout/orgChart1"/>
    <dgm:cxn modelId="{608C4EB7-ADA7-43E0-9C9E-80208E7253EC}" srcId="{DE1D76C3-B2FE-4D6A-92AE-0BE557F8EDC5}" destId="{283FC0B4-87F9-4B4F-BE18-82ECA1500970}" srcOrd="1" destOrd="0" parTransId="{5B80234E-DEED-4E08-9EAD-94729A1BA543}" sibTransId="{B4DDE002-6F2C-4143-AF47-238DE20EDCD6}"/>
    <dgm:cxn modelId="{82424B5E-85C9-454D-8E3A-20A552791CBD}" srcId="{DE1D76C3-B2FE-4D6A-92AE-0BE557F8EDC5}" destId="{327FD839-7580-4B3D-AFF1-870869C3334A}" srcOrd="4" destOrd="0" parTransId="{4815B0D8-7F82-42D4-84CA-CA14DF2DB7EA}" sibTransId="{8033710A-FE91-4E44-81BA-69A27A02C79E}"/>
    <dgm:cxn modelId="{83C1EF2E-CE22-4668-AEC8-54345C8070CE}" type="presOf" srcId="{CA27642B-9CA7-443E-A2E1-84FE54E9AF72}" destId="{CD2521DD-5998-45EE-A287-180255FB07A4}" srcOrd="1" destOrd="0" presId="urn:microsoft.com/office/officeart/2005/8/layout/orgChart1"/>
    <dgm:cxn modelId="{5B87D15B-C5A6-46ED-83A1-EEAE6DC18287}" type="presOf" srcId="{CA27642B-9CA7-443E-A2E1-84FE54E9AF72}" destId="{599876AA-7144-446F-8E47-F7E8EDC526A5}" srcOrd="0" destOrd="0" presId="urn:microsoft.com/office/officeart/2005/8/layout/orgChart1"/>
    <dgm:cxn modelId="{0DB95A10-A976-4FBA-A84C-A5259AA129DC}" type="presParOf" srcId="{1443EFC3-6709-48A0-BC8A-60C4C37A5E8B}" destId="{988E7C30-EFD7-4846-96A4-931DC183D327}" srcOrd="0" destOrd="0" presId="urn:microsoft.com/office/officeart/2005/8/layout/orgChart1"/>
    <dgm:cxn modelId="{FB22B68C-3F72-4C75-93C3-0316C7695128}" type="presParOf" srcId="{988E7C30-EFD7-4846-96A4-931DC183D327}" destId="{0042AA65-4BF6-418E-BE9F-06CA89AEAFD5}" srcOrd="0" destOrd="0" presId="urn:microsoft.com/office/officeart/2005/8/layout/orgChart1"/>
    <dgm:cxn modelId="{A09AE7D0-7EFC-4BB9-85A6-1A6B97544FFF}" type="presParOf" srcId="{0042AA65-4BF6-418E-BE9F-06CA89AEAFD5}" destId="{6D5D67EB-7051-44C8-8330-58FF30018A18}" srcOrd="0" destOrd="0" presId="urn:microsoft.com/office/officeart/2005/8/layout/orgChart1"/>
    <dgm:cxn modelId="{64E1909D-98A6-40A0-9E97-D3C2D13C66AC}" type="presParOf" srcId="{0042AA65-4BF6-418E-BE9F-06CA89AEAFD5}" destId="{32E5DB70-6F9A-472B-A134-B1A8866738C3}" srcOrd="1" destOrd="0" presId="urn:microsoft.com/office/officeart/2005/8/layout/orgChart1"/>
    <dgm:cxn modelId="{9C95F8A1-85EE-4063-955E-E06E0E0E61DB}" type="presParOf" srcId="{988E7C30-EFD7-4846-96A4-931DC183D327}" destId="{61EA2FA2-0144-4759-90A1-52B799C37C90}" srcOrd="1" destOrd="0" presId="urn:microsoft.com/office/officeart/2005/8/layout/orgChart1"/>
    <dgm:cxn modelId="{32B1C1CA-8B70-4683-BB4E-DDF24CA5BA7E}" type="presParOf" srcId="{61EA2FA2-0144-4759-90A1-52B799C37C90}" destId="{A1DDA692-ED1C-41D3-94C4-C03E4101276C}" srcOrd="0" destOrd="0" presId="urn:microsoft.com/office/officeart/2005/8/layout/orgChart1"/>
    <dgm:cxn modelId="{30C848B4-CEBA-4176-8368-BB8C641B1272}" type="presParOf" srcId="{61EA2FA2-0144-4759-90A1-52B799C37C90}" destId="{7E7C6096-E233-40D0-AA0B-614E6C029FE3}" srcOrd="1" destOrd="0" presId="urn:microsoft.com/office/officeart/2005/8/layout/orgChart1"/>
    <dgm:cxn modelId="{44784157-51FD-4990-8BE4-096312F2D7ED}" type="presParOf" srcId="{7E7C6096-E233-40D0-AA0B-614E6C029FE3}" destId="{96139857-2C01-42FA-AEAE-C455BB358D99}" srcOrd="0" destOrd="0" presId="urn:microsoft.com/office/officeart/2005/8/layout/orgChart1"/>
    <dgm:cxn modelId="{F2BD0746-80A5-468E-80A2-9CF7400D7E17}" type="presParOf" srcId="{96139857-2C01-42FA-AEAE-C455BB358D99}" destId="{1904F39D-2561-4CEB-B1D8-FC49181729CE}" srcOrd="0" destOrd="0" presId="urn:microsoft.com/office/officeart/2005/8/layout/orgChart1"/>
    <dgm:cxn modelId="{2F8D7D32-C414-4344-99C4-5E2BC45E5C3F}" type="presParOf" srcId="{96139857-2C01-42FA-AEAE-C455BB358D99}" destId="{F0141F5D-576E-424A-8466-61D7DC9FBB2B}" srcOrd="1" destOrd="0" presId="urn:microsoft.com/office/officeart/2005/8/layout/orgChart1"/>
    <dgm:cxn modelId="{0CF79E60-B004-484A-BEC3-300420CEECAA}" type="presParOf" srcId="{7E7C6096-E233-40D0-AA0B-614E6C029FE3}" destId="{0784FD11-0934-4959-8ED5-755C075BB9FE}" srcOrd="1" destOrd="0" presId="urn:microsoft.com/office/officeart/2005/8/layout/orgChart1"/>
    <dgm:cxn modelId="{BFB418B9-F243-4F02-B4F6-3C81E87D1F65}" type="presParOf" srcId="{7E7C6096-E233-40D0-AA0B-614E6C029FE3}" destId="{2A074813-7968-4022-A349-0668F225BDD4}" srcOrd="2" destOrd="0" presId="urn:microsoft.com/office/officeart/2005/8/layout/orgChart1"/>
    <dgm:cxn modelId="{92789B7D-4CA9-4FF4-80EF-2DFE417456C9}" type="presParOf" srcId="{61EA2FA2-0144-4759-90A1-52B799C37C90}" destId="{66B6A0C0-97A0-445F-A5D4-F33B9C69943E}" srcOrd="2" destOrd="0" presId="urn:microsoft.com/office/officeart/2005/8/layout/orgChart1"/>
    <dgm:cxn modelId="{85E9F24F-C2A7-4798-A899-EDE623550D6E}" type="presParOf" srcId="{61EA2FA2-0144-4759-90A1-52B799C37C90}" destId="{1CEA5253-BEED-4E0C-B6FC-A86F0D25FB5E}" srcOrd="3" destOrd="0" presId="urn:microsoft.com/office/officeart/2005/8/layout/orgChart1"/>
    <dgm:cxn modelId="{01072E11-5A61-4919-96B3-52FCC6CBF837}" type="presParOf" srcId="{1CEA5253-BEED-4E0C-B6FC-A86F0D25FB5E}" destId="{1177C538-E4ED-4EDE-AC10-BD59F8C36026}" srcOrd="0" destOrd="0" presId="urn:microsoft.com/office/officeart/2005/8/layout/orgChart1"/>
    <dgm:cxn modelId="{A5552FEE-79B9-4A33-A4C8-2A472A8517F0}" type="presParOf" srcId="{1177C538-E4ED-4EDE-AC10-BD59F8C36026}" destId="{4F751C4C-6C89-4D5A-ABA8-99EA88A1C386}" srcOrd="0" destOrd="0" presId="urn:microsoft.com/office/officeart/2005/8/layout/orgChart1"/>
    <dgm:cxn modelId="{94E427B4-E1D5-4B4D-9B03-1FE9B3ECD483}" type="presParOf" srcId="{1177C538-E4ED-4EDE-AC10-BD59F8C36026}" destId="{F4ECE63A-C7DD-4CAF-AF70-A39B76E43532}" srcOrd="1" destOrd="0" presId="urn:microsoft.com/office/officeart/2005/8/layout/orgChart1"/>
    <dgm:cxn modelId="{FF94FEFC-9EE4-40A2-9C71-38F44A155C72}" type="presParOf" srcId="{1CEA5253-BEED-4E0C-B6FC-A86F0D25FB5E}" destId="{5B32AD3C-83CC-4EF1-96BE-685B7FCB37F5}" srcOrd="1" destOrd="0" presId="urn:microsoft.com/office/officeart/2005/8/layout/orgChart1"/>
    <dgm:cxn modelId="{EF6B45B2-39B1-49C7-89B4-26D913EE6E86}" type="presParOf" srcId="{1CEA5253-BEED-4E0C-B6FC-A86F0D25FB5E}" destId="{DD230828-28DF-4C59-8A5D-8D39B6B9AECF}" srcOrd="2" destOrd="0" presId="urn:microsoft.com/office/officeart/2005/8/layout/orgChart1"/>
    <dgm:cxn modelId="{CB97A427-FB60-439F-B562-AD6B90AE4CCB}" type="presParOf" srcId="{61EA2FA2-0144-4759-90A1-52B799C37C90}" destId="{1EFDBBCC-1BB6-4C37-8145-C1AB323AC58A}" srcOrd="4" destOrd="0" presId="urn:microsoft.com/office/officeart/2005/8/layout/orgChart1"/>
    <dgm:cxn modelId="{045AC4F4-2D6C-4BA6-97D5-A227B1CB9989}" type="presParOf" srcId="{61EA2FA2-0144-4759-90A1-52B799C37C90}" destId="{A8D5BB03-9FC7-4CBD-AD87-4683AFE7DEE0}" srcOrd="5" destOrd="0" presId="urn:microsoft.com/office/officeart/2005/8/layout/orgChart1"/>
    <dgm:cxn modelId="{BFB74142-8948-49FF-815A-A6DE0F8323CA}" type="presParOf" srcId="{A8D5BB03-9FC7-4CBD-AD87-4683AFE7DEE0}" destId="{D097364B-C069-41DC-A465-69E2F82FF18E}" srcOrd="0" destOrd="0" presId="urn:microsoft.com/office/officeart/2005/8/layout/orgChart1"/>
    <dgm:cxn modelId="{10D3AD3E-CFB0-400E-8961-49DD63FA3DD2}" type="presParOf" srcId="{D097364B-C069-41DC-A465-69E2F82FF18E}" destId="{599876AA-7144-446F-8E47-F7E8EDC526A5}" srcOrd="0" destOrd="0" presId="urn:microsoft.com/office/officeart/2005/8/layout/orgChart1"/>
    <dgm:cxn modelId="{8CCEFE61-43AD-4C02-BBDB-60179D84D5DD}" type="presParOf" srcId="{D097364B-C069-41DC-A465-69E2F82FF18E}" destId="{CD2521DD-5998-45EE-A287-180255FB07A4}" srcOrd="1" destOrd="0" presId="urn:microsoft.com/office/officeart/2005/8/layout/orgChart1"/>
    <dgm:cxn modelId="{ABA279A8-AEF0-47C0-B529-6B9ECA91EDC2}" type="presParOf" srcId="{A8D5BB03-9FC7-4CBD-AD87-4683AFE7DEE0}" destId="{B45276E7-3C56-4C6F-B684-3A33A024FF4F}" srcOrd="1" destOrd="0" presId="urn:microsoft.com/office/officeart/2005/8/layout/orgChart1"/>
    <dgm:cxn modelId="{8BE15141-5724-46EA-95B5-E2420525C301}" type="presParOf" srcId="{A8D5BB03-9FC7-4CBD-AD87-4683AFE7DEE0}" destId="{197885A2-4FD8-46A4-9596-833132536FA4}" srcOrd="2" destOrd="0" presId="urn:microsoft.com/office/officeart/2005/8/layout/orgChart1"/>
    <dgm:cxn modelId="{8F623419-E9E2-4A7A-BBA5-2A8C386AD0A3}" type="presParOf" srcId="{61EA2FA2-0144-4759-90A1-52B799C37C90}" destId="{CDB69585-5B2F-4F48-A7F9-DA6BC0C31949}" srcOrd="6" destOrd="0" presId="urn:microsoft.com/office/officeart/2005/8/layout/orgChart1"/>
    <dgm:cxn modelId="{B42DBECD-66FE-4A30-9800-8E958A03E22A}" type="presParOf" srcId="{61EA2FA2-0144-4759-90A1-52B799C37C90}" destId="{DDB1DE5D-3A0C-46FD-8B12-B55BC2A60042}" srcOrd="7" destOrd="0" presId="urn:microsoft.com/office/officeart/2005/8/layout/orgChart1"/>
    <dgm:cxn modelId="{21D7510C-324B-4744-AD4C-F0D5AC5710CC}" type="presParOf" srcId="{DDB1DE5D-3A0C-46FD-8B12-B55BC2A60042}" destId="{B333BC5C-D6E7-4EFD-AE5B-2B43DADF5D5B}" srcOrd="0" destOrd="0" presId="urn:microsoft.com/office/officeart/2005/8/layout/orgChart1"/>
    <dgm:cxn modelId="{D1185B75-6C77-4AE5-80EB-6406CF5BDF45}" type="presParOf" srcId="{B333BC5C-D6E7-4EFD-AE5B-2B43DADF5D5B}" destId="{2E44A27A-DF82-4F9D-9AC7-2C071A514FB9}" srcOrd="0" destOrd="0" presId="urn:microsoft.com/office/officeart/2005/8/layout/orgChart1"/>
    <dgm:cxn modelId="{2CF4BBAE-D7DA-440C-9EE4-E78920156689}" type="presParOf" srcId="{B333BC5C-D6E7-4EFD-AE5B-2B43DADF5D5B}" destId="{2F89E832-0165-4394-BF6E-2D6BED1C2E7C}" srcOrd="1" destOrd="0" presId="urn:microsoft.com/office/officeart/2005/8/layout/orgChart1"/>
    <dgm:cxn modelId="{70C3187B-0CD1-4E39-9CEB-D1284153BAC2}" type="presParOf" srcId="{DDB1DE5D-3A0C-46FD-8B12-B55BC2A60042}" destId="{F9A107AA-01B8-410F-B430-76D6C1CE3F92}" srcOrd="1" destOrd="0" presId="urn:microsoft.com/office/officeart/2005/8/layout/orgChart1"/>
    <dgm:cxn modelId="{F869B430-BE8D-4D13-B897-DDEEB4912233}" type="presParOf" srcId="{DDB1DE5D-3A0C-46FD-8B12-B55BC2A60042}" destId="{7C5E0766-3DEF-47CE-8950-3CE72D4F2F10}" srcOrd="2" destOrd="0" presId="urn:microsoft.com/office/officeart/2005/8/layout/orgChart1"/>
    <dgm:cxn modelId="{C9740642-2C4A-44A2-8D04-822B063DEC2F}" type="presParOf" srcId="{61EA2FA2-0144-4759-90A1-52B799C37C90}" destId="{B797BC85-03B8-46A2-AD48-6B693D2D46E2}" srcOrd="8" destOrd="0" presId="urn:microsoft.com/office/officeart/2005/8/layout/orgChart1"/>
    <dgm:cxn modelId="{C5303CA9-3B40-455B-8ABA-94433E206DA4}" type="presParOf" srcId="{61EA2FA2-0144-4759-90A1-52B799C37C90}" destId="{29CADDC8-3875-402B-AA6F-A1978A9A601D}" srcOrd="9" destOrd="0" presId="urn:microsoft.com/office/officeart/2005/8/layout/orgChart1"/>
    <dgm:cxn modelId="{4B5C8789-E71A-420E-853B-2D6455A24126}" type="presParOf" srcId="{29CADDC8-3875-402B-AA6F-A1978A9A601D}" destId="{955008DB-2E3D-4073-B035-12DC37525367}" srcOrd="0" destOrd="0" presId="urn:microsoft.com/office/officeart/2005/8/layout/orgChart1"/>
    <dgm:cxn modelId="{2F127EE8-9DE6-4658-9886-E2315E1BF2B0}" type="presParOf" srcId="{955008DB-2E3D-4073-B035-12DC37525367}" destId="{D784D80D-403D-41CF-9360-8CB12E27FA76}" srcOrd="0" destOrd="0" presId="urn:microsoft.com/office/officeart/2005/8/layout/orgChart1"/>
    <dgm:cxn modelId="{DFF3F1DA-82C3-4464-81DC-BB9BEA25A023}" type="presParOf" srcId="{955008DB-2E3D-4073-B035-12DC37525367}" destId="{28AD2E4C-FC59-46EC-B45B-14BF8E7A9500}" srcOrd="1" destOrd="0" presId="urn:microsoft.com/office/officeart/2005/8/layout/orgChart1"/>
    <dgm:cxn modelId="{41D82F35-BB75-4F10-B244-1077FA3146BF}" type="presParOf" srcId="{29CADDC8-3875-402B-AA6F-A1978A9A601D}" destId="{9482D506-E720-4CDA-91EC-7FAE3DA4EC39}" srcOrd="1" destOrd="0" presId="urn:microsoft.com/office/officeart/2005/8/layout/orgChart1"/>
    <dgm:cxn modelId="{14E1FC9B-DC00-45CD-B440-EB661A4A55A3}" type="presParOf" srcId="{29CADDC8-3875-402B-AA6F-A1978A9A601D}" destId="{F670AF97-9A32-4B9D-AB13-93D2D64D21AB}" srcOrd="2" destOrd="0" presId="urn:microsoft.com/office/officeart/2005/8/layout/orgChart1"/>
    <dgm:cxn modelId="{78426BDC-8D37-4101-9987-E16A5BAA4FEE}" type="presParOf" srcId="{988E7C30-EFD7-4846-96A4-931DC183D327}" destId="{F381C383-5210-45E1-AB9F-D95001B61612}"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142FA50-344C-467B-8F79-92C89B0E375A}" type="doc">
      <dgm:prSet loTypeId="urn:microsoft.com/office/officeart/2005/8/layout/hierarchy2" loCatId="hierarchy" qsTypeId="urn:microsoft.com/office/officeart/2005/8/quickstyle/simple1" qsCatId="simple" csTypeId="urn:microsoft.com/office/officeart/2005/8/colors/accent0_2" csCatId="mainScheme" phldr="1"/>
      <dgm:spPr/>
      <dgm:t>
        <a:bodyPr/>
        <a:lstStyle/>
        <a:p>
          <a:endParaRPr lang="en-IN"/>
        </a:p>
      </dgm:t>
    </dgm:pt>
    <dgm:pt modelId="{15D1FAD9-EDEB-49EF-A319-BE1C22D5D500}">
      <dgm:prSet phldrT="[Text]" custT="1"/>
      <dgm:spPr/>
      <dgm:t>
        <a:bodyPr/>
        <a:lstStyle/>
        <a:p>
          <a:r>
            <a:rPr lang="en-US" sz="2000" dirty="0">
              <a:solidFill>
                <a:srgbClr val="002060"/>
              </a:solidFill>
              <a:latin typeface="Cambria" pitchFamily="18" charset="0"/>
              <a:ea typeface="Cambria Math" panose="02040503050406030204" pitchFamily="18" charset="0"/>
            </a:rPr>
            <a:t>Use of input tax credit</a:t>
          </a:r>
          <a:endParaRPr lang="en-IN" sz="2000" dirty="0">
            <a:solidFill>
              <a:srgbClr val="002060"/>
            </a:solidFill>
            <a:latin typeface="Cambria" pitchFamily="18" charset="0"/>
          </a:endParaRPr>
        </a:p>
      </dgm:t>
    </dgm:pt>
    <dgm:pt modelId="{12B5DCBB-4B02-45F7-B47F-1309C3AB151C}" type="parTrans" cxnId="{8EE3B413-3EB7-4AA5-9C58-8CEFBA67EED6}">
      <dgm:prSet/>
      <dgm:spPr/>
      <dgm:t>
        <a:bodyPr/>
        <a:lstStyle/>
        <a:p>
          <a:endParaRPr lang="en-IN" sz="2200"/>
        </a:p>
      </dgm:t>
    </dgm:pt>
    <dgm:pt modelId="{9F3CAF58-C4D7-405D-AC16-0FB89CD99321}" type="sibTrans" cxnId="{8EE3B413-3EB7-4AA5-9C58-8CEFBA67EED6}">
      <dgm:prSet/>
      <dgm:spPr/>
      <dgm:t>
        <a:bodyPr/>
        <a:lstStyle/>
        <a:p>
          <a:endParaRPr lang="en-IN" sz="2200"/>
        </a:p>
      </dgm:t>
    </dgm:pt>
    <dgm:pt modelId="{9F259465-F53B-48A4-8853-9E7CAAEEA458}">
      <dgm:prSet phldrT="[Text]" custT="1"/>
      <dgm:spPr/>
      <dgm:t>
        <a:bodyPr/>
        <a:lstStyle/>
        <a:p>
          <a:r>
            <a:rPr lang="en-US" sz="2000" dirty="0">
              <a:solidFill>
                <a:srgbClr val="002060"/>
              </a:solidFill>
              <a:latin typeface="Cambria" pitchFamily="18" charset="0"/>
              <a:ea typeface="Cambria Math" panose="02040503050406030204" pitchFamily="18" charset="0"/>
            </a:rPr>
            <a:t>For Business   purposes</a:t>
          </a:r>
          <a:endParaRPr lang="en-IN" sz="2000" dirty="0">
            <a:solidFill>
              <a:srgbClr val="002060"/>
            </a:solidFill>
            <a:latin typeface="Cambria" pitchFamily="18" charset="0"/>
          </a:endParaRPr>
        </a:p>
      </dgm:t>
    </dgm:pt>
    <dgm:pt modelId="{033E9263-F169-4E3D-A195-08DB417FE614}" type="parTrans" cxnId="{F2602BF1-7858-4C0C-A012-F16D76CCF398}">
      <dgm:prSet/>
      <dgm:spPr/>
      <dgm:t>
        <a:bodyPr/>
        <a:lstStyle/>
        <a:p>
          <a:endParaRPr lang="en-IN" sz="2200"/>
        </a:p>
      </dgm:t>
    </dgm:pt>
    <dgm:pt modelId="{876CD0F9-4D32-4417-819D-F5A720E30B0F}" type="sibTrans" cxnId="{F2602BF1-7858-4C0C-A012-F16D76CCF398}">
      <dgm:prSet/>
      <dgm:spPr/>
      <dgm:t>
        <a:bodyPr/>
        <a:lstStyle/>
        <a:p>
          <a:endParaRPr lang="en-IN" sz="2200"/>
        </a:p>
      </dgm:t>
    </dgm:pt>
    <dgm:pt modelId="{CCD61578-92E7-46E5-B5BD-F7DF63BFC3D1}">
      <dgm:prSet phldrT="[Text]" custT="1"/>
      <dgm:spPr/>
      <dgm:t>
        <a:bodyPr/>
        <a:lstStyle/>
        <a:p>
          <a:r>
            <a:rPr lang="en-US" sz="2000" dirty="0">
              <a:solidFill>
                <a:srgbClr val="002060"/>
              </a:solidFill>
              <a:latin typeface="Cambria" pitchFamily="18" charset="0"/>
              <a:ea typeface="Cambria Math" panose="02040503050406030204" pitchFamily="18" charset="0"/>
            </a:rPr>
            <a:t>For Other Purposes</a:t>
          </a:r>
          <a:endParaRPr lang="en-IN" sz="2000" dirty="0">
            <a:solidFill>
              <a:srgbClr val="002060"/>
            </a:solidFill>
            <a:latin typeface="Cambria" pitchFamily="18" charset="0"/>
          </a:endParaRPr>
        </a:p>
      </dgm:t>
    </dgm:pt>
    <dgm:pt modelId="{1DAB1736-D2D9-4656-9568-A60E640275E1}" type="parTrans" cxnId="{7ACCA723-EE52-4AB2-955C-CB8B1FACC2DC}">
      <dgm:prSet/>
      <dgm:spPr/>
      <dgm:t>
        <a:bodyPr/>
        <a:lstStyle/>
        <a:p>
          <a:endParaRPr lang="en-IN" sz="2200"/>
        </a:p>
      </dgm:t>
    </dgm:pt>
    <dgm:pt modelId="{3B6588E8-893B-4E60-9AEA-B067D03ECEB5}" type="sibTrans" cxnId="{7ACCA723-EE52-4AB2-955C-CB8B1FACC2DC}">
      <dgm:prSet/>
      <dgm:spPr/>
      <dgm:t>
        <a:bodyPr/>
        <a:lstStyle/>
        <a:p>
          <a:endParaRPr lang="en-IN" sz="2200"/>
        </a:p>
      </dgm:t>
    </dgm:pt>
    <dgm:pt modelId="{CC7D6854-4EA5-4916-A94D-30C895FAAD86}">
      <dgm:prSet custT="1"/>
      <dgm:spPr/>
      <dgm:t>
        <a:bodyPr/>
        <a:lstStyle/>
        <a:p>
          <a:r>
            <a:rPr lang="en-IN" sz="2000" dirty="0">
              <a:solidFill>
                <a:srgbClr val="002060"/>
              </a:solidFill>
              <a:latin typeface="Cambria" pitchFamily="18" charset="0"/>
            </a:rPr>
            <a:t>ITC Available</a:t>
          </a:r>
        </a:p>
      </dgm:t>
    </dgm:pt>
    <dgm:pt modelId="{FBF20774-3F44-4F46-8E38-ACDDB3477802}" type="parTrans" cxnId="{B90EB0F7-08BB-42A2-91C8-72CD52037325}">
      <dgm:prSet/>
      <dgm:spPr/>
      <dgm:t>
        <a:bodyPr/>
        <a:lstStyle/>
        <a:p>
          <a:endParaRPr lang="en-IN" sz="2200"/>
        </a:p>
      </dgm:t>
    </dgm:pt>
    <dgm:pt modelId="{C1AB0365-A502-4D49-B88A-75192E48B33C}" type="sibTrans" cxnId="{B90EB0F7-08BB-42A2-91C8-72CD52037325}">
      <dgm:prSet/>
      <dgm:spPr/>
      <dgm:t>
        <a:bodyPr/>
        <a:lstStyle/>
        <a:p>
          <a:endParaRPr lang="en-IN" sz="2200"/>
        </a:p>
      </dgm:t>
    </dgm:pt>
    <dgm:pt modelId="{E0C77A46-98F4-4616-9DC8-FE3D10B1F044}">
      <dgm:prSet custT="1"/>
      <dgm:spPr/>
      <dgm:t>
        <a:bodyPr/>
        <a:lstStyle/>
        <a:p>
          <a:r>
            <a:rPr lang="en-IN" sz="2000" dirty="0">
              <a:solidFill>
                <a:srgbClr val="002060"/>
              </a:solidFill>
              <a:latin typeface="Cambria" pitchFamily="18" charset="0"/>
            </a:rPr>
            <a:t>ITC </a:t>
          </a:r>
          <a:r>
            <a:rPr lang="en-IN" sz="2000" b="1" u="sng" dirty="0">
              <a:solidFill>
                <a:srgbClr val="002060"/>
              </a:solidFill>
              <a:latin typeface="Cambria" pitchFamily="18" charset="0"/>
            </a:rPr>
            <a:t>not</a:t>
          </a:r>
          <a:r>
            <a:rPr lang="en-IN" sz="2000" dirty="0">
              <a:solidFill>
                <a:srgbClr val="002060"/>
              </a:solidFill>
              <a:latin typeface="Cambria" pitchFamily="18" charset="0"/>
            </a:rPr>
            <a:t> Available</a:t>
          </a:r>
        </a:p>
      </dgm:t>
    </dgm:pt>
    <dgm:pt modelId="{67164C0F-6283-4C40-B34F-B539D03CF48C}" type="parTrans" cxnId="{CB0EDDC4-6817-4510-9DC0-4CABA507125D}">
      <dgm:prSet/>
      <dgm:spPr/>
      <dgm:t>
        <a:bodyPr/>
        <a:lstStyle/>
        <a:p>
          <a:endParaRPr lang="en-IN" sz="2200"/>
        </a:p>
      </dgm:t>
    </dgm:pt>
    <dgm:pt modelId="{CB61475F-65D6-4E60-8208-0159FE8805DB}" type="sibTrans" cxnId="{CB0EDDC4-6817-4510-9DC0-4CABA507125D}">
      <dgm:prSet/>
      <dgm:spPr/>
      <dgm:t>
        <a:bodyPr/>
        <a:lstStyle/>
        <a:p>
          <a:endParaRPr lang="en-IN" sz="2200"/>
        </a:p>
      </dgm:t>
    </dgm:pt>
    <dgm:pt modelId="{18496FDD-EA9C-48D4-9DD9-4C84F8F005BE}">
      <dgm:prSet custT="1"/>
      <dgm:spPr/>
      <dgm:t>
        <a:bodyPr/>
        <a:lstStyle/>
        <a:p>
          <a:r>
            <a:rPr lang="en-US" sz="2000" kern="1200" dirty="0">
              <a:solidFill>
                <a:srgbClr val="002060"/>
              </a:solidFill>
              <a:latin typeface="Cambria" pitchFamily="18" charset="0"/>
              <a:ea typeface="Cambria Math" panose="02040503050406030204" pitchFamily="18" charset="0"/>
              <a:cs typeface="+mn-cs"/>
            </a:rPr>
            <a:t>Partly for Non-Business/ Exempt </a:t>
          </a:r>
          <a:r>
            <a:rPr lang="en-US" sz="2000" kern="1200" dirty="0" smtClean="0">
              <a:solidFill>
                <a:srgbClr val="002060"/>
              </a:solidFill>
              <a:latin typeface="Cambria" pitchFamily="18" charset="0"/>
              <a:ea typeface="Cambria Math" panose="02040503050406030204" pitchFamily="18" charset="0"/>
              <a:cs typeface="+mn-cs"/>
            </a:rPr>
            <a:t>items (Other than Zero rated)</a:t>
          </a:r>
          <a:endParaRPr lang="en-US" sz="2000" kern="1200" dirty="0">
            <a:solidFill>
              <a:srgbClr val="002060"/>
            </a:solidFill>
            <a:latin typeface="Cambria" pitchFamily="18" charset="0"/>
            <a:ea typeface="Cambria Math" panose="02040503050406030204" pitchFamily="18" charset="0"/>
            <a:cs typeface="+mn-cs"/>
          </a:endParaRPr>
        </a:p>
      </dgm:t>
    </dgm:pt>
    <dgm:pt modelId="{BE591C65-D8B0-406B-A508-EDAAD94BD0FC}" type="parTrans" cxnId="{874F7738-4470-42AA-B236-408D1EF38613}">
      <dgm:prSet/>
      <dgm:spPr/>
      <dgm:t>
        <a:bodyPr/>
        <a:lstStyle/>
        <a:p>
          <a:endParaRPr lang="en-US"/>
        </a:p>
      </dgm:t>
    </dgm:pt>
    <dgm:pt modelId="{AD6B9642-CBDB-4242-9E38-FA2837338200}" type="sibTrans" cxnId="{874F7738-4470-42AA-B236-408D1EF38613}">
      <dgm:prSet/>
      <dgm:spPr/>
      <dgm:t>
        <a:bodyPr/>
        <a:lstStyle/>
        <a:p>
          <a:endParaRPr lang="en-US"/>
        </a:p>
      </dgm:t>
    </dgm:pt>
    <dgm:pt modelId="{1A7BBBEB-4DB3-49AB-8FDC-D007835BE763}">
      <dgm:prSet custT="1"/>
      <dgm:spPr/>
      <dgm:t>
        <a:bodyPr/>
        <a:lstStyle/>
        <a:p>
          <a:r>
            <a:rPr lang="en-US" sz="2000" kern="1200" dirty="0">
              <a:solidFill>
                <a:srgbClr val="002060"/>
              </a:solidFill>
              <a:latin typeface="Cambria" pitchFamily="18" charset="0"/>
              <a:ea typeface="Cambria Math" panose="02040503050406030204" pitchFamily="18" charset="0"/>
              <a:cs typeface="+mn-cs"/>
            </a:rPr>
            <a:t>Proportionate ITC</a:t>
          </a:r>
        </a:p>
      </dgm:t>
    </dgm:pt>
    <dgm:pt modelId="{5873E1CF-694E-4361-BC87-D48F2E5B869E}" type="parTrans" cxnId="{A12C4AC9-AB94-45B6-8279-A1F4D76B43E3}">
      <dgm:prSet/>
      <dgm:spPr/>
      <dgm:t>
        <a:bodyPr/>
        <a:lstStyle/>
        <a:p>
          <a:endParaRPr lang="en-US"/>
        </a:p>
      </dgm:t>
    </dgm:pt>
    <dgm:pt modelId="{F8030D24-0787-471F-856B-279A5D7EFA5D}" type="sibTrans" cxnId="{A12C4AC9-AB94-45B6-8279-A1F4D76B43E3}">
      <dgm:prSet/>
      <dgm:spPr/>
      <dgm:t>
        <a:bodyPr/>
        <a:lstStyle/>
        <a:p>
          <a:endParaRPr lang="en-US"/>
        </a:p>
      </dgm:t>
    </dgm:pt>
    <dgm:pt modelId="{FE8A032B-AC53-460B-A046-0AE16ADEF602}" type="pres">
      <dgm:prSet presAssocID="{E142FA50-344C-467B-8F79-92C89B0E375A}" presName="diagram" presStyleCnt="0">
        <dgm:presLayoutVars>
          <dgm:chPref val="1"/>
          <dgm:dir/>
          <dgm:animOne val="branch"/>
          <dgm:animLvl val="lvl"/>
          <dgm:resizeHandles val="exact"/>
        </dgm:presLayoutVars>
      </dgm:prSet>
      <dgm:spPr/>
      <dgm:t>
        <a:bodyPr/>
        <a:lstStyle/>
        <a:p>
          <a:endParaRPr lang="en-IN"/>
        </a:p>
      </dgm:t>
    </dgm:pt>
    <dgm:pt modelId="{73D5215D-39A7-4F69-ACA1-631AFA7928BE}" type="pres">
      <dgm:prSet presAssocID="{15D1FAD9-EDEB-49EF-A319-BE1C22D5D500}" presName="root1" presStyleCnt="0"/>
      <dgm:spPr/>
    </dgm:pt>
    <dgm:pt modelId="{EC73EC2C-A3BE-4875-AFDB-05176370BDBC}" type="pres">
      <dgm:prSet presAssocID="{15D1FAD9-EDEB-49EF-A319-BE1C22D5D500}" presName="LevelOneTextNode" presStyleLbl="node0" presStyleIdx="0" presStyleCnt="1">
        <dgm:presLayoutVars>
          <dgm:chPref val="3"/>
        </dgm:presLayoutVars>
      </dgm:prSet>
      <dgm:spPr/>
      <dgm:t>
        <a:bodyPr/>
        <a:lstStyle/>
        <a:p>
          <a:endParaRPr lang="en-IN"/>
        </a:p>
      </dgm:t>
    </dgm:pt>
    <dgm:pt modelId="{86CCE596-F749-4E6C-B731-2B4AE67A09A9}" type="pres">
      <dgm:prSet presAssocID="{15D1FAD9-EDEB-49EF-A319-BE1C22D5D500}" presName="level2hierChild" presStyleCnt="0"/>
      <dgm:spPr/>
    </dgm:pt>
    <dgm:pt modelId="{2A39A5AA-B407-404D-885A-80B7523CE745}" type="pres">
      <dgm:prSet presAssocID="{033E9263-F169-4E3D-A195-08DB417FE614}" presName="conn2-1" presStyleLbl="parChTrans1D2" presStyleIdx="0" presStyleCnt="3"/>
      <dgm:spPr/>
      <dgm:t>
        <a:bodyPr/>
        <a:lstStyle/>
        <a:p>
          <a:endParaRPr lang="en-IN"/>
        </a:p>
      </dgm:t>
    </dgm:pt>
    <dgm:pt modelId="{333310DA-2FE5-482F-8B3B-B3CEA3563F4C}" type="pres">
      <dgm:prSet presAssocID="{033E9263-F169-4E3D-A195-08DB417FE614}" presName="connTx" presStyleLbl="parChTrans1D2" presStyleIdx="0" presStyleCnt="3"/>
      <dgm:spPr/>
      <dgm:t>
        <a:bodyPr/>
        <a:lstStyle/>
        <a:p>
          <a:endParaRPr lang="en-IN"/>
        </a:p>
      </dgm:t>
    </dgm:pt>
    <dgm:pt modelId="{E0A4540A-423D-4D04-A015-C39DA208531A}" type="pres">
      <dgm:prSet presAssocID="{9F259465-F53B-48A4-8853-9E7CAAEEA458}" presName="root2" presStyleCnt="0"/>
      <dgm:spPr/>
    </dgm:pt>
    <dgm:pt modelId="{2AF3E9C7-0A48-4048-81FF-086306A93023}" type="pres">
      <dgm:prSet presAssocID="{9F259465-F53B-48A4-8853-9E7CAAEEA458}" presName="LevelTwoTextNode" presStyleLbl="node2" presStyleIdx="0" presStyleCnt="3" custLinFactNeighborY="-4605">
        <dgm:presLayoutVars>
          <dgm:chPref val="3"/>
        </dgm:presLayoutVars>
      </dgm:prSet>
      <dgm:spPr/>
      <dgm:t>
        <a:bodyPr/>
        <a:lstStyle/>
        <a:p>
          <a:endParaRPr lang="en-IN"/>
        </a:p>
      </dgm:t>
    </dgm:pt>
    <dgm:pt modelId="{B0779B85-541D-42EE-BF61-CB35B04CC958}" type="pres">
      <dgm:prSet presAssocID="{9F259465-F53B-48A4-8853-9E7CAAEEA458}" presName="level3hierChild" presStyleCnt="0"/>
      <dgm:spPr/>
    </dgm:pt>
    <dgm:pt modelId="{3148AD9F-A7F1-4C4D-B890-14C03ED61BAF}" type="pres">
      <dgm:prSet presAssocID="{FBF20774-3F44-4F46-8E38-ACDDB3477802}" presName="conn2-1" presStyleLbl="parChTrans1D3" presStyleIdx="0" presStyleCnt="3"/>
      <dgm:spPr/>
      <dgm:t>
        <a:bodyPr/>
        <a:lstStyle/>
        <a:p>
          <a:endParaRPr lang="en-IN"/>
        </a:p>
      </dgm:t>
    </dgm:pt>
    <dgm:pt modelId="{A456AB0E-6028-4725-A61E-82B44165B0DF}" type="pres">
      <dgm:prSet presAssocID="{FBF20774-3F44-4F46-8E38-ACDDB3477802}" presName="connTx" presStyleLbl="parChTrans1D3" presStyleIdx="0" presStyleCnt="3"/>
      <dgm:spPr/>
      <dgm:t>
        <a:bodyPr/>
        <a:lstStyle/>
        <a:p>
          <a:endParaRPr lang="en-IN"/>
        </a:p>
      </dgm:t>
    </dgm:pt>
    <dgm:pt modelId="{63C521E3-276D-4269-90CA-2900776BBC02}" type="pres">
      <dgm:prSet presAssocID="{CC7D6854-4EA5-4916-A94D-30C895FAAD86}" presName="root2" presStyleCnt="0"/>
      <dgm:spPr/>
    </dgm:pt>
    <dgm:pt modelId="{92D93933-9C9A-4C64-95F1-1C8AB8F6E300}" type="pres">
      <dgm:prSet presAssocID="{CC7D6854-4EA5-4916-A94D-30C895FAAD86}" presName="LevelTwoTextNode" presStyleLbl="node3" presStyleIdx="0" presStyleCnt="3">
        <dgm:presLayoutVars>
          <dgm:chPref val="3"/>
        </dgm:presLayoutVars>
      </dgm:prSet>
      <dgm:spPr/>
      <dgm:t>
        <a:bodyPr/>
        <a:lstStyle/>
        <a:p>
          <a:endParaRPr lang="en-IN"/>
        </a:p>
      </dgm:t>
    </dgm:pt>
    <dgm:pt modelId="{71F8FB00-9AEF-4F97-87C2-099B519283FB}" type="pres">
      <dgm:prSet presAssocID="{CC7D6854-4EA5-4916-A94D-30C895FAAD86}" presName="level3hierChild" presStyleCnt="0"/>
      <dgm:spPr/>
    </dgm:pt>
    <dgm:pt modelId="{7AA762C7-A3B6-4106-802E-9C073CBC887D}" type="pres">
      <dgm:prSet presAssocID="{1DAB1736-D2D9-4656-9568-A60E640275E1}" presName="conn2-1" presStyleLbl="parChTrans1D2" presStyleIdx="1" presStyleCnt="3"/>
      <dgm:spPr/>
      <dgm:t>
        <a:bodyPr/>
        <a:lstStyle/>
        <a:p>
          <a:endParaRPr lang="en-IN"/>
        </a:p>
      </dgm:t>
    </dgm:pt>
    <dgm:pt modelId="{A91B697E-F78A-41E8-8FCE-542D962C0FF2}" type="pres">
      <dgm:prSet presAssocID="{1DAB1736-D2D9-4656-9568-A60E640275E1}" presName="connTx" presStyleLbl="parChTrans1D2" presStyleIdx="1" presStyleCnt="3"/>
      <dgm:spPr/>
      <dgm:t>
        <a:bodyPr/>
        <a:lstStyle/>
        <a:p>
          <a:endParaRPr lang="en-IN"/>
        </a:p>
      </dgm:t>
    </dgm:pt>
    <dgm:pt modelId="{0B1BD3D2-FC62-4CEC-B333-99E686EFBCD2}" type="pres">
      <dgm:prSet presAssocID="{CCD61578-92E7-46E5-B5BD-F7DF63BFC3D1}" presName="root2" presStyleCnt="0"/>
      <dgm:spPr/>
    </dgm:pt>
    <dgm:pt modelId="{8E190C61-DE9C-456E-877F-F7931D45FC1B}" type="pres">
      <dgm:prSet presAssocID="{CCD61578-92E7-46E5-B5BD-F7DF63BFC3D1}" presName="LevelTwoTextNode" presStyleLbl="node2" presStyleIdx="1" presStyleCnt="3">
        <dgm:presLayoutVars>
          <dgm:chPref val="3"/>
        </dgm:presLayoutVars>
      </dgm:prSet>
      <dgm:spPr/>
      <dgm:t>
        <a:bodyPr/>
        <a:lstStyle/>
        <a:p>
          <a:endParaRPr lang="en-IN"/>
        </a:p>
      </dgm:t>
    </dgm:pt>
    <dgm:pt modelId="{9C074E0F-4BE5-4887-8011-DFB6EB52AB5B}" type="pres">
      <dgm:prSet presAssocID="{CCD61578-92E7-46E5-B5BD-F7DF63BFC3D1}" presName="level3hierChild" presStyleCnt="0"/>
      <dgm:spPr/>
    </dgm:pt>
    <dgm:pt modelId="{4D2806DD-3B6D-4733-AC61-F3E3A4EE9BE2}" type="pres">
      <dgm:prSet presAssocID="{67164C0F-6283-4C40-B34F-B539D03CF48C}" presName="conn2-1" presStyleLbl="parChTrans1D3" presStyleIdx="1" presStyleCnt="3"/>
      <dgm:spPr/>
      <dgm:t>
        <a:bodyPr/>
        <a:lstStyle/>
        <a:p>
          <a:endParaRPr lang="en-IN"/>
        </a:p>
      </dgm:t>
    </dgm:pt>
    <dgm:pt modelId="{1A0B1A2B-ED0E-48B9-A038-BE9D08A38010}" type="pres">
      <dgm:prSet presAssocID="{67164C0F-6283-4C40-B34F-B539D03CF48C}" presName="connTx" presStyleLbl="parChTrans1D3" presStyleIdx="1" presStyleCnt="3"/>
      <dgm:spPr/>
      <dgm:t>
        <a:bodyPr/>
        <a:lstStyle/>
        <a:p>
          <a:endParaRPr lang="en-IN"/>
        </a:p>
      </dgm:t>
    </dgm:pt>
    <dgm:pt modelId="{47594868-69B7-458D-B7FF-6A91561973C2}" type="pres">
      <dgm:prSet presAssocID="{E0C77A46-98F4-4616-9DC8-FE3D10B1F044}" presName="root2" presStyleCnt="0"/>
      <dgm:spPr/>
    </dgm:pt>
    <dgm:pt modelId="{D7FC95F6-1EB6-464D-8037-47FE7B3EB56F}" type="pres">
      <dgm:prSet presAssocID="{E0C77A46-98F4-4616-9DC8-FE3D10B1F044}" presName="LevelTwoTextNode" presStyleLbl="node3" presStyleIdx="1" presStyleCnt="3">
        <dgm:presLayoutVars>
          <dgm:chPref val="3"/>
        </dgm:presLayoutVars>
      </dgm:prSet>
      <dgm:spPr/>
      <dgm:t>
        <a:bodyPr/>
        <a:lstStyle/>
        <a:p>
          <a:endParaRPr lang="en-IN"/>
        </a:p>
      </dgm:t>
    </dgm:pt>
    <dgm:pt modelId="{1B3D00AC-005C-4929-9458-7C5F2B36A268}" type="pres">
      <dgm:prSet presAssocID="{E0C77A46-98F4-4616-9DC8-FE3D10B1F044}" presName="level3hierChild" presStyleCnt="0"/>
      <dgm:spPr/>
    </dgm:pt>
    <dgm:pt modelId="{112BD8CE-4830-47DF-B15C-168BC1F32DE9}" type="pres">
      <dgm:prSet presAssocID="{BE591C65-D8B0-406B-A508-EDAAD94BD0FC}" presName="conn2-1" presStyleLbl="parChTrans1D2" presStyleIdx="2" presStyleCnt="3"/>
      <dgm:spPr/>
      <dgm:t>
        <a:bodyPr/>
        <a:lstStyle/>
        <a:p>
          <a:endParaRPr lang="en-IN"/>
        </a:p>
      </dgm:t>
    </dgm:pt>
    <dgm:pt modelId="{76526677-AC9A-41D9-9E97-2D4F3F15E1D8}" type="pres">
      <dgm:prSet presAssocID="{BE591C65-D8B0-406B-A508-EDAAD94BD0FC}" presName="connTx" presStyleLbl="parChTrans1D2" presStyleIdx="2" presStyleCnt="3"/>
      <dgm:spPr/>
      <dgm:t>
        <a:bodyPr/>
        <a:lstStyle/>
        <a:p>
          <a:endParaRPr lang="en-IN"/>
        </a:p>
      </dgm:t>
    </dgm:pt>
    <dgm:pt modelId="{55356CBD-DBFA-4D68-9A55-4985E6E03438}" type="pres">
      <dgm:prSet presAssocID="{18496FDD-EA9C-48D4-9DD9-4C84F8F005BE}" presName="root2" presStyleCnt="0"/>
      <dgm:spPr/>
    </dgm:pt>
    <dgm:pt modelId="{6DCCC9F0-ECA3-4975-BE28-276E3FE43A05}" type="pres">
      <dgm:prSet presAssocID="{18496FDD-EA9C-48D4-9DD9-4C84F8F005BE}" presName="LevelTwoTextNode" presStyleLbl="node2" presStyleIdx="2" presStyleCnt="3">
        <dgm:presLayoutVars>
          <dgm:chPref val="3"/>
        </dgm:presLayoutVars>
      </dgm:prSet>
      <dgm:spPr/>
      <dgm:t>
        <a:bodyPr/>
        <a:lstStyle/>
        <a:p>
          <a:endParaRPr lang="en-IN"/>
        </a:p>
      </dgm:t>
    </dgm:pt>
    <dgm:pt modelId="{37206E70-6AA5-4552-8CBA-B0798BD7F802}" type="pres">
      <dgm:prSet presAssocID="{18496FDD-EA9C-48D4-9DD9-4C84F8F005BE}" presName="level3hierChild" presStyleCnt="0"/>
      <dgm:spPr/>
    </dgm:pt>
    <dgm:pt modelId="{D5F52F69-9C7D-484C-86EF-5B0D5C339B38}" type="pres">
      <dgm:prSet presAssocID="{5873E1CF-694E-4361-BC87-D48F2E5B869E}" presName="conn2-1" presStyleLbl="parChTrans1D3" presStyleIdx="2" presStyleCnt="3"/>
      <dgm:spPr/>
      <dgm:t>
        <a:bodyPr/>
        <a:lstStyle/>
        <a:p>
          <a:endParaRPr lang="en-IN"/>
        </a:p>
      </dgm:t>
    </dgm:pt>
    <dgm:pt modelId="{0537B69E-CA98-453E-9F1F-DE7871E11877}" type="pres">
      <dgm:prSet presAssocID="{5873E1CF-694E-4361-BC87-D48F2E5B869E}" presName="connTx" presStyleLbl="parChTrans1D3" presStyleIdx="2" presStyleCnt="3"/>
      <dgm:spPr/>
      <dgm:t>
        <a:bodyPr/>
        <a:lstStyle/>
        <a:p>
          <a:endParaRPr lang="en-IN"/>
        </a:p>
      </dgm:t>
    </dgm:pt>
    <dgm:pt modelId="{745F81BB-B4FD-478D-B025-D7DBD595A433}" type="pres">
      <dgm:prSet presAssocID="{1A7BBBEB-4DB3-49AB-8FDC-D007835BE763}" presName="root2" presStyleCnt="0"/>
      <dgm:spPr/>
    </dgm:pt>
    <dgm:pt modelId="{2D31FF9B-C158-4F6E-BFBE-3E2A7AC41088}" type="pres">
      <dgm:prSet presAssocID="{1A7BBBEB-4DB3-49AB-8FDC-D007835BE763}" presName="LevelTwoTextNode" presStyleLbl="node3" presStyleIdx="2" presStyleCnt="3">
        <dgm:presLayoutVars>
          <dgm:chPref val="3"/>
        </dgm:presLayoutVars>
      </dgm:prSet>
      <dgm:spPr/>
      <dgm:t>
        <a:bodyPr/>
        <a:lstStyle/>
        <a:p>
          <a:endParaRPr lang="en-IN"/>
        </a:p>
      </dgm:t>
    </dgm:pt>
    <dgm:pt modelId="{680FA38E-F92F-4D30-9370-1ADA1A25EECF}" type="pres">
      <dgm:prSet presAssocID="{1A7BBBEB-4DB3-49AB-8FDC-D007835BE763}" presName="level3hierChild" presStyleCnt="0"/>
      <dgm:spPr/>
    </dgm:pt>
  </dgm:ptLst>
  <dgm:cxnLst>
    <dgm:cxn modelId="{66C66294-B179-4A2C-860E-22ABD5483AE2}" type="presOf" srcId="{67164C0F-6283-4C40-B34F-B539D03CF48C}" destId="{4D2806DD-3B6D-4733-AC61-F3E3A4EE9BE2}" srcOrd="0" destOrd="0" presId="urn:microsoft.com/office/officeart/2005/8/layout/hierarchy2"/>
    <dgm:cxn modelId="{808A353C-5327-4C65-BEA3-53D0F09D696E}" type="presOf" srcId="{5873E1CF-694E-4361-BC87-D48F2E5B869E}" destId="{D5F52F69-9C7D-484C-86EF-5B0D5C339B38}" srcOrd="0" destOrd="0" presId="urn:microsoft.com/office/officeart/2005/8/layout/hierarchy2"/>
    <dgm:cxn modelId="{F2C061E9-993E-4D13-9E41-602CF11C58EC}" type="presOf" srcId="{1A7BBBEB-4DB3-49AB-8FDC-D007835BE763}" destId="{2D31FF9B-C158-4F6E-BFBE-3E2A7AC41088}" srcOrd="0" destOrd="0" presId="urn:microsoft.com/office/officeart/2005/8/layout/hierarchy2"/>
    <dgm:cxn modelId="{7BE2D49E-E378-4BCB-B747-7BECFC7DC26B}" type="presOf" srcId="{E142FA50-344C-467B-8F79-92C89B0E375A}" destId="{FE8A032B-AC53-460B-A046-0AE16ADEF602}" srcOrd="0" destOrd="0" presId="urn:microsoft.com/office/officeart/2005/8/layout/hierarchy2"/>
    <dgm:cxn modelId="{874F7738-4470-42AA-B236-408D1EF38613}" srcId="{15D1FAD9-EDEB-49EF-A319-BE1C22D5D500}" destId="{18496FDD-EA9C-48D4-9DD9-4C84F8F005BE}" srcOrd="2" destOrd="0" parTransId="{BE591C65-D8B0-406B-A508-EDAAD94BD0FC}" sibTransId="{AD6B9642-CBDB-4242-9E38-FA2837338200}"/>
    <dgm:cxn modelId="{7ACCA723-EE52-4AB2-955C-CB8B1FACC2DC}" srcId="{15D1FAD9-EDEB-49EF-A319-BE1C22D5D500}" destId="{CCD61578-92E7-46E5-B5BD-F7DF63BFC3D1}" srcOrd="1" destOrd="0" parTransId="{1DAB1736-D2D9-4656-9568-A60E640275E1}" sibTransId="{3B6588E8-893B-4E60-9AEA-B067D03ECEB5}"/>
    <dgm:cxn modelId="{04BEDEE1-1B19-41B7-93E8-865CF64AEB5A}" type="presOf" srcId="{9F259465-F53B-48A4-8853-9E7CAAEEA458}" destId="{2AF3E9C7-0A48-4048-81FF-086306A93023}" srcOrd="0" destOrd="0" presId="urn:microsoft.com/office/officeart/2005/8/layout/hierarchy2"/>
    <dgm:cxn modelId="{087D04AF-569C-496F-8725-8FAE70D6487C}" type="presOf" srcId="{CCD61578-92E7-46E5-B5BD-F7DF63BFC3D1}" destId="{8E190C61-DE9C-456E-877F-F7931D45FC1B}" srcOrd="0" destOrd="0" presId="urn:microsoft.com/office/officeart/2005/8/layout/hierarchy2"/>
    <dgm:cxn modelId="{B90EB0F7-08BB-42A2-91C8-72CD52037325}" srcId="{9F259465-F53B-48A4-8853-9E7CAAEEA458}" destId="{CC7D6854-4EA5-4916-A94D-30C895FAAD86}" srcOrd="0" destOrd="0" parTransId="{FBF20774-3F44-4F46-8E38-ACDDB3477802}" sibTransId="{C1AB0365-A502-4D49-B88A-75192E48B33C}"/>
    <dgm:cxn modelId="{F2602BF1-7858-4C0C-A012-F16D76CCF398}" srcId="{15D1FAD9-EDEB-49EF-A319-BE1C22D5D500}" destId="{9F259465-F53B-48A4-8853-9E7CAAEEA458}" srcOrd="0" destOrd="0" parTransId="{033E9263-F169-4E3D-A195-08DB417FE614}" sibTransId="{876CD0F9-4D32-4417-819D-F5A720E30B0F}"/>
    <dgm:cxn modelId="{E3085266-928C-4021-88B4-9B58744DDF99}" type="presOf" srcId="{BE591C65-D8B0-406B-A508-EDAAD94BD0FC}" destId="{112BD8CE-4830-47DF-B15C-168BC1F32DE9}" srcOrd="0" destOrd="0" presId="urn:microsoft.com/office/officeart/2005/8/layout/hierarchy2"/>
    <dgm:cxn modelId="{958F82B0-5B23-48C5-8643-E86CE3BDDB81}" type="presOf" srcId="{E0C77A46-98F4-4616-9DC8-FE3D10B1F044}" destId="{D7FC95F6-1EB6-464D-8037-47FE7B3EB56F}" srcOrd="0" destOrd="0" presId="urn:microsoft.com/office/officeart/2005/8/layout/hierarchy2"/>
    <dgm:cxn modelId="{1BAD5F69-6047-4E19-8B91-B65757F21E2B}" type="presOf" srcId="{BE591C65-D8B0-406B-A508-EDAAD94BD0FC}" destId="{76526677-AC9A-41D9-9E97-2D4F3F15E1D8}" srcOrd="1" destOrd="0" presId="urn:microsoft.com/office/officeart/2005/8/layout/hierarchy2"/>
    <dgm:cxn modelId="{4F28949E-05F9-4C4E-9570-8CD937DE8467}" type="presOf" srcId="{18496FDD-EA9C-48D4-9DD9-4C84F8F005BE}" destId="{6DCCC9F0-ECA3-4975-BE28-276E3FE43A05}" srcOrd="0" destOrd="0" presId="urn:microsoft.com/office/officeart/2005/8/layout/hierarchy2"/>
    <dgm:cxn modelId="{4E1BF726-CF05-411B-B10A-6CC7B1C31B62}" type="presOf" srcId="{FBF20774-3F44-4F46-8E38-ACDDB3477802}" destId="{A456AB0E-6028-4725-A61E-82B44165B0DF}" srcOrd="1" destOrd="0" presId="urn:microsoft.com/office/officeart/2005/8/layout/hierarchy2"/>
    <dgm:cxn modelId="{A12C4AC9-AB94-45B6-8279-A1F4D76B43E3}" srcId="{18496FDD-EA9C-48D4-9DD9-4C84F8F005BE}" destId="{1A7BBBEB-4DB3-49AB-8FDC-D007835BE763}" srcOrd="0" destOrd="0" parTransId="{5873E1CF-694E-4361-BC87-D48F2E5B869E}" sibTransId="{F8030D24-0787-471F-856B-279A5D7EFA5D}"/>
    <dgm:cxn modelId="{8EE3B413-3EB7-4AA5-9C58-8CEFBA67EED6}" srcId="{E142FA50-344C-467B-8F79-92C89B0E375A}" destId="{15D1FAD9-EDEB-49EF-A319-BE1C22D5D500}" srcOrd="0" destOrd="0" parTransId="{12B5DCBB-4B02-45F7-B47F-1309C3AB151C}" sibTransId="{9F3CAF58-C4D7-405D-AC16-0FB89CD99321}"/>
    <dgm:cxn modelId="{86F19FD0-F325-4E40-BFEA-6B07660D5531}" type="presOf" srcId="{FBF20774-3F44-4F46-8E38-ACDDB3477802}" destId="{3148AD9F-A7F1-4C4D-B890-14C03ED61BAF}" srcOrd="0" destOrd="0" presId="urn:microsoft.com/office/officeart/2005/8/layout/hierarchy2"/>
    <dgm:cxn modelId="{2F78A800-F8A5-47C0-BB4F-3E2C9F2EEB73}" type="presOf" srcId="{CC7D6854-4EA5-4916-A94D-30C895FAAD86}" destId="{92D93933-9C9A-4C64-95F1-1C8AB8F6E300}" srcOrd="0" destOrd="0" presId="urn:microsoft.com/office/officeart/2005/8/layout/hierarchy2"/>
    <dgm:cxn modelId="{C622FFA9-90B8-4A8C-B023-4C68C0178D9B}" type="presOf" srcId="{1DAB1736-D2D9-4656-9568-A60E640275E1}" destId="{7AA762C7-A3B6-4106-802E-9C073CBC887D}" srcOrd="0" destOrd="0" presId="urn:microsoft.com/office/officeart/2005/8/layout/hierarchy2"/>
    <dgm:cxn modelId="{6D7F91F3-515E-48B9-9637-C4B2419861EC}" type="presOf" srcId="{67164C0F-6283-4C40-B34F-B539D03CF48C}" destId="{1A0B1A2B-ED0E-48B9-A038-BE9D08A38010}" srcOrd="1" destOrd="0" presId="urn:microsoft.com/office/officeart/2005/8/layout/hierarchy2"/>
    <dgm:cxn modelId="{AC6D13AB-EFED-4F11-81B9-887F0FCA3D11}" type="presOf" srcId="{15D1FAD9-EDEB-49EF-A319-BE1C22D5D500}" destId="{EC73EC2C-A3BE-4875-AFDB-05176370BDBC}" srcOrd="0" destOrd="0" presId="urn:microsoft.com/office/officeart/2005/8/layout/hierarchy2"/>
    <dgm:cxn modelId="{47917AF3-9415-42F1-97DA-0546C264A362}" type="presOf" srcId="{033E9263-F169-4E3D-A195-08DB417FE614}" destId="{333310DA-2FE5-482F-8B3B-B3CEA3563F4C}" srcOrd="1" destOrd="0" presId="urn:microsoft.com/office/officeart/2005/8/layout/hierarchy2"/>
    <dgm:cxn modelId="{FF9E5197-3CFE-4B8F-9910-FDE3AAE9E22C}" type="presOf" srcId="{5873E1CF-694E-4361-BC87-D48F2E5B869E}" destId="{0537B69E-CA98-453E-9F1F-DE7871E11877}" srcOrd="1" destOrd="0" presId="urn:microsoft.com/office/officeart/2005/8/layout/hierarchy2"/>
    <dgm:cxn modelId="{CB0EDDC4-6817-4510-9DC0-4CABA507125D}" srcId="{CCD61578-92E7-46E5-B5BD-F7DF63BFC3D1}" destId="{E0C77A46-98F4-4616-9DC8-FE3D10B1F044}" srcOrd="0" destOrd="0" parTransId="{67164C0F-6283-4C40-B34F-B539D03CF48C}" sibTransId="{CB61475F-65D6-4E60-8208-0159FE8805DB}"/>
    <dgm:cxn modelId="{009E19F6-BC5C-4BCA-BA12-DD7C4F9FB26D}" type="presOf" srcId="{033E9263-F169-4E3D-A195-08DB417FE614}" destId="{2A39A5AA-B407-404D-885A-80B7523CE745}" srcOrd="0" destOrd="0" presId="urn:microsoft.com/office/officeart/2005/8/layout/hierarchy2"/>
    <dgm:cxn modelId="{789B015E-506B-4047-B62C-FB216ADC6B92}" type="presOf" srcId="{1DAB1736-D2D9-4656-9568-A60E640275E1}" destId="{A91B697E-F78A-41E8-8FCE-542D962C0FF2}" srcOrd="1" destOrd="0" presId="urn:microsoft.com/office/officeart/2005/8/layout/hierarchy2"/>
    <dgm:cxn modelId="{FDF8524D-309D-4FF5-8E1E-BBDFBD938EAF}" type="presParOf" srcId="{FE8A032B-AC53-460B-A046-0AE16ADEF602}" destId="{73D5215D-39A7-4F69-ACA1-631AFA7928BE}" srcOrd="0" destOrd="0" presId="urn:microsoft.com/office/officeart/2005/8/layout/hierarchy2"/>
    <dgm:cxn modelId="{8A8649B5-49E3-42AE-87BD-3FD07BCB1639}" type="presParOf" srcId="{73D5215D-39A7-4F69-ACA1-631AFA7928BE}" destId="{EC73EC2C-A3BE-4875-AFDB-05176370BDBC}" srcOrd="0" destOrd="0" presId="urn:microsoft.com/office/officeart/2005/8/layout/hierarchy2"/>
    <dgm:cxn modelId="{2E1C494C-1217-479F-8394-55C3F2F948DC}" type="presParOf" srcId="{73D5215D-39A7-4F69-ACA1-631AFA7928BE}" destId="{86CCE596-F749-4E6C-B731-2B4AE67A09A9}" srcOrd="1" destOrd="0" presId="urn:microsoft.com/office/officeart/2005/8/layout/hierarchy2"/>
    <dgm:cxn modelId="{F5F8DC02-2556-4546-A42F-4D5CC27610B8}" type="presParOf" srcId="{86CCE596-F749-4E6C-B731-2B4AE67A09A9}" destId="{2A39A5AA-B407-404D-885A-80B7523CE745}" srcOrd="0" destOrd="0" presId="urn:microsoft.com/office/officeart/2005/8/layout/hierarchy2"/>
    <dgm:cxn modelId="{FD2A8605-21EE-435A-9E69-8A8BD05157D6}" type="presParOf" srcId="{2A39A5AA-B407-404D-885A-80B7523CE745}" destId="{333310DA-2FE5-482F-8B3B-B3CEA3563F4C}" srcOrd="0" destOrd="0" presId="urn:microsoft.com/office/officeart/2005/8/layout/hierarchy2"/>
    <dgm:cxn modelId="{6F572C52-9AF7-4DE1-9ABA-832E42D94065}" type="presParOf" srcId="{86CCE596-F749-4E6C-B731-2B4AE67A09A9}" destId="{E0A4540A-423D-4D04-A015-C39DA208531A}" srcOrd="1" destOrd="0" presId="urn:microsoft.com/office/officeart/2005/8/layout/hierarchy2"/>
    <dgm:cxn modelId="{CCA2B1DD-F22F-410F-A944-0B3D97122329}" type="presParOf" srcId="{E0A4540A-423D-4D04-A015-C39DA208531A}" destId="{2AF3E9C7-0A48-4048-81FF-086306A93023}" srcOrd="0" destOrd="0" presId="urn:microsoft.com/office/officeart/2005/8/layout/hierarchy2"/>
    <dgm:cxn modelId="{A7FD3A91-7863-4D8E-B657-20F862992BAB}" type="presParOf" srcId="{E0A4540A-423D-4D04-A015-C39DA208531A}" destId="{B0779B85-541D-42EE-BF61-CB35B04CC958}" srcOrd="1" destOrd="0" presId="urn:microsoft.com/office/officeart/2005/8/layout/hierarchy2"/>
    <dgm:cxn modelId="{F1C6F798-CB7F-458D-94A8-EA334B5656FC}" type="presParOf" srcId="{B0779B85-541D-42EE-BF61-CB35B04CC958}" destId="{3148AD9F-A7F1-4C4D-B890-14C03ED61BAF}" srcOrd="0" destOrd="0" presId="urn:microsoft.com/office/officeart/2005/8/layout/hierarchy2"/>
    <dgm:cxn modelId="{F2B79BD9-8D3A-48ED-A265-7FE3A7E74A84}" type="presParOf" srcId="{3148AD9F-A7F1-4C4D-B890-14C03ED61BAF}" destId="{A456AB0E-6028-4725-A61E-82B44165B0DF}" srcOrd="0" destOrd="0" presId="urn:microsoft.com/office/officeart/2005/8/layout/hierarchy2"/>
    <dgm:cxn modelId="{37987B16-938F-4079-A49C-5244F669EAFE}" type="presParOf" srcId="{B0779B85-541D-42EE-BF61-CB35B04CC958}" destId="{63C521E3-276D-4269-90CA-2900776BBC02}" srcOrd="1" destOrd="0" presId="urn:microsoft.com/office/officeart/2005/8/layout/hierarchy2"/>
    <dgm:cxn modelId="{FD0859DB-80AE-4664-8877-F3EFF5D3516D}" type="presParOf" srcId="{63C521E3-276D-4269-90CA-2900776BBC02}" destId="{92D93933-9C9A-4C64-95F1-1C8AB8F6E300}" srcOrd="0" destOrd="0" presId="urn:microsoft.com/office/officeart/2005/8/layout/hierarchy2"/>
    <dgm:cxn modelId="{9C35110C-FF05-4BE8-BC2E-567E9A2C27D2}" type="presParOf" srcId="{63C521E3-276D-4269-90CA-2900776BBC02}" destId="{71F8FB00-9AEF-4F97-87C2-099B519283FB}" srcOrd="1" destOrd="0" presId="urn:microsoft.com/office/officeart/2005/8/layout/hierarchy2"/>
    <dgm:cxn modelId="{A62D18EA-2F10-40B1-B927-6C57FF4D7896}" type="presParOf" srcId="{86CCE596-F749-4E6C-B731-2B4AE67A09A9}" destId="{7AA762C7-A3B6-4106-802E-9C073CBC887D}" srcOrd="2" destOrd="0" presId="urn:microsoft.com/office/officeart/2005/8/layout/hierarchy2"/>
    <dgm:cxn modelId="{72057816-1C02-48B5-902E-4E56623718B2}" type="presParOf" srcId="{7AA762C7-A3B6-4106-802E-9C073CBC887D}" destId="{A91B697E-F78A-41E8-8FCE-542D962C0FF2}" srcOrd="0" destOrd="0" presId="urn:microsoft.com/office/officeart/2005/8/layout/hierarchy2"/>
    <dgm:cxn modelId="{74B952B7-4637-4A86-A971-CF9B8EEC14C3}" type="presParOf" srcId="{86CCE596-F749-4E6C-B731-2B4AE67A09A9}" destId="{0B1BD3D2-FC62-4CEC-B333-99E686EFBCD2}" srcOrd="3" destOrd="0" presId="urn:microsoft.com/office/officeart/2005/8/layout/hierarchy2"/>
    <dgm:cxn modelId="{ECC152FA-7DA6-4231-8400-35AE7379B6A5}" type="presParOf" srcId="{0B1BD3D2-FC62-4CEC-B333-99E686EFBCD2}" destId="{8E190C61-DE9C-456E-877F-F7931D45FC1B}" srcOrd="0" destOrd="0" presId="urn:microsoft.com/office/officeart/2005/8/layout/hierarchy2"/>
    <dgm:cxn modelId="{AE6F87B5-C2C3-4D12-9A9C-67A120765DE6}" type="presParOf" srcId="{0B1BD3D2-FC62-4CEC-B333-99E686EFBCD2}" destId="{9C074E0F-4BE5-4887-8011-DFB6EB52AB5B}" srcOrd="1" destOrd="0" presId="urn:microsoft.com/office/officeart/2005/8/layout/hierarchy2"/>
    <dgm:cxn modelId="{36FE88D3-0CEB-4407-A6B6-2A6BE1770392}" type="presParOf" srcId="{9C074E0F-4BE5-4887-8011-DFB6EB52AB5B}" destId="{4D2806DD-3B6D-4733-AC61-F3E3A4EE9BE2}" srcOrd="0" destOrd="0" presId="urn:microsoft.com/office/officeart/2005/8/layout/hierarchy2"/>
    <dgm:cxn modelId="{6632548A-6A75-4580-8BBB-5A6F4DA7CB49}" type="presParOf" srcId="{4D2806DD-3B6D-4733-AC61-F3E3A4EE9BE2}" destId="{1A0B1A2B-ED0E-48B9-A038-BE9D08A38010}" srcOrd="0" destOrd="0" presId="urn:microsoft.com/office/officeart/2005/8/layout/hierarchy2"/>
    <dgm:cxn modelId="{FD11232F-B9F9-4ABA-BCB0-F15A9BC28B7E}" type="presParOf" srcId="{9C074E0F-4BE5-4887-8011-DFB6EB52AB5B}" destId="{47594868-69B7-458D-B7FF-6A91561973C2}" srcOrd="1" destOrd="0" presId="urn:microsoft.com/office/officeart/2005/8/layout/hierarchy2"/>
    <dgm:cxn modelId="{C48ECD38-4EBE-43E5-8453-F6AA88C5D27E}" type="presParOf" srcId="{47594868-69B7-458D-B7FF-6A91561973C2}" destId="{D7FC95F6-1EB6-464D-8037-47FE7B3EB56F}" srcOrd="0" destOrd="0" presId="urn:microsoft.com/office/officeart/2005/8/layout/hierarchy2"/>
    <dgm:cxn modelId="{FE5E306A-6AA2-47FA-B284-E3D5C66C2A11}" type="presParOf" srcId="{47594868-69B7-458D-B7FF-6A91561973C2}" destId="{1B3D00AC-005C-4929-9458-7C5F2B36A268}" srcOrd="1" destOrd="0" presId="urn:microsoft.com/office/officeart/2005/8/layout/hierarchy2"/>
    <dgm:cxn modelId="{7D0E3CC1-838A-49B7-B7C4-0D9DC4B6E555}" type="presParOf" srcId="{86CCE596-F749-4E6C-B731-2B4AE67A09A9}" destId="{112BD8CE-4830-47DF-B15C-168BC1F32DE9}" srcOrd="4" destOrd="0" presId="urn:microsoft.com/office/officeart/2005/8/layout/hierarchy2"/>
    <dgm:cxn modelId="{8C735142-078E-45D8-A289-B2B2FE35555F}" type="presParOf" srcId="{112BD8CE-4830-47DF-B15C-168BC1F32DE9}" destId="{76526677-AC9A-41D9-9E97-2D4F3F15E1D8}" srcOrd="0" destOrd="0" presId="urn:microsoft.com/office/officeart/2005/8/layout/hierarchy2"/>
    <dgm:cxn modelId="{3160134D-BA3E-4D3B-A62D-E7361BEC571A}" type="presParOf" srcId="{86CCE596-F749-4E6C-B731-2B4AE67A09A9}" destId="{55356CBD-DBFA-4D68-9A55-4985E6E03438}" srcOrd="5" destOrd="0" presId="urn:microsoft.com/office/officeart/2005/8/layout/hierarchy2"/>
    <dgm:cxn modelId="{C60EBB70-C5A4-4F9E-AD01-B9DEE7C95073}" type="presParOf" srcId="{55356CBD-DBFA-4D68-9A55-4985E6E03438}" destId="{6DCCC9F0-ECA3-4975-BE28-276E3FE43A05}" srcOrd="0" destOrd="0" presId="urn:microsoft.com/office/officeart/2005/8/layout/hierarchy2"/>
    <dgm:cxn modelId="{A1A51B49-6CD7-49D1-B1CB-32966B2C7415}" type="presParOf" srcId="{55356CBD-DBFA-4D68-9A55-4985E6E03438}" destId="{37206E70-6AA5-4552-8CBA-B0798BD7F802}" srcOrd="1" destOrd="0" presId="urn:microsoft.com/office/officeart/2005/8/layout/hierarchy2"/>
    <dgm:cxn modelId="{17299556-56E2-42AD-8C99-DD97FC2296D6}" type="presParOf" srcId="{37206E70-6AA5-4552-8CBA-B0798BD7F802}" destId="{D5F52F69-9C7D-484C-86EF-5B0D5C339B38}" srcOrd="0" destOrd="0" presId="urn:microsoft.com/office/officeart/2005/8/layout/hierarchy2"/>
    <dgm:cxn modelId="{5C8DFA81-BB40-4ADE-A9BB-95976A523C0F}" type="presParOf" srcId="{D5F52F69-9C7D-484C-86EF-5B0D5C339B38}" destId="{0537B69E-CA98-453E-9F1F-DE7871E11877}" srcOrd="0" destOrd="0" presId="urn:microsoft.com/office/officeart/2005/8/layout/hierarchy2"/>
    <dgm:cxn modelId="{010A8F1C-6B24-4CC0-A18A-962DBB85D3CA}" type="presParOf" srcId="{37206E70-6AA5-4552-8CBA-B0798BD7F802}" destId="{745F81BB-B4FD-478D-B025-D7DBD595A433}" srcOrd="1" destOrd="0" presId="urn:microsoft.com/office/officeart/2005/8/layout/hierarchy2"/>
    <dgm:cxn modelId="{193DFFDF-8AB2-4C3D-88A9-E3DFFAA045EC}" type="presParOf" srcId="{745F81BB-B4FD-478D-B025-D7DBD595A433}" destId="{2D31FF9B-C158-4F6E-BFBE-3E2A7AC41088}" srcOrd="0" destOrd="0" presId="urn:microsoft.com/office/officeart/2005/8/layout/hierarchy2"/>
    <dgm:cxn modelId="{5AA9C8B8-0D0C-4EA8-888A-6248DD30A3F0}" type="presParOf" srcId="{745F81BB-B4FD-478D-B025-D7DBD595A433}" destId="{680FA38E-F92F-4D30-9370-1ADA1A25EECF}"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5818F07-0A4D-40DE-8A5D-5E34549F6C7B}" type="doc">
      <dgm:prSet loTypeId="urn:microsoft.com/office/officeart/2005/8/layout/process2" loCatId="process" qsTypeId="urn:microsoft.com/office/officeart/2005/8/quickstyle/simple2" qsCatId="simple" csTypeId="urn:microsoft.com/office/officeart/2005/8/colors/accent6_5" csCatId="accent6" phldr="1"/>
      <dgm:spPr/>
    </dgm:pt>
    <dgm:pt modelId="{B954D950-5C55-41F0-AEE6-B678C051DA50}">
      <dgm:prSet phldrT="[Text]" custT="1">
        <dgm:style>
          <a:lnRef idx="3">
            <a:schemeClr val="lt1"/>
          </a:lnRef>
          <a:fillRef idx="1">
            <a:schemeClr val="accent4"/>
          </a:fillRef>
          <a:effectRef idx="1">
            <a:schemeClr val="accent4"/>
          </a:effectRef>
          <a:fontRef idx="minor">
            <a:schemeClr val="lt1"/>
          </a:fontRef>
        </dgm:style>
      </dgm:prSet>
      <dgm:spPr/>
      <dgm:t>
        <a:bodyPr/>
        <a:lstStyle/>
        <a:p>
          <a:r>
            <a:rPr lang="en-US" sz="1800" dirty="0">
              <a:latin typeface="Calibri" pitchFamily="34" charset="0"/>
              <a:cs typeface="Calibri" pitchFamily="34" charset="0"/>
            </a:rPr>
            <a:t>SGST</a:t>
          </a:r>
          <a:endParaRPr lang="en-IN" sz="1800" dirty="0">
            <a:latin typeface="Calibri" pitchFamily="34" charset="0"/>
            <a:cs typeface="Calibri" pitchFamily="34" charset="0"/>
          </a:endParaRPr>
        </a:p>
      </dgm:t>
    </dgm:pt>
    <dgm:pt modelId="{1D296CBB-C16A-4374-AF92-C33E9E1C1F2E}" type="parTrans" cxnId="{80C00E6E-9D27-4206-8F93-967A7036E28E}">
      <dgm:prSet/>
      <dgm:spPr/>
      <dgm:t>
        <a:bodyPr/>
        <a:lstStyle/>
        <a:p>
          <a:endParaRPr lang="en-IN"/>
        </a:p>
      </dgm:t>
    </dgm:pt>
    <dgm:pt modelId="{09D884BA-7BE6-4958-AC4D-8B6491471C0E}" type="sibTrans" cxnId="{80C00E6E-9D27-4206-8F93-967A7036E28E}">
      <dgm:prSet>
        <dgm:style>
          <a:lnRef idx="3">
            <a:schemeClr val="lt1"/>
          </a:lnRef>
          <a:fillRef idx="1">
            <a:schemeClr val="accent4"/>
          </a:fillRef>
          <a:effectRef idx="1">
            <a:schemeClr val="accent4"/>
          </a:effectRef>
          <a:fontRef idx="minor">
            <a:schemeClr val="lt1"/>
          </a:fontRef>
        </dgm:style>
      </dgm:prSet>
      <dgm:spPr/>
      <dgm:t>
        <a:bodyPr/>
        <a:lstStyle/>
        <a:p>
          <a:endParaRPr lang="en-IN"/>
        </a:p>
      </dgm:t>
    </dgm:pt>
    <dgm:pt modelId="{8BF6402C-09BA-4AD5-AC1F-B11F4712951E}">
      <dgm:prSet phldrT="[Text]" custT="1">
        <dgm:style>
          <a:lnRef idx="3">
            <a:schemeClr val="lt1"/>
          </a:lnRef>
          <a:fillRef idx="1">
            <a:schemeClr val="accent4"/>
          </a:fillRef>
          <a:effectRef idx="1">
            <a:schemeClr val="accent4"/>
          </a:effectRef>
          <a:fontRef idx="minor">
            <a:schemeClr val="lt1"/>
          </a:fontRef>
        </dgm:style>
      </dgm:prSet>
      <dgm:spPr/>
      <dgm:t>
        <a:bodyPr/>
        <a:lstStyle/>
        <a:p>
          <a:r>
            <a:rPr lang="en-US" sz="1800" dirty="0">
              <a:latin typeface="Calibri" pitchFamily="34" charset="0"/>
              <a:cs typeface="Calibri" pitchFamily="34" charset="0"/>
            </a:rPr>
            <a:t>IGST</a:t>
          </a:r>
          <a:endParaRPr lang="en-IN" sz="1800" dirty="0">
            <a:latin typeface="Calibri" pitchFamily="34" charset="0"/>
            <a:cs typeface="Calibri" pitchFamily="34" charset="0"/>
          </a:endParaRPr>
        </a:p>
      </dgm:t>
    </dgm:pt>
    <dgm:pt modelId="{D45AA4E4-79B8-40F5-80CB-FB7D29142BBD}" type="parTrans" cxnId="{59A22590-3541-4F2F-BB5C-FBE05ACE5E2A}">
      <dgm:prSet/>
      <dgm:spPr/>
      <dgm:t>
        <a:bodyPr/>
        <a:lstStyle/>
        <a:p>
          <a:endParaRPr lang="en-IN"/>
        </a:p>
      </dgm:t>
    </dgm:pt>
    <dgm:pt modelId="{BDAE5FC7-2BFA-4191-8FD0-26E463FE8985}" type="sibTrans" cxnId="{59A22590-3541-4F2F-BB5C-FBE05ACE5E2A}">
      <dgm:prSet/>
      <dgm:spPr/>
      <dgm:t>
        <a:bodyPr/>
        <a:lstStyle/>
        <a:p>
          <a:endParaRPr lang="en-IN"/>
        </a:p>
      </dgm:t>
    </dgm:pt>
    <dgm:pt modelId="{FE6D5957-F5EB-45FD-92EB-26AD898D8581}">
      <dgm:prSet phldrT="[Text]" custT="1">
        <dgm:style>
          <a:lnRef idx="3">
            <a:schemeClr val="lt1"/>
          </a:lnRef>
          <a:fillRef idx="1">
            <a:schemeClr val="accent4"/>
          </a:fillRef>
          <a:effectRef idx="1">
            <a:schemeClr val="accent4"/>
          </a:effectRef>
          <a:fontRef idx="minor">
            <a:schemeClr val="lt1"/>
          </a:fontRef>
        </dgm:style>
      </dgm:prSet>
      <dgm:spPr/>
      <dgm:t>
        <a:bodyPr/>
        <a:lstStyle/>
        <a:p>
          <a:r>
            <a:rPr lang="en-US" sz="1800" dirty="0">
              <a:latin typeface="Calibri" pitchFamily="34" charset="0"/>
              <a:cs typeface="Calibri" pitchFamily="34" charset="0"/>
            </a:rPr>
            <a:t>SGST</a:t>
          </a:r>
          <a:endParaRPr lang="en-IN" sz="1800" dirty="0">
            <a:latin typeface="Calibri" pitchFamily="34" charset="0"/>
            <a:cs typeface="Calibri" pitchFamily="34" charset="0"/>
          </a:endParaRPr>
        </a:p>
      </dgm:t>
    </dgm:pt>
    <dgm:pt modelId="{1E0A2C9F-3989-4586-9839-A529D7FAAD76}" type="sibTrans" cxnId="{DB94B95F-3288-4FF8-AC9D-C6D695CC86E3}">
      <dgm:prSet>
        <dgm:style>
          <a:lnRef idx="3">
            <a:schemeClr val="lt1"/>
          </a:lnRef>
          <a:fillRef idx="1">
            <a:schemeClr val="accent4"/>
          </a:fillRef>
          <a:effectRef idx="1">
            <a:schemeClr val="accent4"/>
          </a:effectRef>
          <a:fontRef idx="minor">
            <a:schemeClr val="lt1"/>
          </a:fontRef>
        </dgm:style>
      </dgm:prSet>
      <dgm:spPr/>
      <dgm:t>
        <a:bodyPr/>
        <a:lstStyle/>
        <a:p>
          <a:endParaRPr lang="en-IN"/>
        </a:p>
      </dgm:t>
    </dgm:pt>
    <dgm:pt modelId="{5615FA67-DA7F-4766-AFA6-BCD886561AE7}" type="parTrans" cxnId="{DB94B95F-3288-4FF8-AC9D-C6D695CC86E3}">
      <dgm:prSet/>
      <dgm:spPr/>
      <dgm:t>
        <a:bodyPr/>
        <a:lstStyle/>
        <a:p>
          <a:endParaRPr lang="en-IN"/>
        </a:p>
      </dgm:t>
    </dgm:pt>
    <dgm:pt modelId="{C652E8FF-20C3-4DE6-AB55-451C2A4CBD55}" type="pres">
      <dgm:prSet presAssocID="{B5818F07-0A4D-40DE-8A5D-5E34549F6C7B}" presName="linearFlow" presStyleCnt="0">
        <dgm:presLayoutVars>
          <dgm:resizeHandles val="exact"/>
        </dgm:presLayoutVars>
      </dgm:prSet>
      <dgm:spPr/>
    </dgm:pt>
    <dgm:pt modelId="{9A6B0023-64C6-4D9A-92A3-4903236F6CFB}" type="pres">
      <dgm:prSet presAssocID="{B954D950-5C55-41F0-AEE6-B678C051DA50}" presName="node" presStyleLbl="node1" presStyleIdx="0" presStyleCnt="3" custScaleY="125766" custLinFactNeighborX="1725" custLinFactNeighborY="22301">
        <dgm:presLayoutVars>
          <dgm:bulletEnabled val="1"/>
        </dgm:presLayoutVars>
      </dgm:prSet>
      <dgm:spPr/>
      <dgm:t>
        <a:bodyPr/>
        <a:lstStyle/>
        <a:p>
          <a:endParaRPr lang="en-IN"/>
        </a:p>
      </dgm:t>
    </dgm:pt>
    <dgm:pt modelId="{B66FB9B5-2DB9-45A1-967F-1337FC423DCC}" type="pres">
      <dgm:prSet presAssocID="{09D884BA-7BE6-4958-AC4D-8B6491471C0E}" presName="sibTrans" presStyleLbl="sibTrans2D1" presStyleIdx="0" presStyleCnt="2" custLinFactNeighborY="6643"/>
      <dgm:spPr/>
      <dgm:t>
        <a:bodyPr/>
        <a:lstStyle/>
        <a:p>
          <a:endParaRPr lang="en-IN"/>
        </a:p>
      </dgm:t>
    </dgm:pt>
    <dgm:pt modelId="{31FF87AA-C356-4226-B0F2-536851AE64C0}" type="pres">
      <dgm:prSet presAssocID="{09D884BA-7BE6-4958-AC4D-8B6491471C0E}" presName="connectorText" presStyleLbl="sibTrans2D1" presStyleIdx="0" presStyleCnt="2"/>
      <dgm:spPr/>
      <dgm:t>
        <a:bodyPr/>
        <a:lstStyle/>
        <a:p>
          <a:endParaRPr lang="en-IN"/>
        </a:p>
      </dgm:t>
    </dgm:pt>
    <dgm:pt modelId="{DC175CFA-53B3-4077-84E5-8CF68C742E72}" type="pres">
      <dgm:prSet presAssocID="{FE6D5957-F5EB-45FD-92EB-26AD898D8581}" presName="node" presStyleLbl="node1" presStyleIdx="1" presStyleCnt="3">
        <dgm:presLayoutVars>
          <dgm:bulletEnabled val="1"/>
        </dgm:presLayoutVars>
      </dgm:prSet>
      <dgm:spPr/>
      <dgm:t>
        <a:bodyPr/>
        <a:lstStyle/>
        <a:p>
          <a:endParaRPr lang="en-IN"/>
        </a:p>
      </dgm:t>
    </dgm:pt>
    <dgm:pt modelId="{AEDF9893-BDB4-4284-89F8-7F30E7C35AD9}" type="pres">
      <dgm:prSet presAssocID="{1E0A2C9F-3989-4586-9839-A529D7FAAD76}" presName="sibTrans" presStyleLbl="sibTrans2D1" presStyleIdx="1" presStyleCnt="2"/>
      <dgm:spPr/>
      <dgm:t>
        <a:bodyPr/>
        <a:lstStyle/>
        <a:p>
          <a:endParaRPr lang="en-IN"/>
        </a:p>
      </dgm:t>
    </dgm:pt>
    <dgm:pt modelId="{946EC8B2-8BBD-4A4F-8526-7AC2C6C49367}" type="pres">
      <dgm:prSet presAssocID="{1E0A2C9F-3989-4586-9839-A529D7FAAD76}" presName="connectorText" presStyleLbl="sibTrans2D1" presStyleIdx="1" presStyleCnt="2"/>
      <dgm:spPr/>
      <dgm:t>
        <a:bodyPr/>
        <a:lstStyle/>
        <a:p>
          <a:endParaRPr lang="en-IN"/>
        </a:p>
      </dgm:t>
    </dgm:pt>
    <dgm:pt modelId="{3D71266C-7F8C-48FC-8B67-48FFEA38C831}" type="pres">
      <dgm:prSet presAssocID="{8BF6402C-09BA-4AD5-AC1F-B11F4712951E}" presName="node" presStyleLbl="node1" presStyleIdx="2" presStyleCnt="3" custScaleY="132880">
        <dgm:presLayoutVars>
          <dgm:bulletEnabled val="1"/>
        </dgm:presLayoutVars>
      </dgm:prSet>
      <dgm:spPr/>
      <dgm:t>
        <a:bodyPr/>
        <a:lstStyle/>
        <a:p>
          <a:endParaRPr lang="en-IN"/>
        </a:p>
      </dgm:t>
    </dgm:pt>
  </dgm:ptLst>
  <dgm:cxnLst>
    <dgm:cxn modelId="{DB94B95F-3288-4FF8-AC9D-C6D695CC86E3}" srcId="{B5818F07-0A4D-40DE-8A5D-5E34549F6C7B}" destId="{FE6D5957-F5EB-45FD-92EB-26AD898D8581}" srcOrd="1" destOrd="0" parTransId="{5615FA67-DA7F-4766-AFA6-BCD886561AE7}" sibTransId="{1E0A2C9F-3989-4586-9839-A529D7FAAD76}"/>
    <dgm:cxn modelId="{181A7955-666D-4EDD-B37B-2D459E57DAF6}" type="presOf" srcId="{1E0A2C9F-3989-4586-9839-A529D7FAAD76}" destId="{AEDF9893-BDB4-4284-89F8-7F30E7C35AD9}" srcOrd="0" destOrd="0" presId="urn:microsoft.com/office/officeart/2005/8/layout/process2"/>
    <dgm:cxn modelId="{58AEB42B-0D8B-45E8-AB49-31EEF0610C7E}" type="presOf" srcId="{B954D950-5C55-41F0-AEE6-B678C051DA50}" destId="{9A6B0023-64C6-4D9A-92A3-4903236F6CFB}" srcOrd="0" destOrd="0" presId="urn:microsoft.com/office/officeart/2005/8/layout/process2"/>
    <dgm:cxn modelId="{80C00E6E-9D27-4206-8F93-967A7036E28E}" srcId="{B5818F07-0A4D-40DE-8A5D-5E34549F6C7B}" destId="{B954D950-5C55-41F0-AEE6-B678C051DA50}" srcOrd="0" destOrd="0" parTransId="{1D296CBB-C16A-4374-AF92-C33E9E1C1F2E}" sibTransId="{09D884BA-7BE6-4958-AC4D-8B6491471C0E}"/>
    <dgm:cxn modelId="{9408DA35-DED6-425F-8D9D-4DBB1A1E3500}" type="presOf" srcId="{09D884BA-7BE6-4958-AC4D-8B6491471C0E}" destId="{B66FB9B5-2DB9-45A1-967F-1337FC423DCC}" srcOrd="0" destOrd="0" presId="urn:microsoft.com/office/officeart/2005/8/layout/process2"/>
    <dgm:cxn modelId="{59A22590-3541-4F2F-BB5C-FBE05ACE5E2A}" srcId="{B5818F07-0A4D-40DE-8A5D-5E34549F6C7B}" destId="{8BF6402C-09BA-4AD5-AC1F-B11F4712951E}" srcOrd="2" destOrd="0" parTransId="{D45AA4E4-79B8-40F5-80CB-FB7D29142BBD}" sibTransId="{BDAE5FC7-2BFA-4191-8FD0-26E463FE8985}"/>
    <dgm:cxn modelId="{94ECB871-16EE-4DC4-A875-519AAE07AB5D}" type="presOf" srcId="{B5818F07-0A4D-40DE-8A5D-5E34549F6C7B}" destId="{C652E8FF-20C3-4DE6-AB55-451C2A4CBD55}" srcOrd="0" destOrd="0" presId="urn:microsoft.com/office/officeart/2005/8/layout/process2"/>
    <dgm:cxn modelId="{1BB3B96B-9E99-4608-8FB8-12C96CF3A0BB}" type="presOf" srcId="{1E0A2C9F-3989-4586-9839-A529D7FAAD76}" destId="{946EC8B2-8BBD-4A4F-8526-7AC2C6C49367}" srcOrd="1" destOrd="0" presId="urn:microsoft.com/office/officeart/2005/8/layout/process2"/>
    <dgm:cxn modelId="{05A90443-C5F9-43EB-8972-B28C60D70817}" type="presOf" srcId="{09D884BA-7BE6-4958-AC4D-8B6491471C0E}" destId="{31FF87AA-C356-4226-B0F2-536851AE64C0}" srcOrd="1" destOrd="0" presId="urn:microsoft.com/office/officeart/2005/8/layout/process2"/>
    <dgm:cxn modelId="{34AE4C1E-8A82-415B-93D3-6AF095CFC74F}" type="presOf" srcId="{FE6D5957-F5EB-45FD-92EB-26AD898D8581}" destId="{DC175CFA-53B3-4077-84E5-8CF68C742E72}" srcOrd="0" destOrd="0" presId="urn:microsoft.com/office/officeart/2005/8/layout/process2"/>
    <dgm:cxn modelId="{C033C2E5-E0AF-44F1-A860-FE4137B2CE5B}" type="presOf" srcId="{8BF6402C-09BA-4AD5-AC1F-B11F4712951E}" destId="{3D71266C-7F8C-48FC-8B67-48FFEA38C831}" srcOrd="0" destOrd="0" presId="urn:microsoft.com/office/officeart/2005/8/layout/process2"/>
    <dgm:cxn modelId="{225CC7C1-6240-41BF-8CC7-84BC349C89B9}" type="presParOf" srcId="{C652E8FF-20C3-4DE6-AB55-451C2A4CBD55}" destId="{9A6B0023-64C6-4D9A-92A3-4903236F6CFB}" srcOrd="0" destOrd="0" presId="urn:microsoft.com/office/officeart/2005/8/layout/process2"/>
    <dgm:cxn modelId="{D3BFA435-B370-406C-AB9A-6D9C60CECE57}" type="presParOf" srcId="{C652E8FF-20C3-4DE6-AB55-451C2A4CBD55}" destId="{B66FB9B5-2DB9-45A1-967F-1337FC423DCC}" srcOrd="1" destOrd="0" presId="urn:microsoft.com/office/officeart/2005/8/layout/process2"/>
    <dgm:cxn modelId="{00105FCD-BA74-46BC-BA91-ADD4F3235E56}" type="presParOf" srcId="{B66FB9B5-2DB9-45A1-967F-1337FC423DCC}" destId="{31FF87AA-C356-4226-B0F2-536851AE64C0}" srcOrd="0" destOrd="0" presId="urn:microsoft.com/office/officeart/2005/8/layout/process2"/>
    <dgm:cxn modelId="{0E26ACDA-688F-4DF7-B8D9-7B6A655E6028}" type="presParOf" srcId="{C652E8FF-20C3-4DE6-AB55-451C2A4CBD55}" destId="{DC175CFA-53B3-4077-84E5-8CF68C742E72}" srcOrd="2" destOrd="0" presId="urn:microsoft.com/office/officeart/2005/8/layout/process2"/>
    <dgm:cxn modelId="{55DFAA50-CF61-4966-BFDB-9FEEE5D5FF71}" type="presParOf" srcId="{C652E8FF-20C3-4DE6-AB55-451C2A4CBD55}" destId="{AEDF9893-BDB4-4284-89F8-7F30E7C35AD9}" srcOrd="3" destOrd="0" presId="urn:microsoft.com/office/officeart/2005/8/layout/process2"/>
    <dgm:cxn modelId="{1D2A4EAE-34C1-4F8E-AF92-D5E11BE03C61}" type="presParOf" srcId="{AEDF9893-BDB4-4284-89F8-7F30E7C35AD9}" destId="{946EC8B2-8BBD-4A4F-8526-7AC2C6C49367}" srcOrd="0" destOrd="0" presId="urn:microsoft.com/office/officeart/2005/8/layout/process2"/>
    <dgm:cxn modelId="{DDDAB12B-EF47-41DC-BFB0-30F6BA6F15C6}" type="presParOf" srcId="{C652E8FF-20C3-4DE6-AB55-451C2A4CBD55}" destId="{3D71266C-7F8C-48FC-8B67-48FFEA38C831}" srcOrd="4" destOrd="0" presId="urn:microsoft.com/office/officeart/2005/8/layout/process2"/>
  </dgm:cxnLst>
  <dgm:bg>
    <a:noFill/>
    <a:effectLst/>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5818F07-0A4D-40DE-8A5D-5E34549F6C7B}" type="doc">
      <dgm:prSet loTypeId="urn:microsoft.com/office/officeart/2005/8/layout/process2" loCatId="process" qsTypeId="urn:microsoft.com/office/officeart/2005/8/quickstyle/simple2" qsCatId="simple" csTypeId="urn:microsoft.com/office/officeart/2005/8/colors/accent6_5" csCatId="accent6" phldr="1"/>
      <dgm:spPr/>
    </dgm:pt>
    <dgm:pt modelId="{B954D950-5C55-41F0-AEE6-B678C051DA50}">
      <dgm:prSet phldrT="[Text]" custT="1">
        <dgm:style>
          <a:lnRef idx="3">
            <a:schemeClr val="lt1"/>
          </a:lnRef>
          <a:fillRef idx="1">
            <a:schemeClr val="accent4"/>
          </a:fillRef>
          <a:effectRef idx="1">
            <a:schemeClr val="accent4"/>
          </a:effectRef>
          <a:fontRef idx="minor">
            <a:schemeClr val="lt1"/>
          </a:fontRef>
        </dgm:style>
      </dgm:prSet>
      <dgm:spPr/>
      <dgm:t>
        <a:bodyPr/>
        <a:lstStyle/>
        <a:p>
          <a:r>
            <a:rPr lang="en-US" sz="1800" dirty="0">
              <a:latin typeface="Calibri" pitchFamily="34" charset="0"/>
              <a:cs typeface="Calibri" pitchFamily="34" charset="0"/>
            </a:rPr>
            <a:t>CGST</a:t>
          </a:r>
          <a:endParaRPr lang="en-IN" sz="1800" dirty="0">
            <a:latin typeface="Calibri" pitchFamily="34" charset="0"/>
            <a:cs typeface="Calibri" pitchFamily="34" charset="0"/>
          </a:endParaRPr>
        </a:p>
      </dgm:t>
    </dgm:pt>
    <dgm:pt modelId="{1D296CBB-C16A-4374-AF92-C33E9E1C1F2E}" type="parTrans" cxnId="{80C00E6E-9D27-4206-8F93-967A7036E28E}">
      <dgm:prSet/>
      <dgm:spPr/>
      <dgm:t>
        <a:bodyPr/>
        <a:lstStyle/>
        <a:p>
          <a:endParaRPr lang="en-IN"/>
        </a:p>
      </dgm:t>
    </dgm:pt>
    <dgm:pt modelId="{09D884BA-7BE6-4958-AC4D-8B6491471C0E}" type="sibTrans" cxnId="{80C00E6E-9D27-4206-8F93-967A7036E28E}">
      <dgm:prSet>
        <dgm:style>
          <a:lnRef idx="3">
            <a:schemeClr val="lt1"/>
          </a:lnRef>
          <a:fillRef idx="1">
            <a:schemeClr val="accent4"/>
          </a:fillRef>
          <a:effectRef idx="1">
            <a:schemeClr val="accent4"/>
          </a:effectRef>
          <a:fontRef idx="minor">
            <a:schemeClr val="lt1"/>
          </a:fontRef>
        </dgm:style>
      </dgm:prSet>
      <dgm:spPr/>
      <dgm:t>
        <a:bodyPr/>
        <a:lstStyle/>
        <a:p>
          <a:endParaRPr lang="en-IN"/>
        </a:p>
      </dgm:t>
    </dgm:pt>
    <dgm:pt modelId="{8BF6402C-09BA-4AD5-AC1F-B11F4712951E}">
      <dgm:prSet phldrT="[Text]" custT="1">
        <dgm:style>
          <a:lnRef idx="3">
            <a:schemeClr val="lt1"/>
          </a:lnRef>
          <a:fillRef idx="1">
            <a:schemeClr val="accent4"/>
          </a:fillRef>
          <a:effectRef idx="1">
            <a:schemeClr val="accent4"/>
          </a:effectRef>
          <a:fontRef idx="minor">
            <a:schemeClr val="lt1"/>
          </a:fontRef>
        </dgm:style>
      </dgm:prSet>
      <dgm:spPr/>
      <dgm:t>
        <a:bodyPr/>
        <a:lstStyle/>
        <a:p>
          <a:r>
            <a:rPr lang="en-US" sz="1800" dirty="0">
              <a:latin typeface="Calibri" pitchFamily="34" charset="0"/>
              <a:cs typeface="Calibri" pitchFamily="34" charset="0"/>
            </a:rPr>
            <a:t>IGST</a:t>
          </a:r>
          <a:endParaRPr lang="en-IN" sz="1800" dirty="0">
            <a:latin typeface="Calibri" pitchFamily="34" charset="0"/>
            <a:cs typeface="Calibri" pitchFamily="34" charset="0"/>
          </a:endParaRPr>
        </a:p>
      </dgm:t>
    </dgm:pt>
    <dgm:pt modelId="{D45AA4E4-79B8-40F5-80CB-FB7D29142BBD}" type="parTrans" cxnId="{59A22590-3541-4F2F-BB5C-FBE05ACE5E2A}">
      <dgm:prSet/>
      <dgm:spPr/>
      <dgm:t>
        <a:bodyPr/>
        <a:lstStyle/>
        <a:p>
          <a:endParaRPr lang="en-IN"/>
        </a:p>
      </dgm:t>
    </dgm:pt>
    <dgm:pt modelId="{BDAE5FC7-2BFA-4191-8FD0-26E463FE8985}" type="sibTrans" cxnId="{59A22590-3541-4F2F-BB5C-FBE05ACE5E2A}">
      <dgm:prSet/>
      <dgm:spPr/>
      <dgm:t>
        <a:bodyPr/>
        <a:lstStyle/>
        <a:p>
          <a:endParaRPr lang="en-IN"/>
        </a:p>
      </dgm:t>
    </dgm:pt>
    <dgm:pt modelId="{FE6D5957-F5EB-45FD-92EB-26AD898D8581}">
      <dgm:prSet phldrT="[Text]" custT="1">
        <dgm:style>
          <a:lnRef idx="3">
            <a:schemeClr val="lt1"/>
          </a:lnRef>
          <a:fillRef idx="1">
            <a:schemeClr val="accent4"/>
          </a:fillRef>
          <a:effectRef idx="1">
            <a:schemeClr val="accent4"/>
          </a:effectRef>
          <a:fontRef idx="minor">
            <a:schemeClr val="lt1"/>
          </a:fontRef>
        </dgm:style>
      </dgm:prSet>
      <dgm:spPr/>
      <dgm:t>
        <a:bodyPr/>
        <a:lstStyle/>
        <a:p>
          <a:r>
            <a:rPr lang="en-US" sz="1800" dirty="0">
              <a:latin typeface="Calibri" pitchFamily="34" charset="0"/>
              <a:cs typeface="Calibri" pitchFamily="34" charset="0"/>
            </a:rPr>
            <a:t>CGST</a:t>
          </a:r>
          <a:endParaRPr lang="en-IN" sz="1800" dirty="0">
            <a:latin typeface="Calibri" pitchFamily="34" charset="0"/>
            <a:cs typeface="Calibri" pitchFamily="34" charset="0"/>
          </a:endParaRPr>
        </a:p>
      </dgm:t>
    </dgm:pt>
    <dgm:pt modelId="{1E0A2C9F-3989-4586-9839-A529D7FAAD76}" type="sibTrans" cxnId="{DB94B95F-3288-4FF8-AC9D-C6D695CC86E3}">
      <dgm:prSet>
        <dgm:style>
          <a:lnRef idx="3">
            <a:schemeClr val="lt1"/>
          </a:lnRef>
          <a:fillRef idx="1">
            <a:schemeClr val="accent4"/>
          </a:fillRef>
          <a:effectRef idx="1">
            <a:schemeClr val="accent4"/>
          </a:effectRef>
          <a:fontRef idx="minor">
            <a:schemeClr val="lt1"/>
          </a:fontRef>
        </dgm:style>
      </dgm:prSet>
      <dgm:spPr/>
      <dgm:t>
        <a:bodyPr/>
        <a:lstStyle/>
        <a:p>
          <a:endParaRPr lang="en-IN"/>
        </a:p>
      </dgm:t>
    </dgm:pt>
    <dgm:pt modelId="{5615FA67-DA7F-4766-AFA6-BCD886561AE7}" type="parTrans" cxnId="{DB94B95F-3288-4FF8-AC9D-C6D695CC86E3}">
      <dgm:prSet/>
      <dgm:spPr/>
      <dgm:t>
        <a:bodyPr/>
        <a:lstStyle/>
        <a:p>
          <a:endParaRPr lang="en-IN"/>
        </a:p>
      </dgm:t>
    </dgm:pt>
    <dgm:pt modelId="{C652E8FF-20C3-4DE6-AB55-451C2A4CBD55}" type="pres">
      <dgm:prSet presAssocID="{B5818F07-0A4D-40DE-8A5D-5E34549F6C7B}" presName="linearFlow" presStyleCnt="0">
        <dgm:presLayoutVars>
          <dgm:resizeHandles val="exact"/>
        </dgm:presLayoutVars>
      </dgm:prSet>
      <dgm:spPr/>
    </dgm:pt>
    <dgm:pt modelId="{9A6B0023-64C6-4D9A-92A3-4903236F6CFB}" type="pres">
      <dgm:prSet presAssocID="{B954D950-5C55-41F0-AEE6-B678C051DA50}" presName="node" presStyleLbl="node1" presStyleIdx="0" presStyleCnt="3" custLinFactNeighborY="-17391">
        <dgm:presLayoutVars>
          <dgm:bulletEnabled val="1"/>
        </dgm:presLayoutVars>
      </dgm:prSet>
      <dgm:spPr/>
      <dgm:t>
        <a:bodyPr/>
        <a:lstStyle/>
        <a:p>
          <a:endParaRPr lang="en-IN"/>
        </a:p>
      </dgm:t>
    </dgm:pt>
    <dgm:pt modelId="{B66FB9B5-2DB9-45A1-967F-1337FC423DCC}" type="pres">
      <dgm:prSet presAssocID="{09D884BA-7BE6-4958-AC4D-8B6491471C0E}" presName="sibTrans" presStyleLbl="sibTrans2D1" presStyleIdx="0" presStyleCnt="2"/>
      <dgm:spPr/>
      <dgm:t>
        <a:bodyPr/>
        <a:lstStyle/>
        <a:p>
          <a:endParaRPr lang="en-IN"/>
        </a:p>
      </dgm:t>
    </dgm:pt>
    <dgm:pt modelId="{31FF87AA-C356-4226-B0F2-536851AE64C0}" type="pres">
      <dgm:prSet presAssocID="{09D884BA-7BE6-4958-AC4D-8B6491471C0E}" presName="connectorText" presStyleLbl="sibTrans2D1" presStyleIdx="0" presStyleCnt="2"/>
      <dgm:spPr/>
      <dgm:t>
        <a:bodyPr/>
        <a:lstStyle/>
        <a:p>
          <a:endParaRPr lang="en-IN"/>
        </a:p>
      </dgm:t>
    </dgm:pt>
    <dgm:pt modelId="{DC175CFA-53B3-4077-84E5-8CF68C742E72}" type="pres">
      <dgm:prSet presAssocID="{FE6D5957-F5EB-45FD-92EB-26AD898D8581}" presName="node" presStyleLbl="node1" presStyleIdx="1" presStyleCnt="3">
        <dgm:presLayoutVars>
          <dgm:bulletEnabled val="1"/>
        </dgm:presLayoutVars>
      </dgm:prSet>
      <dgm:spPr/>
      <dgm:t>
        <a:bodyPr/>
        <a:lstStyle/>
        <a:p>
          <a:endParaRPr lang="en-IN"/>
        </a:p>
      </dgm:t>
    </dgm:pt>
    <dgm:pt modelId="{AEDF9893-BDB4-4284-89F8-7F30E7C35AD9}" type="pres">
      <dgm:prSet presAssocID="{1E0A2C9F-3989-4586-9839-A529D7FAAD76}" presName="sibTrans" presStyleLbl="sibTrans2D1" presStyleIdx="1" presStyleCnt="2"/>
      <dgm:spPr/>
      <dgm:t>
        <a:bodyPr/>
        <a:lstStyle/>
        <a:p>
          <a:endParaRPr lang="en-IN"/>
        </a:p>
      </dgm:t>
    </dgm:pt>
    <dgm:pt modelId="{946EC8B2-8BBD-4A4F-8526-7AC2C6C49367}" type="pres">
      <dgm:prSet presAssocID="{1E0A2C9F-3989-4586-9839-A529D7FAAD76}" presName="connectorText" presStyleLbl="sibTrans2D1" presStyleIdx="1" presStyleCnt="2"/>
      <dgm:spPr/>
      <dgm:t>
        <a:bodyPr/>
        <a:lstStyle/>
        <a:p>
          <a:endParaRPr lang="en-IN"/>
        </a:p>
      </dgm:t>
    </dgm:pt>
    <dgm:pt modelId="{3D71266C-7F8C-48FC-8B67-48FFEA38C831}" type="pres">
      <dgm:prSet presAssocID="{8BF6402C-09BA-4AD5-AC1F-B11F4712951E}" presName="node" presStyleLbl="node1" presStyleIdx="2" presStyleCnt="3" custLinFactNeighborX="640" custLinFactNeighborY="-6114">
        <dgm:presLayoutVars>
          <dgm:bulletEnabled val="1"/>
        </dgm:presLayoutVars>
      </dgm:prSet>
      <dgm:spPr/>
      <dgm:t>
        <a:bodyPr/>
        <a:lstStyle/>
        <a:p>
          <a:endParaRPr lang="en-IN"/>
        </a:p>
      </dgm:t>
    </dgm:pt>
  </dgm:ptLst>
  <dgm:cxnLst>
    <dgm:cxn modelId="{DB94B95F-3288-4FF8-AC9D-C6D695CC86E3}" srcId="{B5818F07-0A4D-40DE-8A5D-5E34549F6C7B}" destId="{FE6D5957-F5EB-45FD-92EB-26AD898D8581}" srcOrd="1" destOrd="0" parTransId="{5615FA67-DA7F-4766-AFA6-BCD886561AE7}" sibTransId="{1E0A2C9F-3989-4586-9839-A529D7FAAD76}"/>
    <dgm:cxn modelId="{0EDCF2F7-2000-4A76-8483-6599AEB988B7}" type="presOf" srcId="{B5818F07-0A4D-40DE-8A5D-5E34549F6C7B}" destId="{C652E8FF-20C3-4DE6-AB55-451C2A4CBD55}" srcOrd="0" destOrd="0" presId="urn:microsoft.com/office/officeart/2005/8/layout/process2"/>
    <dgm:cxn modelId="{80C00E6E-9D27-4206-8F93-967A7036E28E}" srcId="{B5818F07-0A4D-40DE-8A5D-5E34549F6C7B}" destId="{B954D950-5C55-41F0-AEE6-B678C051DA50}" srcOrd="0" destOrd="0" parTransId="{1D296CBB-C16A-4374-AF92-C33E9E1C1F2E}" sibTransId="{09D884BA-7BE6-4958-AC4D-8B6491471C0E}"/>
    <dgm:cxn modelId="{979DE786-60A4-4938-8819-D2A6D6084FE5}" type="presOf" srcId="{1E0A2C9F-3989-4586-9839-A529D7FAAD76}" destId="{AEDF9893-BDB4-4284-89F8-7F30E7C35AD9}" srcOrd="0" destOrd="0" presId="urn:microsoft.com/office/officeart/2005/8/layout/process2"/>
    <dgm:cxn modelId="{80F39081-682B-44D6-B3BF-05F663815D03}" type="presOf" srcId="{1E0A2C9F-3989-4586-9839-A529D7FAAD76}" destId="{946EC8B2-8BBD-4A4F-8526-7AC2C6C49367}" srcOrd="1" destOrd="0" presId="urn:microsoft.com/office/officeart/2005/8/layout/process2"/>
    <dgm:cxn modelId="{84F42C13-2696-4447-9458-5406ABB935F5}" type="presOf" srcId="{8BF6402C-09BA-4AD5-AC1F-B11F4712951E}" destId="{3D71266C-7F8C-48FC-8B67-48FFEA38C831}" srcOrd="0" destOrd="0" presId="urn:microsoft.com/office/officeart/2005/8/layout/process2"/>
    <dgm:cxn modelId="{E57128EA-2750-442F-B2D3-5994D86FC95E}" type="presOf" srcId="{FE6D5957-F5EB-45FD-92EB-26AD898D8581}" destId="{DC175CFA-53B3-4077-84E5-8CF68C742E72}" srcOrd="0" destOrd="0" presId="urn:microsoft.com/office/officeart/2005/8/layout/process2"/>
    <dgm:cxn modelId="{59A22590-3541-4F2F-BB5C-FBE05ACE5E2A}" srcId="{B5818F07-0A4D-40DE-8A5D-5E34549F6C7B}" destId="{8BF6402C-09BA-4AD5-AC1F-B11F4712951E}" srcOrd="2" destOrd="0" parTransId="{D45AA4E4-79B8-40F5-80CB-FB7D29142BBD}" sibTransId="{BDAE5FC7-2BFA-4191-8FD0-26E463FE8985}"/>
    <dgm:cxn modelId="{1ECD30DC-8E72-4381-95C0-08908183A468}" type="presOf" srcId="{B954D950-5C55-41F0-AEE6-B678C051DA50}" destId="{9A6B0023-64C6-4D9A-92A3-4903236F6CFB}" srcOrd="0" destOrd="0" presId="urn:microsoft.com/office/officeart/2005/8/layout/process2"/>
    <dgm:cxn modelId="{4B2FC18D-A6D8-483E-958E-C7B89803756B}" type="presOf" srcId="{09D884BA-7BE6-4958-AC4D-8B6491471C0E}" destId="{31FF87AA-C356-4226-B0F2-536851AE64C0}" srcOrd="1" destOrd="0" presId="urn:microsoft.com/office/officeart/2005/8/layout/process2"/>
    <dgm:cxn modelId="{455BD427-9C74-43D8-85E4-DB4E93AB28E2}" type="presOf" srcId="{09D884BA-7BE6-4958-AC4D-8B6491471C0E}" destId="{B66FB9B5-2DB9-45A1-967F-1337FC423DCC}" srcOrd="0" destOrd="0" presId="urn:microsoft.com/office/officeart/2005/8/layout/process2"/>
    <dgm:cxn modelId="{DB0EEC30-3F4B-402E-A76F-B9265F1C5ED6}" type="presParOf" srcId="{C652E8FF-20C3-4DE6-AB55-451C2A4CBD55}" destId="{9A6B0023-64C6-4D9A-92A3-4903236F6CFB}" srcOrd="0" destOrd="0" presId="urn:microsoft.com/office/officeart/2005/8/layout/process2"/>
    <dgm:cxn modelId="{A0271030-F9FE-4E9A-B48F-865B3BAE6D40}" type="presParOf" srcId="{C652E8FF-20C3-4DE6-AB55-451C2A4CBD55}" destId="{B66FB9B5-2DB9-45A1-967F-1337FC423DCC}" srcOrd="1" destOrd="0" presId="urn:microsoft.com/office/officeart/2005/8/layout/process2"/>
    <dgm:cxn modelId="{F5CA033A-39C8-4E45-B35D-5339FCEA036E}" type="presParOf" srcId="{B66FB9B5-2DB9-45A1-967F-1337FC423DCC}" destId="{31FF87AA-C356-4226-B0F2-536851AE64C0}" srcOrd="0" destOrd="0" presId="urn:microsoft.com/office/officeart/2005/8/layout/process2"/>
    <dgm:cxn modelId="{117075A0-7F93-4B63-B4A4-BC9E88865DC4}" type="presParOf" srcId="{C652E8FF-20C3-4DE6-AB55-451C2A4CBD55}" destId="{DC175CFA-53B3-4077-84E5-8CF68C742E72}" srcOrd="2" destOrd="0" presId="urn:microsoft.com/office/officeart/2005/8/layout/process2"/>
    <dgm:cxn modelId="{8D0C66CC-7DCC-4FCF-A984-F0EC0E88A24C}" type="presParOf" srcId="{C652E8FF-20C3-4DE6-AB55-451C2A4CBD55}" destId="{AEDF9893-BDB4-4284-89F8-7F30E7C35AD9}" srcOrd="3" destOrd="0" presId="urn:microsoft.com/office/officeart/2005/8/layout/process2"/>
    <dgm:cxn modelId="{790BF52D-4B5C-42EF-A3D0-09FC6D1AC002}" type="presParOf" srcId="{AEDF9893-BDB4-4284-89F8-7F30E7C35AD9}" destId="{946EC8B2-8BBD-4A4F-8526-7AC2C6C49367}" srcOrd="0" destOrd="0" presId="urn:microsoft.com/office/officeart/2005/8/layout/process2"/>
    <dgm:cxn modelId="{7BE16105-DDE1-4E04-A74A-F4672432441E}" type="presParOf" srcId="{C652E8FF-20C3-4DE6-AB55-451C2A4CBD55}" destId="{3D71266C-7F8C-48FC-8B67-48FFEA38C831}" srcOrd="4" destOrd="0" presId="urn:microsoft.com/office/officeart/2005/8/layout/process2"/>
  </dgm:cxnLst>
  <dgm:bg>
    <a:noFill/>
  </dgm:bg>
  <dgm:whole/>
  <dgm:extLst>
    <a:ext uri="http://schemas.microsoft.com/office/drawing/2008/diagram">
      <dsp:dataModelExt xmlns:dsp="http://schemas.microsoft.com/office/drawing/2008/diagram" relId="rId12"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5818F07-0A4D-40DE-8A5D-5E34549F6C7B}" type="doc">
      <dgm:prSet loTypeId="urn:microsoft.com/office/officeart/2005/8/layout/process2" loCatId="process" qsTypeId="urn:microsoft.com/office/officeart/2005/8/quickstyle/simple2" qsCatId="simple" csTypeId="urn:microsoft.com/office/officeart/2005/8/colors/accent6_5" csCatId="accent6" phldr="1"/>
      <dgm:spPr/>
    </dgm:pt>
    <dgm:pt modelId="{B954D950-5C55-41F0-AEE6-B678C051DA50}">
      <dgm:prSet phldrT="[Text]" custT="1">
        <dgm:style>
          <a:lnRef idx="3">
            <a:schemeClr val="lt1"/>
          </a:lnRef>
          <a:fillRef idx="1">
            <a:schemeClr val="accent4"/>
          </a:fillRef>
          <a:effectRef idx="1">
            <a:schemeClr val="accent4"/>
          </a:effectRef>
          <a:fontRef idx="minor">
            <a:schemeClr val="lt1"/>
          </a:fontRef>
        </dgm:style>
      </dgm:prSet>
      <dgm:spPr/>
      <dgm:t>
        <a:bodyPr/>
        <a:lstStyle/>
        <a:p>
          <a:r>
            <a:rPr lang="en-US" sz="1800" dirty="0">
              <a:latin typeface="Calibri" pitchFamily="34" charset="0"/>
              <a:cs typeface="Calibri" pitchFamily="34" charset="0"/>
            </a:rPr>
            <a:t>IGST</a:t>
          </a:r>
          <a:endParaRPr lang="en-IN" sz="1800" dirty="0">
            <a:latin typeface="Calibri" pitchFamily="34" charset="0"/>
            <a:cs typeface="Calibri" pitchFamily="34" charset="0"/>
          </a:endParaRPr>
        </a:p>
      </dgm:t>
    </dgm:pt>
    <dgm:pt modelId="{1D296CBB-C16A-4374-AF92-C33E9E1C1F2E}" type="parTrans" cxnId="{80C00E6E-9D27-4206-8F93-967A7036E28E}">
      <dgm:prSet/>
      <dgm:spPr/>
      <dgm:t>
        <a:bodyPr/>
        <a:lstStyle/>
        <a:p>
          <a:endParaRPr lang="en-IN"/>
        </a:p>
      </dgm:t>
    </dgm:pt>
    <dgm:pt modelId="{09D884BA-7BE6-4958-AC4D-8B6491471C0E}" type="sibTrans" cxnId="{80C00E6E-9D27-4206-8F93-967A7036E28E}">
      <dgm:prSet>
        <dgm:style>
          <a:lnRef idx="3">
            <a:schemeClr val="lt1"/>
          </a:lnRef>
          <a:fillRef idx="1">
            <a:schemeClr val="accent4"/>
          </a:fillRef>
          <a:effectRef idx="1">
            <a:schemeClr val="accent4"/>
          </a:effectRef>
          <a:fontRef idx="minor">
            <a:schemeClr val="lt1"/>
          </a:fontRef>
        </dgm:style>
      </dgm:prSet>
      <dgm:spPr/>
      <dgm:t>
        <a:bodyPr/>
        <a:lstStyle/>
        <a:p>
          <a:endParaRPr lang="en-IN"/>
        </a:p>
      </dgm:t>
    </dgm:pt>
    <dgm:pt modelId="{8BF6402C-09BA-4AD5-AC1F-B11F4712951E}">
      <dgm:prSet phldrT="[Text]" custT="1">
        <dgm:style>
          <a:lnRef idx="3">
            <a:schemeClr val="lt1"/>
          </a:lnRef>
          <a:fillRef idx="1">
            <a:schemeClr val="accent4"/>
          </a:fillRef>
          <a:effectRef idx="1">
            <a:schemeClr val="accent4"/>
          </a:effectRef>
          <a:fontRef idx="minor">
            <a:schemeClr val="lt1"/>
          </a:fontRef>
        </dgm:style>
      </dgm:prSet>
      <dgm:spPr/>
      <dgm:t>
        <a:bodyPr/>
        <a:lstStyle/>
        <a:p>
          <a:r>
            <a:rPr lang="en-US" sz="1800" dirty="0">
              <a:latin typeface="Calibri" pitchFamily="34" charset="0"/>
              <a:cs typeface="Calibri" pitchFamily="34" charset="0"/>
            </a:rPr>
            <a:t>CGST</a:t>
          </a:r>
          <a:endParaRPr lang="en-IN" sz="1800" dirty="0">
            <a:latin typeface="Calibri" pitchFamily="34" charset="0"/>
            <a:cs typeface="Calibri" pitchFamily="34" charset="0"/>
          </a:endParaRPr>
        </a:p>
      </dgm:t>
    </dgm:pt>
    <dgm:pt modelId="{D45AA4E4-79B8-40F5-80CB-FB7D29142BBD}" type="parTrans" cxnId="{59A22590-3541-4F2F-BB5C-FBE05ACE5E2A}">
      <dgm:prSet/>
      <dgm:spPr/>
      <dgm:t>
        <a:bodyPr/>
        <a:lstStyle/>
        <a:p>
          <a:endParaRPr lang="en-IN"/>
        </a:p>
      </dgm:t>
    </dgm:pt>
    <dgm:pt modelId="{BDAE5FC7-2BFA-4191-8FD0-26E463FE8985}" type="sibTrans" cxnId="{59A22590-3541-4F2F-BB5C-FBE05ACE5E2A}">
      <dgm:prSet>
        <dgm:style>
          <a:lnRef idx="3">
            <a:schemeClr val="lt1"/>
          </a:lnRef>
          <a:fillRef idx="1">
            <a:schemeClr val="accent4"/>
          </a:fillRef>
          <a:effectRef idx="1">
            <a:schemeClr val="accent4"/>
          </a:effectRef>
          <a:fontRef idx="minor">
            <a:schemeClr val="lt1"/>
          </a:fontRef>
        </dgm:style>
      </dgm:prSet>
      <dgm:spPr/>
      <dgm:t>
        <a:bodyPr/>
        <a:lstStyle/>
        <a:p>
          <a:endParaRPr lang="en-IN"/>
        </a:p>
      </dgm:t>
    </dgm:pt>
    <dgm:pt modelId="{FE6D5957-F5EB-45FD-92EB-26AD898D8581}">
      <dgm:prSet phldrT="[Text]" custT="1">
        <dgm:style>
          <a:lnRef idx="3">
            <a:schemeClr val="lt1"/>
          </a:lnRef>
          <a:fillRef idx="1">
            <a:schemeClr val="accent4"/>
          </a:fillRef>
          <a:effectRef idx="1">
            <a:schemeClr val="accent4"/>
          </a:effectRef>
          <a:fontRef idx="minor">
            <a:schemeClr val="lt1"/>
          </a:fontRef>
        </dgm:style>
      </dgm:prSet>
      <dgm:spPr/>
      <dgm:t>
        <a:bodyPr/>
        <a:lstStyle/>
        <a:p>
          <a:r>
            <a:rPr lang="en-US" sz="1800" dirty="0">
              <a:latin typeface="Calibri" pitchFamily="34" charset="0"/>
              <a:cs typeface="Calibri" pitchFamily="34" charset="0"/>
            </a:rPr>
            <a:t>IGST</a:t>
          </a:r>
          <a:endParaRPr lang="en-IN" sz="1800" dirty="0">
            <a:latin typeface="Calibri" pitchFamily="34" charset="0"/>
            <a:cs typeface="Calibri" pitchFamily="34" charset="0"/>
          </a:endParaRPr>
        </a:p>
      </dgm:t>
    </dgm:pt>
    <dgm:pt modelId="{1E0A2C9F-3989-4586-9839-A529D7FAAD76}" type="sibTrans" cxnId="{DB94B95F-3288-4FF8-AC9D-C6D695CC86E3}">
      <dgm:prSet>
        <dgm:style>
          <a:lnRef idx="3">
            <a:schemeClr val="lt1"/>
          </a:lnRef>
          <a:fillRef idx="1">
            <a:schemeClr val="accent4"/>
          </a:fillRef>
          <a:effectRef idx="1">
            <a:schemeClr val="accent4"/>
          </a:effectRef>
          <a:fontRef idx="minor">
            <a:schemeClr val="lt1"/>
          </a:fontRef>
        </dgm:style>
      </dgm:prSet>
      <dgm:spPr/>
      <dgm:t>
        <a:bodyPr/>
        <a:lstStyle/>
        <a:p>
          <a:endParaRPr lang="en-IN"/>
        </a:p>
      </dgm:t>
    </dgm:pt>
    <dgm:pt modelId="{5615FA67-DA7F-4766-AFA6-BCD886561AE7}" type="parTrans" cxnId="{DB94B95F-3288-4FF8-AC9D-C6D695CC86E3}">
      <dgm:prSet/>
      <dgm:spPr/>
      <dgm:t>
        <a:bodyPr/>
        <a:lstStyle/>
        <a:p>
          <a:endParaRPr lang="en-IN"/>
        </a:p>
      </dgm:t>
    </dgm:pt>
    <dgm:pt modelId="{4C7F059D-BC86-4E7A-8A14-C3B56B8C8795}">
      <dgm:prSet custT="1">
        <dgm:style>
          <a:lnRef idx="3">
            <a:schemeClr val="lt1"/>
          </a:lnRef>
          <a:fillRef idx="1">
            <a:schemeClr val="accent4"/>
          </a:fillRef>
          <a:effectRef idx="1">
            <a:schemeClr val="accent4"/>
          </a:effectRef>
          <a:fontRef idx="minor">
            <a:schemeClr val="lt1"/>
          </a:fontRef>
        </dgm:style>
      </dgm:prSet>
      <dgm:spPr/>
      <dgm:t>
        <a:bodyPr/>
        <a:lstStyle/>
        <a:p>
          <a:r>
            <a:rPr lang="en-US" sz="1800" dirty="0">
              <a:latin typeface="Calibri" pitchFamily="34" charset="0"/>
              <a:cs typeface="Calibri" pitchFamily="34" charset="0"/>
            </a:rPr>
            <a:t>SGST</a:t>
          </a:r>
          <a:endParaRPr lang="en-IN" sz="1800" dirty="0">
            <a:latin typeface="Calibri" pitchFamily="34" charset="0"/>
            <a:cs typeface="Calibri" pitchFamily="34" charset="0"/>
          </a:endParaRPr>
        </a:p>
      </dgm:t>
    </dgm:pt>
    <dgm:pt modelId="{FE82212C-1FA7-4B78-B85E-6461742826A6}" type="parTrans" cxnId="{5FEE447D-212A-420C-9ED5-62E98C5F640E}">
      <dgm:prSet/>
      <dgm:spPr/>
      <dgm:t>
        <a:bodyPr/>
        <a:lstStyle/>
        <a:p>
          <a:endParaRPr lang="en-IN"/>
        </a:p>
      </dgm:t>
    </dgm:pt>
    <dgm:pt modelId="{6C112098-4BBD-45E5-8B63-A0CBFE8F57C7}" type="sibTrans" cxnId="{5FEE447D-212A-420C-9ED5-62E98C5F640E}">
      <dgm:prSet/>
      <dgm:spPr/>
      <dgm:t>
        <a:bodyPr/>
        <a:lstStyle/>
        <a:p>
          <a:endParaRPr lang="en-IN"/>
        </a:p>
      </dgm:t>
    </dgm:pt>
    <dgm:pt modelId="{C652E8FF-20C3-4DE6-AB55-451C2A4CBD55}" type="pres">
      <dgm:prSet presAssocID="{B5818F07-0A4D-40DE-8A5D-5E34549F6C7B}" presName="linearFlow" presStyleCnt="0">
        <dgm:presLayoutVars>
          <dgm:resizeHandles val="exact"/>
        </dgm:presLayoutVars>
      </dgm:prSet>
      <dgm:spPr/>
    </dgm:pt>
    <dgm:pt modelId="{9A6B0023-64C6-4D9A-92A3-4903236F6CFB}" type="pres">
      <dgm:prSet presAssocID="{B954D950-5C55-41F0-AEE6-B678C051DA50}" presName="node" presStyleLbl="node1" presStyleIdx="0" presStyleCnt="4" custLinFactNeighborY="-17391">
        <dgm:presLayoutVars>
          <dgm:bulletEnabled val="1"/>
        </dgm:presLayoutVars>
      </dgm:prSet>
      <dgm:spPr/>
      <dgm:t>
        <a:bodyPr/>
        <a:lstStyle/>
        <a:p>
          <a:endParaRPr lang="en-IN"/>
        </a:p>
      </dgm:t>
    </dgm:pt>
    <dgm:pt modelId="{B66FB9B5-2DB9-45A1-967F-1337FC423DCC}" type="pres">
      <dgm:prSet presAssocID="{09D884BA-7BE6-4958-AC4D-8B6491471C0E}" presName="sibTrans" presStyleLbl="sibTrans2D1" presStyleIdx="0" presStyleCnt="3"/>
      <dgm:spPr/>
      <dgm:t>
        <a:bodyPr/>
        <a:lstStyle/>
        <a:p>
          <a:endParaRPr lang="en-IN"/>
        </a:p>
      </dgm:t>
    </dgm:pt>
    <dgm:pt modelId="{31FF87AA-C356-4226-B0F2-536851AE64C0}" type="pres">
      <dgm:prSet presAssocID="{09D884BA-7BE6-4958-AC4D-8B6491471C0E}" presName="connectorText" presStyleLbl="sibTrans2D1" presStyleIdx="0" presStyleCnt="3"/>
      <dgm:spPr/>
      <dgm:t>
        <a:bodyPr/>
        <a:lstStyle/>
        <a:p>
          <a:endParaRPr lang="en-IN"/>
        </a:p>
      </dgm:t>
    </dgm:pt>
    <dgm:pt modelId="{DC175CFA-53B3-4077-84E5-8CF68C742E72}" type="pres">
      <dgm:prSet presAssocID="{FE6D5957-F5EB-45FD-92EB-26AD898D8581}" presName="node" presStyleLbl="node1" presStyleIdx="1" presStyleCnt="4">
        <dgm:presLayoutVars>
          <dgm:bulletEnabled val="1"/>
        </dgm:presLayoutVars>
      </dgm:prSet>
      <dgm:spPr/>
      <dgm:t>
        <a:bodyPr/>
        <a:lstStyle/>
        <a:p>
          <a:endParaRPr lang="en-IN"/>
        </a:p>
      </dgm:t>
    </dgm:pt>
    <dgm:pt modelId="{AEDF9893-BDB4-4284-89F8-7F30E7C35AD9}" type="pres">
      <dgm:prSet presAssocID="{1E0A2C9F-3989-4586-9839-A529D7FAAD76}" presName="sibTrans" presStyleLbl="sibTrans2D1" presStyleIdx="1" presStyleCnt="3"/>
      <dgm:spPr/>
      <dgm:t>
        <a:bodyPr/>
        <a:lstStyle/>
        <a:p>
          <a:endParaRPr lang="en-IN"/>
        </a:p>
      </dgm:t>
    </dgm:pt>
    <dgm:pt modelId="{946EC8B2-8BBD-4A4F-8526-7AC2C6C49367}" type="pres">
      <dgm:prSet presAssocID="{1E0A2C9F-3989-4586-9839-A529D7FAAD76}" presName="connectorText" presStyleLbl="sibTrans2D1" presStyleIdx="1" presStyleCnt="3"/>
      <dgm:spPr/>
      <dgm:t>
        <a:bodyPr/>
        <a:lstStyle/>
        <a:p>
          <a:endParaRPr lang="en-IN"/>
        </a:p>
      </dgm:t>
    </dgm:pt>
    <dgm:pt modelId="{3D71266C-7F8C-48FC-8B67-48FFEA38C831}" type="pres">
      <dgm:prSet presAssocID="{8BF6402C-09BA-4AD5-AC1F-B11F4712951E}" presName="node" presStyleLbl="node1" presStyleIdx="2" presStyleCnt="4">
        <dgm:presLayoutVars>
          <dgm:bulletEnabled val="1"/>
        </dgm:presLayoutVars>
      </dgm:prSet>
      <dgm:spPr/>
      <dgm:t>
        <a:bodyPr/>
        <a:lstStyle/>
        <a:p>
          <a:endParaRPr lang="en-IN"/>
        </a:p>
      </dgm:t>
    </dgm:pt>
    <dgm:pt modelId="{D91FA0D7-0BD9-4066-82E2-CBE0F9EDF4B6}" type="pres">
      <dgm:prSet presAssocID="{BDAE5FC7-2BFA-4191-8FD0-26E463FE8985}" presName="sibTrans" presStyleLbl="sibTrans2D1" presStyleIdx="2" presStyleCnt="3"/>
      <dgm:spPr/>
      <dgm:t>
        <a:bodyPr/>
        <a:lstStyle/>
        <a:p>
          <a:endParaRPr lang="en-IN"/>
        </a:p>
      </dgm:t>
    </dgm:pt>
    <dgm:pt modelId="{A3F1B787-3185-4D9F-BDC2-AB7C528C89F4}" type="pres">
      <dgm:prSet presAssocID="{BDAE5FC7-2BFA-4191-8FD0-26E463FE8985}" presName="connectorText" presStyleLbl="sibTrans2D1" presStyleIdx="2" presStyleCnt="3"/>
      <dgm:spPr/>
      <dgm:t>
        <a:bodyPr/>
        <a:lstStyle/>
        <a:p>
          <a:endParaRPr lang="en-IN"/>
        </a:p>
      </dgm:t>
    </dgm:pt>
    <dgm:pt modelId="{6C7425D2-BD20-4D7D-8D4C-99DD1313294B}" type="pres">
      <dgm:prSet presAssocID="{4C7F059D-BC86-4E7A-8A14-C3B56B8C8795}" presName="node" presStyleLbl="node1" presStyleIdx="3" presStyleCnt="4">
        <dgm:presLayoutVars>
          <dgm:bulletEnabled val="1"/>
        </dgm:presLayoutVars>
      </dgm:prSet>
      <dgm:spPr/>
      <dgm:t>
        <a:bodyPr/>
        <a:lstStyle/>
        <a:p>
          <a:endParaRPr lang="en-IN"/>
        </a:p>
      </dgm:t>
    </dgm:pt>
  </dgm:ptLst>
  <dgm:cxnLst>
    <dgm:cxn modelId="{6494109C-A3DB-4046-858C-80F97C8C8C22}" type="presOf" srcId="{BDAE5FC7-2BFA-4191-8FD0-26E463FE8985}" destId="{A3F1B787-3185-4D9F-BDC2-AB7C528C89F4}" srcOrd="1" destOrd="0" presId="urn:microsoft.com/office/officeart/2005/8/layout/process2"/>
    <dgm:cxn modelId="{B6DC938D-CD5B-4EBD-9E42-3E20835ADC54}" type="presOf" srcId="{1E0A2C9F-3989-4586-9839-A529D7FAAD76}" destId="{946EC8B2-8BBD-4A4F-8526-7AC2C6C49367}" srcOrd="1" destOrd="0" presId="urn:microsoft.com/office/officeart/2005/8/layout/process2"/>
    <dgm:cxn modelId="{9C61657A-D3AA-440E-9789-8C22F7EBBDE3}" type="presOf" srcId="{1E0A2C9F-3989-4586-9839-A529D7FAAD76}" destId="{AEDF9893-BDB4-4284-89F8-7F30E7C35AD9}" srcOrd="0" destOrd="0" presId="urn:microsoft.com/office/officeart/2005/8/layout/process2"/>
    <dgm:cxn modelId="{59A22590-3541-4F2F-BB5C-FBE05ACE5E2A}" srcId="{B5818F07-0A4D-40DE-8A5D-5E34549F6C7B}" destId="{8BF6402C-09BA-4AD5-AC1F-B11F4712951E}" srcOrd="2" destOrd="0" parTransId="{D45AA4E4-79B8-40F5-80CB-FB7D29142BBD}" sibTransId="{BDAE5FC7-2BFA-4191-8FD0-26E463FE8985}"/>
    <dgm:cxn modelId="{5FEE447D-212A-420C-9ED5-62E98C5F640E}" srcId="{B5818F07-0A4D-40DE-8A5D-5E34549F6C7B}" destId="{4C7F059D-BC86-4E7A-8A14-C3B56B8C8795}" srcOrd="3" destOrd="0" parTransId="{FE82212C-1FA7-4B78-B85E-6461742826A6}" sibTransId="{6C112098-4BBD-45E5-8B63-A0CBFE8F57C7}"/>
    <dgm:cxn modelId="{141BE382-9E8F-4DFF-AA3C-8E2F01B4F027}" type="presOf" srcId="{B5818F07-0A4D-40DE-8A5D-5E34549F6C7B}" destId="{C652E8FF-20C3-4DE6-AB55-451C2A4CBD55}" srcOrd="0" destOrd="0" presId="urn:microsoft.com/office/officeart/2005/8/layout/process2"/>
    <dgm:cxn modelId="{8D303446-161B-40D1-A9BB-29075D41F6EB}" type="presOf" srcId="{8BF6402C-09BA-4AD5-AC1F-B11F4712951E}" destId="{3D71266C-7F8C-48FC-8B67-48FFEA38C831}" srcOrd="0" destOrd="0" presId="urn:microsoft.com/office/officeart/2005/8/layout/process2"/>
    <dgm:cxn modelId="{389F6A2C-BDA3-4CDA-B072-0AD7C47D942F}" type="presOf" srcId="{09D884BA-7BE6-4958-AC4D-8B6491471C0E}" destId="{31FF87AA-C356-4226-B0F2-536851AE64C0}" srcOrd="1" destOrd="0" presId="urn:microsoft.com/office/officeart/2005/8/layout/process2"/>
    <dgm:cxn modelId="{C85B2F3F-3662-4727-B964-F4E136DB23A2}" type="presOf" srcId="{BDAE5FC7-2BFA-4191-8FD0-26E463FE8985}" destId="{D91FA0D7-0BD9-4066-82E2-CBE0F9EDF4B6}" srcOrd="0" destOrd="0" presId="urn:microsoft.com/office/officeart/2005/8/layout/process2"/>
    <dgm:cxn modelId="{DB94B95F-3288-4FF8-AC9D-C6D695CC86E3}" srcId="{B5818F07-0A4D-40DE-8A5D-5E34549F6C7B}" destId="{FE6D5957-F5EB-45FD-92EB-26AD898D8581}" srcOrd="1" destOrd="0" parTransId="{5615FA67-DA7F-4766-AFA6-BCD886561AE7}" sibTransId="{1E0A2C9F-3989-4586-9839-A529D7FAAD76}"/>
    <dgm:cxn modelId="{2E85CE3F-6B4D-4915-9056-6ACE0767462B}" type="presOf" srcId="{B954D950-5C55-41F0-AEE6-B678C051DA50}" destId="{9A6B0023-64C6-4D9A-92A3-4903236F6CFB}" srcOrd="0" destOrd="0" presId="urn:microsoft.com/office/officeart/2005/8/layout/process2"/>
    <dgm:cxn modelId="{82565932-946D-4A4E-ABF9-5818B4C9B32E}" type="presOf" srcId="{4C7F059D-BC86-4E7A-8A14-C3B56B8C8795}" destId="{6C7425D2-BD20-4D7D-8D4C-99DD1313294B}" srcOrd="0" destOrd="0" presId="urn:microsoft.com/office/officeart/2005/8/layout/process2"/>
    <dgm:cxn modelId="{539AE61E-4C43-4397-B480-AE75BF0C9739}" type="presOf" srcId="{FE6D5957-F5EB-45FD-92EB-26AD898D8581}" destId="{DC175CFA-53B3-4077-84E5-8CF68C742E72}" srcOrd="0" destOrd="0" presId="urn:microsoft.com/office/officeart/2005/8/layout/process2"/>
    <dgm:cxn modelId="{80C00E6E-9D27-4206-8F93-967A7036E28E}" srcId="{B5818F07-0A4D-40DE-8A5D-5E34549F6C7B}" destId="{B954D950-5C55-41F0-AEE6-B678C051DA50}" srcOrd="0" destOrd="0" parTransId="{1D296CBB-C16A-4374-AF92-C33E9E1C1F2E}" sibTransId="{09D884BA-7BE6-4958-AC4D-8B6491471C0E}"/>
    <dgm:cxn modelId="{D5FC7CFE-B325-4C34-A4B9-12E1B53265EF}" type="presOf" srcId="{09D884BA-7BE6-4958-AC4D-8B6491471C0E}" destId="{B66FB9B5-2DB9-45A1-967F-1337FC423DCC}" srcOrd="0" destOrd="0" presId="urn:microsoft.com/office/officeart/2005/8/layout/process2"/>
    <dgm:cxn modelId="{3289D8EB-0036-4704-9E1F-341D14A2A6EB}" type="presParOf" srcId="{C652E8FF-20C3-4DE6-AB55-451C2A4CBD55}" destId="{9A6B0023-64C6-4D9A-92A3-4903236F6CFB}" srcOrd="0" destOrd="0" presId="urn:microsoft.com/office/officeart/2005/8/layout/process2"/>
    <dgm:cxn modelId="{DB674FF2-9057-4BE0-8B1C-7DAD1CCBD131}" type="presParOf" srcId="{C652E8FF-20C3-4DE6-AB55-451C2A4CBD55}" destId="{B66FB9B5-2DB9-45A1-967F-1337FC423DCC}" srcOrd="1" destOrd="0" presId="urn:microsoft.com/office/officeart/2005/8/layout/process2"/>
    <dgm:cxn modelId="{8B988AED-F1FB-4EBF-BB2C-597B4FC47337}" type="presParOf" srcId="{B66FB9B5-2DB9-45A1-967F-1337FC423DCC}" destId="{31FF87AA-C356-4226-B0F2-536851AE64C0}" srcOrd="0" destOrd="0" presId="urn:microsoft.com/office/officeart/2005/8/layout/process2"/>
    <dgm:cxn modelId="{837405FE-A0EB-4CC0-BD1D-2EEB444A6FC2}" type="presParOf" srcId="{C652E8FF-20C3-4DE6-AB55-451C2A4CBD55}" destId="{DC175CFA-53B3-4077-84E5-8CF68C742E72}" srcOrd="2" destOrd="0" presId="urn:microsoft.com/office/officeart/2005/8/layout/process2"/>
    <dgm:cxn modelId="{C8E8B350-3711-4324-9A74-181D3E71FF41}" type="presParOf" srcId="{C652E8FF-20C3-4DE6-AB55-451C2A4CBD55}" destId="{AEDF9893-BDB4-4284-89F8-7F30E7C35AD9}" srcOrd="3" destOrd="0" presId="urn:microsoft.com/office/officeart/2005/8/layout/process2"/>
    <dgm:cxn modelId="{6188CC1C-5C16-4B35-8623-3D85C213645B}" type="presParOf" srcId="{AEDF9893-BDB4-4284-89F8-7F30E7C35AD9}" destId="{946EC8B2-8BBD-4A4F-8526-7AC2C6C49367}" srcOrd="0" destOrd="0" presId="urn:microsoft.com/office/officeart/2005/8/layout/process2"/>
    <dgm:cxn modelId="{BBDFF2FB-12AE-47BC-A5E6-4AA0BE4454E2}" type="presParOf" srcId="{C652E8FF-20C3-4DE6-AB55-451C2A4CBD55}" destId="{3D71266C-7F8C-48FC-8B67-48FFEA38C831}" srcOrd="4" destOrd="0" presId="urn:microsoft.com/office/officeart/2005/8/layout/process2"/>
    <dgm:cxn modelId="{8A13E39F-D1D4-40CC-993C-637AE506A24D}" type="presParOf" srcId="{C652E8FF-20C3-4DE6-AB55-451C2A4CBD55}" destId="{D91FA0D7-0BD9-4066-82E2-CBE0F9EDF4B6}" srcOrd="5" destOrd="0" presId="urn:microsoft.com/office/officeart/2005/8/layout/process2"/>
    <dgm:cxn modelId="{FBA7B7BB-1666-496D-A978-840E23CEEB4D}" type="presParOf" srcId="{D91FA0D7-0BD9-4066-82E2-CBE0F9EDF4B6}" destId="{A3F1B787-3185-4D9F-BDC2-AB7C528C89F4}" srcOrd="0" destOrd="0" presId="urn:microsoft.com/office/officeart/2005/8/layout/process2"/>
    <dgm:cxn modelId="{1492368C-2BE9-49A7-B4A7-FEF1099286EC}" type="presParOf" srcId="{C652E8FF-20C3-4DE6-AB55-451C2A4CBD55}" destId="{6C7425D2-BD20-4D7D-8D4C-99DD1313294B}" srcOrd="6" destOrd="0" presId="urn:microsoft.com/office/officeart/2005/8/layout/process2"/>
  </dgm:cxnLst>
  <dgm:bg>
    <a:noFill/>
  </dgm:bg>
  <dgm:whole/>
  <dgm:extLst>
    <a:ext uri="http://schemas.microsoft.com/office/drawing/2008/diagram">
      <dsp:dataModelExt xmlns:dsp="http://schemas.microsoft.com/office/drawing/2008/diagram" relId="rId1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68F45D-1893-4EC2-A360-C37ECBD0FD1C}">
      <dsp:nvSpPr>
        <dsp:cNvPr id="0" name=""/>
        <dsp:cNvSpPr/>
      </dsp:nvSpPr>
      <dsp:spPr>
        <a:xfrm rot="5400000">
          <a:off x="7150123" y="-646078"/>
          <a:ext cx="1681808" cy="2973966"/>
        </a:xfrm>
        <a:prstGeom prst="hexagon">
          <a:avLst>
            <a:gd name="adj" fmla="val 25000"/>
            <a:gd name="vf" fmla="val 115470"/>
          </a:avLst>
        </a:prstGeom>
        <a:solidFill>
          <a:schemeClr val="bg1"/>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en-US" sz="3600" kern="1200" dirty="0">
              <a:solidFill>
                <a:srgbClr val="002060"/>
              </a:solidFill>
              <a:latin typeface="Cambria" pitchFamily="18" charset="0"/>
            </a:rPr>
            <a:t>State Laws</a:t>
          </a:r>
        </a:p>
      </dsp:txBody>
      <dsp:txXfrm rot="-5400000">
        <a:off x="6999705" y="280302"/>
        <a:ext cx="1982644" cy="1121206"/>
      </dsp:txXfrm>
    </dsp:sp>
    <dsp:sp modelId="{965E4E15-2A64-4D52-A293-A32EC46C5294}">
      <dsp:nvSpPr>
        <dsp:cNvPr id="0" name=""/>
        <dsp:cNvSpPr/>
      </dsp:nvSpPr>
      <dsp:spPr>
        <a:xfrm>
          <a:off x="6538068" y="1107673"/>
          <a:ext cx="2935314" cy="1578125"/>
        </a:xfrm>
        <a:prstGeom prst="rect">
          <a:avLst/>
        </a:prstGeom>
        <a:noFill/>
        <a:ln>
          <a:noFill/>
        </a:ln>
        <a:effectLst/>
      </dsp:spPr>
      <dsp:style>
        <a:lnRef idx="0">
          <a:scrgbClr r="0" g="0" b="0"/>
        </a:lnRef>
        <a:fillRef idx="0">
          <a:scrgbClr r="0" g="0" b="0"/>
        </a:fillRef>
        <a:effectRef idx="0">
          <a:scrgbClr r="0" g="0" b="0"/>
        </a:effectRef>
        <a:fontRef idx="minor"/>
      </dsp:style>
    </dsp:sp>
    <dsp:sp modelId="{3D30DB3B-8250-4255-AD48-26AF6A2BE249}">
      <dsp:nvSpPr>
        <dsp:cNvPr id="0" name=""/>
        <dsp:cNvSpPr/>
      </dsp:nvSpPr>
      <dsp:spPr>
        <a:xfrm rot="5400000">
          <a:off x="600050" y="-600050"/>
          <a:ext cx="1681808" cy="2881908"/>
        </a:xfrm>
        <a:prstGeom prst="hexagon">
          <a:avLst>
            <a:gd name="adj" fmla="val 25000"/>
            <a:gd name="vf" fmla="val 115470"/>
          </a:avLst>
        </a:prstGeom>
        <a:solidFill>
          <a:schemeClr val="bg1"/>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600200">
            <a:lnSpc>
              <a:spcPct val="90000"/>
            </a:lnSpc>
            <a:spcBef>
              <a:spcPct val="0"/>
            </a:spcBef>
            <a:spcAft>
              <a:spcPct val="35000"/>
            </a:spcAft>
          </a:pPr>
          <a:r>
            <a:rPr lang="en-US" sz="3600" kern="1200" dirty="0">
              <a:solidFill>
                <a:srgbClr val="002060"/>
              </a:solidFill>
              <a:latin typeface="Cambria" pitchFamily="18" charset="0"/>
            </a:rPr>
            <a:t>Central Law</a:t>
          </a:r>
        </a:p>
      </dsp:txBody>
      <dsp:txXfrm rot="-5400000">
        <a:off x="480318" y="280301"/>
        <a:ext cx="1921272" cy="112120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97BC85-03B8-46A2-AD48-6B693D2D46E2}">
      <dsp:nvSpPr>
        <dsp:cNvPr id="0" name=""/>
        <dsp:cNvSpPr/>
      </dsp:nvSpPr>
      <dsp:spPr>
        <a:xfrm>
          <a:off x="5601557" y="1420978"/>
          <a:ext cx="3338680" cy="266405"/>
        </a:xfrm>
        <a:custGeom>
          <a:avLst/>
          <a:gdLst/>
          <a:ahLst/>
          <a:cxnLst/>
          <a:rect l="0" t="0" r="0" b="0"/>
          <a:pathLst>
            <a:path>
              <a:moveTo>
                <a:pt x="0" y="0"/>
              </a:moveTo>
              <a:lnTo>
                <a:pt x="0" y="134140"/>
              </a:lnTo>
              <a:lnTo>
                <a:pt x="3338680" y="134140"/>
              </a:lnTo>
              <a:lnTo>
                <a:pt x="3338680" y="266405"/>
              </a:lnTo>
            </a:path>
          </a:pathLst>
        </a:custGeom>
        <a:noFill/>
        <a:ln w="25400" cap="flat" cmpd="sng" algn="ctr">
          <a:solidFill>
            <a:srgbClr val="00B0F0"/>
          </a:solidFill>
          <a:prstDash val="solid"/>
        </a:ln>
        <a:effectLst/>
        <a:scene3d>
          <a:camera prst="orthographicFront"/>
          <a:lightRig rig="threePt" dir="t"/>
        </a:scene3d>
        <a:sp3d>
          <a:bevelT/>
        </a:sp3d>
      </dsp:spPr>
      <dsp:style>
        <a:lnRef idx="2">
          <a:scrgbClr r="0" g="0" b="0"/>
        </a:lnRef>
        <a:fillRef idx="0">
          <a:scrgbClr r="0" g="0" b="0"/>
        </a:fillRef>
        <a:effectRef idx="0">
          <a:scrgbClr r="0" g="0" b="0"/>
        </a:effectRef>
        <a:fontRef idx="minor"/>
      </dsp:style>
    </dsp:sp>
    <dsp:sp modelId="{CDB69585-5B2F-4F48-A7F9-DA6BC0C31949}">
      <dsp:nvSpPr>
        <dsp:cNvPr id="0" name=""/>
        <dsp:cNvSpPr/>
      </dsp:nvSpPr>
      <dsp:spPr>
        <a:xfrm>
          <a:off x="5601557" y="1420978"/>
          <a:ext cx="1676501" cy="266405"/>
        </a:xfrm>
        <a:custGeom>
          <a:avLst/>
          <a:gdLst/>
          <a:ahLst/>
          <a:cxnLst/>
          <a:rect l="0" t="0" r="0" b="0"/>
          <a:pathLst>
            <a:path>
              <a:moveTo>
                <a:pt x="0" y="0"/>
              </a:moveTo>
              <a:lnTo>
                <a:pt x="0" y="134140"/>
              </a:lnTo>
              <a:lnTo>
                <a:pt x="1676501" y="134140"/>
              </a:lnTo>
              <a:lnTo>
                <a:pt x="1676501" y="266405"/>
              </a:lnTo>
            </a:path>
          </a:pathLst>
        </a:custGeom>
        <a:noFill/>
        <a:ln w="28575" cap="flat" cmpd="sng" algn="ctr">
          <a:solidFill>
            <a:srgbClr val="00B0F0"/>
          </a:solidFill>
          <a:prstDash val="solid"/>
        </a:ln>
        <a:effectLst/>
      </dsp:spPr>
      <dsp:style>
        <a:lnRef idx="2">
          <a:scrgbClr r="0" g="0" b="0"/>
        </a:lnRef>
        <a:fillRef idx="0">
          <a:scrgbClr r="0" g="0" b="0"/>
        </a:fillRef>
        <a:effectRef idx="0">
          <a:scrgbClr r="0" g="0" b="0"/>
        </a:effectRef>
        <a:fontRef idx="minor"/>
      </dsp:style>
    </dsp:sp>
    <dsp:sp modelId="{1EFDBBCC-1BB6-4C37-8145-C1AB323AC58A}">
      <dsp:nvSpPr>
        <dsp:cNvPr id="0" name=""/>
        <dsp:cNvSpPr/>
      </dsp:nvSpPr>
      <dsp:spPr>
        <a:xfrm>
          <a:off x="5555837" y="1420978"/>
          <a:ext cx="91440" cy="266405"/>
        </a:xfrm>
        <a:custGeom>
          <a:avLst/>
          <a:gdLst/>
          <a:ahLst/>
          <a:cxnLst/>
          <a:rect l="0" t="0" r="0" b="0"/>
          <a:pathLst>
            <a:path>
              <a:moveTo>
                <a:pt x="45720" y="0"/>
              </a:moveTo>
              <a:lnTo>
                <a:pt x="45720" y="134140"/>
              </a:lnTo>
              <a:lnTo>
                <a:pt x="60042" y="134140"/>
              </a:lnTo>
              <a:lnTo>
                <a:pt x="60042" y="266405"/>
              </a:lnTo>
            </a:path>
          </a:pathLst>
        </a:custGeom>
        <a:noFill/>
        <a:ln w="25400" cap="flat" cmpd="sng" algn="ctr">
          <a:solidFill>
            <a:srgbClr val="00B0F0"/>
          </a:solidFill>
          <a:prstDash val="solid"/>
        </a:ln>
        <a:effectLst/>
        <a:scene3d>
          <a:camera prst="orthographicFront"/>
          <a:lightRig rig="threePt" dir="t"/>
        </a:scene3d>
        <a:sp3d>
          <a:bevelT/>
        </a:sp3d>
      </dsp:spPr>
      <dsp:style>
        <a:lnRef idx="2">
          <a:scrgbClr r="0" g="0" b="0"/>
        </a:lnRef>
        <a:fillRef idx="0">
          <a:scrgbClr r="0" g="0" b="0"/>
        </a:fillRef>
        <a:effectRef idx="0">
          <a:scrgbClr r="0" g="0" b="0"/>
        </a:effectRef>
        <a:fontRef idx="minor"/>
      </dsp:style>
    </dsp:sp>
    <dsp:sp modelId="{66B6A0C0-97A0-445F-A5D4-F33B9C69943E}">
      <dsp:nvSpPr>
        <dsp:cNvPr id="0" name=""/>
        <dsp:cNvSpPr/>
      </dsp:nvSpPr>
      <dsp:spPr>
        <a:xfrm>
          <a:off x="4014643" y="1420978"/>
          <a:ext cx="1586913" cy="264534"/>
        </a:xfrm>
        <a:custGeom>
          <a:avLst/>
          <a:gdLst/>
          <a:ahLst/>
          <a:cxnLst/>
          <a:rect l="0" t="0" r="0" b="0"/>
          <a:pathLst>
            <a:path>
              <a:moveTo>
                <a:pt x="1586913" y="0"/>
              </a:moveTo>
              <a:lnTo>
                <a:pt x="1586913" y="132269"/>
              </a:lnTo>
              <a:lnTo>
                <a:pt x="0" y="132269"/>
              </a:lnTo>
              <a:lnTo>
                <a:pt x="0" y="264534"/>
              </a:lnTo>
            </a:path>
          </a:pathLst>
        </a:custGeom>
        <a:noFill/>
        <a:ln w="25400" cap="flat" cmpd="sng" algn="ctr">
          <a:solidFill>
            <a:srgbClr val="00B0F0"/>
          </a:solidFill>
          <a:prstDash val="solid"/>
        </a:ln>
        <a:effectLst/>
      </dsp:spPr>
      <dsp:style>
        <a:lnRef idx="2">
          <a:scrgbClr r="0" g="0" b="0"/>
        </a:lnRef>
        <a:fillRef idx="0">
          <a:scrgbClr r="0" g="0" b="0"/>
        </a:fillRef>
        <a:effectRef idx="0">
          <a:scrgbClr r="0" g="0" b="0"/>
        </a:effectRef>
        <a:fontRef idx="minor"/>
      </dsp:style>
    </dsp:sp>
    <dsp:sp modelId="{A1DDA692-ED1C-41D3-94C4-C03E4101276C}">
      <dsp:nvSpPr>
        <dsp:cNvPr id="0" name=""/>
        <dsp:cNvSpPr/>
      </dsp:nvSpPr>
      <dsp:spPr>
        <a:xfrm>
          <a:off x="2291522" y="1420978"/>
          <a:ext cx="3310035" cy="266405"/>
        </a:xfrm>
        <a:custGeom>
          <a:avLst/>
          <a:gdLst/>
          <a:ahLst/>
          <a:cxnLst/>
          <a:rect l="0" t="0" r="0" b="0"/>
          <a:pathLst>
            <a:path>
              <a:moveTo>
                <a:pt x="3310035" y="0"/>
              </a:moveTo>
              <a:lnTo>
                <a:pt x="3310035" y="134140"/>
              </a:lnTo>
              <a:lnTo>
                <a:pt x="0" y="134140"/>
              </a:lnTo>
              <a:lnTo>
                <a:pt x="0" y="266405"/>
              </a:lnTo>
            </a:path>
          </a:pathLst>
        </a:custGeom>
        <a:noFill/>
        <a:ln w="25400" cap="flat" cmpd="sng" algn="ctr">
          <a:solidFill>
            <a:srgbClr val="00B0F0"/>
          </a:solidFill>
          <a:prstDash val="solid"/>
        </a:ln>
        <a:effectLst/>
        <a:scene3d>
          <a:camera prst="orthographicFront"/>
          <a:lightRig rig="threePt" dir="t"/>
        </a:scene3d>
        <a:sp3d>
          <a:bevelT/>
        </a:sp3d>
      </dsp:spPr>
      <dsp:style>
        <a:lnRef idx="2">
          <a:scrgbClr r="0" g="0" b="0"/>
        </a:lnRef>
        <a:fillRef idx="0">
          <a:scrgbClr r="0" g="0" b="0"/>
        </a:fillRef>
        <a:effectRef idx="0">
          <a:scrgbClr r="0" g="0" b="0"/>
        </a:effectRef>
        <a:fontRef idx="minor"/>
      </dsp:style>
    </dsp:sp>
    <dsp:sp modelId="{6D5D67EB-7051-44C8-8330-58FF30018A18}">
      <dsp:nvSpPr>
        <dsp:cNvPr id="0" name=""/>
        <dsp:cNvSpPr/>
      </dsp:nvSpPr>
      <dsp:spPr>
        <a:xfrm>
          <a:off x="4971724" y="0"/>
          <a:ext cx="1259665" cy="1420978"/>
        </a:xfrm>
        <a:prstGeom prst="snip2DiagRect">
          <a:avLst/>
        </a:prstGeom>
        <a:solidFill>
          <a:schemeClr val="bg1">
            <a:alpha val="80000"/>
          </a:schemeClr>
        </a:solidFill>
        <a:ln w="38100" cap="flat" cmpd="sng" algn="ctr">
          <a:solidFill>
            <a:srgbClr val="00B0F0"/>
          </a:solidFill>
          <a:prstDash val="solid"/>
        </a:ln>
        <a:effectLst>
          <a:outerShdw blurRad="40000" dist="20000" dir="5400000" rotWithShape="0">
            <a:srgbClr val="000000">
              <a:alpha val="38000"/>
            </a:srgbClr>
          </a:outerShdw>
        </a:effectLst>
        <a:scene3d>
          <a:camera prst="orthographicFront"/>
          <a:lightRig rig="threePt" dir="t"/>
        </a:scene3d>
        <a:sp3d>
          <a:bevelT/>
        </a:sp3d>
      </dsp:spPr>
      <dsp:style>
        <a:lnRef idx="3">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b="1" kern="1200" dirty="0">
              <a:solidFill>
                <a:schemeClr val="tx1"/>
              </a:solidFill>
              <a:latin typeface="+mj-lt"/>
              <a:cs typeface="Times New Roman" panose="02020603050405020304" pitchFamily="18" charset="0"/>
            </a:rPr>
            <a:t>Rate </a:t>
          </a:r>
        </a:p>
        <a:p>
          <a:pPr lvl="0" algn="ctr" defTabSz="800100">
            <a:lnSpc>
              <a:spcPct val="90000"/>
            </a:lnSpc>
            <a:spcBef>
              <a:spcPct val="0"/>
            </a:spcBef>
            <a:spcAft>
              <a:spcPct val="35000"/>
            </a:spcAft>
          </a:pPr>
          <a:r>
            <a:rPr lang="en-US" sz="1800" b="1" kern="1200" dirty="0">
              <a:solidFill>
                <a:schemeClr val="tx1"/>
              </a:solidFill>
              <a:latin typeface="+mj-lt"/>
              <a:cs typeface="Times New Roman" panose="02020603050405020304" pitchFamily="18" charset="0"/>
            </a:rPr>
            <a:t>Structure</a:t>
          </a:r>
          <a:endParaRPr lang="en-IN" sz="1800" b="1" kern="1200" dirty="0">
            <a:solidFill>
              <a:schemeClr val="tx1"/>
            </a:solidFill>
            <a:latin typeface="+mj-lt"/>
            <a:cs typeface="Times New Roman" panose="02020603050405020304" pitchFamily="18" charset="0"/>
          </a:endParaRPr>
        </a:p>
      </dsp:txBody>
      <dsp:txXfrm>
        <a:off x="5076698" y="104974"/>
        <a:ext cx="1049717" cy="1211030"/>
      </dsp:txXfrm>
    </dsp:sp>
    <dsp:sp modelId="{1904F39D-2561-4CEB-B1D8-FC49181729CE}">
      <dsp:nvSpPr>
        <dsp:cNvPr id="0" name=""/>
        <dsp:cNvSpPr/>
      </dsp:nvSpPr>
      <dsp:spPr>
        <a:xfrm>
          <a:off x="1592697" y="1687383"/>
          <a:ext cx="1397649" cy="1479092"/>
        </a:xfrm>
        <a:prstGeom prst="snip2DiagRect">
          <a:avLst/>
        </a:prstGeom>
        <a:solidFill>
          <a:schemeClr val="bg1">
            <a:alpha val="80000"/>
          </a:schemeClr>
        </a:solidFill>
        <a:ln w="38100" cap="flat" cmpd="sng" algn="ctr">
          <a:solidFill>
            <a:srgbClr val="00B0F0"/>
          </a:solidFill>
          <a:prstDash val="solid"/>
        </a:ln>
        <a:effectLst>
          <a:outerShdw blurRad="40000" dist="20000" dir="5400000" rotWithShape="0">
            <a:srgbClr val="000000">
              <a:alpha val="38000"/>
            </a:srgbClr>
          </a:outerShdw>
        </a:effectLst>
        <a:scene3d>
          <a:camera prst="orthographicFront"/>
          <a:lightRig rig="threePt" dir="t"/>
        </a:scene3d>
        <a:sp3d>
          <a:bevelT/>
        </a:sp3d>
      </dsp:spPr>
      <dsp:style>
        <a:lnRef idx="3">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b="1" kern="1200" dirty="0">
              <a:solidFill>
                <a:schemeClr val="tx1"/>
              </a:solidFill>
              <a:latin typeface="+mj-lt"/>
              <a:cs typeface="Calibri" pitchFamily="34" charset="0"/>
            </a:rPr>
            <a:t>Exempted</a:t>
          </a:r>
          <a:endParaRPr lang="en-IN" sz="1800" b="1" kern="1200" dirty="0">
            <a:solidFill>
              <a:schemeClr val="tx1"/>
            </a:solidFill>
            <a:latin typeface="+mj-lt"/>
            <a:cs typeface="Calibri" pitchFamily="34" charset="0"/>
          </a:endParaRPr>
        </a:p>
      </dsp:txBody>
      <dsp:txXfrm>
        <a:off x="1709170" y="1803856"/>
        <a:ext cx="1164703" cy="1246146"/>
      </dsp:txXfrm>
    </dsp:sp>
    <dsp:sp modelId="{4F751C4C-6C89-4D5A-ABA8-99EA88A1C386}">
      <dsp:nvSpPr>
        <dsp:cNvPr id="0" name=""/>
        <dsp:cNvSpPr/>
      </dsp:nvSpPr>
      <dsp:spPr>
        <a:xfrm>
          <a:off x="3315819" y="1685512"/>
          <a:ext cx="1397649" cy="1479092"/>
        </a:xfrm>
        <a:prstGeom prst="snip2DiagRect">
          <a:avLst/>
        </a:prstGeom>
        <a:solidFill>
          <a:schemeClr val="bg1">
            <a:alpha val="80000"/>
          </a:schemeClr>
        </a:solidFill>
        <a:ln w="38100" cap="flat" cmpd="sng" algn="ctr">
          <a:solidFill>
            <a:srgbClr val="00B0F0"/>
          </a:solidFill>
          <a:prstDash val="solid"/>
        </a:ln>
        <a:effectLst>
          <a:outerShdw blurRad="40000" dist="20000" dir="5400000" rotWithShape="0">
            <a:srgbClr val="000000">
              <a:alpha val="38000"/>
            </a:srgbClr>
          </a:outerShdw>
        </a:effectLst>
        <a:scene3d>
          <a:camera prst="orthographicFront"/>
          <a:lightRig rig="threePt" dir="t"/>
        </a:scene3d>
        <a:sp3d>
          <a:bevelT/>
        </a:sp3d>
      </dsp:spPr>
      <dsp:style>
        <a:lnRef idx="3">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b="1" kern="1200" dirty="0">
              <a:solidFill>
                <a:schemeClr val="tx1"/>
              </a:solidFill>
              <a:latin typeface="+mj-lt"/>
              <a:cs typeface="Calibri" pitchFamily="34" charset="0"/>
            </a:rPr>
            <a:t>Lower </a:t>
          </a:r>
        </a:p>
        <a:p>
          <a:pPr lvl="0" algn="ctr" defTabSz="800100">
            <a:lnSpc>
              <a:spcPct val="90000"/>
            </a:lnSpc>
            <a:spcBef>
              <a:spcPct val="0"/>
            </a:spcBef>
            <a:spcAft>
              <a:spcPct val="35000"/>
            </a:spcAft>
          </a:pPr>
          <a:r>
            <a:rPr lang="en-US" sz="1800" b="1" kern="1200" dirty="0">
              <a:solidFill>
                <a:schemeClr val="tx1"/>
              </a:solidFill>
              <a:latin typeface="+mj-lt"/>
              <a:cs typeface="Calibri" pitchFamily="34" charset="0"/>
            </a:rPr>
            <a:t>Rate</a:t>
          </a:r>
        </a:p>
        <a:p>
          <a:pPr lvl="0" algn="ctr" defTabSz="800100">
            <a:lnSpc>
              <a:spcPct val="90000"/>
            </a:lnSpc>
            <a:spcBef>
              <a:spcPct val="0"/>
            </a:spcBef>
            <a:spcAft>
              <a:spcPct val="35000"/>
            </a:spcAft>
          </a:pPr>
          <a:r>
            <a:rPr lang="en-IN" sz="1800" b="1" kern="1200" dirty="0">
              <a:solidFill>
                <a:schemeClr val="tx1"/>
              </a:solidFill>
              <a:latin typeface="+mj-lt"/>
              <a:cs typeface="Calibri" pitchFamily="34" charset="0"/>
            </a:rPr>
            <a:t>5%</a:t>
          </a:r>
        </a:p>
      </dsp:txBody>
      <dsp:txXfrm>
        <a:off x="3432292" y="1801985"/>
        <a:ext cx="1164703" cy="1246146"/>
      </dsp:txXfrm>
    </dsp:sp>
    <dsp:sp modelId="{599876AA-7144-446F-8E47-F7E8EDC526A5}">
      <dsp:nvSpPr>
        <dsp:cNvPr id="0" name=""/>
        <dsp:cNvSpPr/>
      </dsp:nvSpPr>
      <dsp:spPr>
        <a:xfrm>
          <a:off x="4917055" y="1687383"/>
          <a:ext cx="1397649" cy="1479092"/>
        </a:xfrm>
        <a:prstGeom prst="snip2DiagRect">
          <a:avLst/>
        </a:prstGeom>
        <a:solidFill>
          <a:schemeClr val="bg1">
            <a:alpha val="80000"/>
          </a:schemeClr>
        </a:solidFill>
        <a:ln w="38100" cap="flat" cmpd="sng" algn="ctr">
          <a:solidFill>
            <a:srgbClr val="00B0F0"/>
          </a:solidFill>
          <a:prstDash val="solid"/>
        </a:ln>
        <a:effectLst>
          <a:outerShdw blurRad="40000" dist="20000" dir="5400000" rotWithShape="0">
            <a:srgbClr val="000000">
              <a:alpha val="38000"/>
            </a:srgbClr>
          </a:outerShdw>
        </a:effectLst>
        <a:scene3d>
          <a:camera prst="orthographicFront"/>
          <a:lightRig rig="threePt" dir="t"/>
        </a:scene3d>
        <a:sp3d>
          <a:bevelT/>
        </a:sp3d>
      </dsp:spPr>
      <dsp:style>
        <a:lnRef idx="3">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b="1" kern="1200" dirty="0">
              <a:solidFill>
                <a:schemeClr val="tx1"/>
              </a:solidFill>
              <a:latin typeface="+mj-lt"/>
              <a:cs typeface="Calibri" pitchFamily="34" charset="0"/>
            </a:rPr>
            <a:t>Standard </a:t>
          </a:r>
        </a:p>
        <a:p>
          <a:pPr lvl="0" algn="ctr" defTabSz="800100">
            <a:lnSpc>
              <a:spcPct val="90000"/>
            </a:lnSpc>
            <a:spcBef>
              <a:spcPct val="0"/>
            </a:spcBef>
            <a:spcAft>
              <a:spcPct val="35000"/>
            </a:spcAft>
          </a:pPr>
          <a:r>
            <a:rPr lang="en-US" sz="1800" b="1" kern="1200" dirty="0">
              <a:solidFill>
                <a:schemeClr val="tx1"/>
              </a:solidFill>
              <a:latin typeface="+mj-lt"/>
              <a:cs typeface="Calibri" pitchFamily="34" charset="0"/>
            </a:rPr>
            <a:t>Rate</a:t>
          </a:r>
        </a:p>
        <a:p>
          <a:pPr lvl="0" algn="ctr" defTabSz="800100">
            <a:lnSpc>
              <a:spcPct val="90000"/>
            </a:lnSpc>
            <a:spcBef>
              <a:spcPct val="0"/>
            </a:spcBef>
            <a:spcAft>
              <a:spcPct val="35000"/>
            </a:spcAft>
          </a:pPr>
          <a:r>
            <a:rPr lang="en-US" sz="1800" b="1" kern="1200" dirty="0">
              <a:solidFill>
                <a:schemeClr val="tx1"/>
              </a:solidFill>
              <a:latin typeface="+mj-lt"/>
              <a:cs typeface="Calibri" pitchFamily="34" charset="0"/>
            </a:rPr>
            <a:t>12% </a:t>
          </a:r>
          <a:endParaRPr lang="en-IN" sz="1800" b="1" kern="1200" dirty="0">
            <a:solidFill>
              <a:schemeClr val="tx1"/>
            </a:solidFill>
            <a:latin typeface="+mj-lt"/>
            <a:cs typeface="Calibri" pitchFamily="34" charset="0"/>
          </a:endParaRPr>
        </a:p>
      </dsp:txBody>
      <dsp:txXfrm>
        <a:off x="5033528" y="1803856"/>
        <a:ext cx="1164703" cy="1246146"/>
      </dsp:txXfrm>
    </dsp:sp>
    <dsp:sp modelId="{2E44A27A-DF82-4F9D-9AC7-2C071A514FB9}">
      <dsp:nvSpPr>
        <dsp:cNvPr id="0" name=""/>
        <dsp:cNvSpPr/>
      </dsp:nvSpPr>
      <dsp:spPr>
        <a:xfrm>
          <a:off x="6579234" y="1687383"/>
          <a:ext cx="1397649" cy="1479092"/>
        </a:xfrm>
        <a:prstGeom prst="snip2DiagRect">
          <a:avLst/>
        </a:prstGeom>
        <a:solidFill>
          <a:schemeClr val="bg1">
            <a:alpha val="80000"/>
          </a:schemeClr>
        </a:solidFill>
        <a:ln w="38100" cap="flat" cmpd="sng" algn="ctr">
          <a:solidFill>
            <a:srgbClr val="00B0F0"/>
          </a:solidFill>
          <a:prstDash val="solid"/>
        </a:ln>
        <a:effectLst>
          <a:outerShdw blurRad="40000" dist="20000" dir="5400000" rotWithShape="0">
            <a:srgbClr val="000000">
              <a:alpha val="38000"/>
            </a:srgbClr>
          </a:outerShdw>
        </a:effectLst>
        <a:scene3d>
          <a:camera prst="orthographicFront"/>
          <a:lightRig rig="threePt" dir="t"/>
        </a:scene3d>
        <a:sp3d>
          <a:bevelT/>
        </a:sp3d>
      </dsp:spPr>
      <dsp:style>
        <a:lnRef idx="3">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b="1" kern="1200" dirty="0">
              <a:solidFill>
                <a:prstClr val="black"/>
              </a:solidFill>
              <a:latin typeface="+mj-lt"/>
              <a:ea typeface="+mn-ea"/>
              <a:cs typeface="Calibri" pitchFamily="34" charset="0"/>
            </a:rPr>
            <a:t>Standard</a:t>
          </a:r>
          <a:r>
            <a:rPr lang="en-US" sz="1800" b="0" kern="1200" dirty="0">
              <a:solidFill>
                <a:schemeClr val="tx1"/>
              </a:solidFill>
              <a:latin typeface="+mj-lt"/>
              <a:cs typeface="Calibri" pitchFamily="34" charset="0"/>
            </a:rPr>
            <a:t> </a:t>
          </a:r>
        </a:p>
        <a:p>
          <a:pPr lvl="0" algn="ctr" defTabSz="800100">
            <a:lnSpc>
              <a:spcPct val="90000"/>
            </a:lnSpc>
            <a:spcBef>
              <a:spcPct val="0"/>
            </a:spcBef>
            <a:spcAft>
              <a:spcPct val="35000"/>
            </a:spcAft>
          </a:pPr>
          <a:r>
            <a:rPr lang="en-US" sz="1800" b="1" kern="1200" dirty="0">
              <a:solidFill>
                <a:schemeClr val="tx1"/>
              </a:solidFill>
              <a:latin typeface="+mj-lt"/>
              <a:cs typeface="Calibri" pitchFamily="34" charset="0"/>
            </a:rPr>
            <a:t>Rate</a:t>
          </a:r>
        </a:p>
        <a:p>
          <a:pPr lvl="0" algn="ctr" defTabSz="800100">
            <a:lnSpc>
              <a:spcPct val="90000"/>
            </a:lnSpc>
            <a:spcBef>
              <a:spcPct val="0"/>
            </a:spcBef>
            <a:spcAft>
              <a:spcPct val="35000"/>
            </a:spcAft>
          </a:pPr>
          <a:r>
            <a:rPr lang="en-US" sz="1800" b="1" kern="1200" dirty="0">
              <a:solidFill>
                <a:schemeClr val="tx1"/>
              </a:solidFill>
              <a:latin typeface="+mj-lt"/>
              <a:cs typeface="Calibri" pitchFamily="34" charset="0"/>
            </a:rPr>
            <a:t>18%</a:t>
          </a:r>
          <a:endParaRPr lang="en-IN" sz="1800" b="1" kern="1200" dirty="0">
            <a:solidFill>
              <a:schemeClr val="tx1"/>
            </a:solidFill>
            <a:latin typeface="+mj-lt"/>
            <a:cs typeface="Calibri" pitchFamily="34" charset="0"/>
          </a:endParaRPr>
        </a:p>
      </dsp:txBody>
      <dsp:txXfrm>
        <a:off x="6695707" y="1803856"/>
        <a:ext cx="1164703" cy="1246146"/>
      </dsp:txXfrm>
    </dsp:sp>
    <dsp:sp modelId="{D784D80D-403D-41CF-9360-8CB12E27FA76}">
      <dsp:nvSpPr>
        <dsp:cNvPr id="0" name=""/>
        <dsp:cNvSpPr/>
      </dsp:nvSpPr>
      <dsp:spPr>
        <a:xfrm>
          <a:off x="8241413" y="1687383"/>
          <a:ext cx="1397649" cy="1479092"/>
        </a:xfrm>
        <a:prstGeom prst="snip2DiagRect">
          <a:avLst/>
        </a:prstGeom>
        <a:solidFill>
          <a:schemeClr val="bg1">
            <a:alpha val="80000"/>
          </a:schemeClr>
        </a:solidFill>
        <a:ln w="38100" cap="flat" cmpd="sng" algn="ctr">
          <a:solidFill>
            <a:srgbClr val="00B0F0"/>
          </a:solidFill>
          <a:prstDash val="solid"/>
        </a:ln>
        <a:effectLst>
          <a:outerShdw blurRad="40000" dist="20000" dir="5400000" rotWithShape="0">
            <a:srgbClr val="000000">
              <a:alpha val="38000"/>
            </a:srgbClr>
          </a:outerShdw>
        </a:effectLst>
        <a:scene3d>
          <a:camera prst="orthographicFront"/>
          <a:lightRig rig="threePt" dir="t"/>
        </a:scene3d>
        <a:sp3d>
          <a:bevelT/>
        </a:sp3d>
      </dsp:spPr>
      <dsp:style>
        <a:lnRef idx="3">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b="1" kern="1200" dirty="0">
              <a:solidFill>
                <a:schemeClr val="tx1"/>
              </a:solidFill>
              <a:latin typeface="+mj-lt"/>
              <a:cs typeface="Calibri" pitchFamily="34" charset="0"/>
            </a:rPr>
            <a:t>High</a:t>
          </a:r>
        </a:p>
        <a:p>
          <a:pPr lvl="0" algn="ctr" defTabSz="800100">
            <a:lnSpc>
              <a:spcPct val="90000"/>
            </a:lnSpc>
            <a:spcBef>
              <a:spcPct val="0"/>
            </a:spcBef>
            <a:spcAft>
              <a:spcPct val="35000"/>
            </a:spcAft>
          </a:pPr>
          <a:r>
            <a:rPr lang="en-US" sz="1800" b="1" kern="1200" dirty="0">
              <a:solidFill>
                <a:schemeClr val="tx1"/>
              </a:solidFill>
              <a:latin typeface="+mj-lt"/>
              <a:cs typeface="Calibri" pitchFamily="34" charset="0"/>
            </a:rPr>
            <a:t> Rate (Demerit goods)</a:t>
          </a:r>
        </a:p>
        <a:p>
          <a:pPr lvl="0" algn="ctr" defTabSz="800100">
            <a:lnSpc>
              <a:spcPct val="90000"/>
            </a:lnSpc>
            <a:spcBef>
              <a:spcPct val="0"/>
            </a:spcBef>
            <a:spcAft>
              <a:spcPct val="35000"/>
            </a:spcAft>
          </a:pPr>
          <a:r>
            <a:rPr lang="en-US" sz="1800" b="1" kern="1200" dirty="0">
              <a:solidFill>
                <a:schemeClr val="tx1"/>
              </a:solidFill>
              <a:latin typeface="+mj-lt"/>
              <a:cs typeface="Calibri" pitchFamily="34" charset="0"/>
            </a:rPr>
            <a:t>28%</a:t>
          </a:r>
        </a:p>
      </dsp:txBody>
      <dsp:txXfrm>
        <a:off x="8357886" y="1803856"/>
        <a:ext cx="1164703" cy="124614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73EC2C-A3BE-4875-AFDB-05176370BDBC}">
      <dsp:nvSpPr>
        <dsp:cNvPr id="0" name=""/>
        <dsp:cNvSpPr/>
      </dsp:nvSpPr>
      <dsp:spPr>
        <a:xfrm>
          <a:off x="440943" y="1474679"/>
          <a:ext cx="2561068" cy="1280534"/>
        </a:xfrm>
        <a:prstGeom prst="roundRect">
          <a:avLst>
            <a:gd name="adj" fmla="val 1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a:solidFill>
                <a:srgbClr val="002060"/>
              </a:solidFill>
              <a:latin typeface="Cambria" pitchFamily="18" charset="0"/>
              <a:ea typeface="Cambria Math" panose="02040503050406030204" pitchFamily="18" charset="0"/>
            </a:rPr>
            <a:t>Use of input tax credit</a:t>
          </a:r>
          <a:endParaRPr lang="en-IN" sz="2000" kern="1200" dirty="0">
            <a:solidFill>
              <a:srgbClr val="002060"/>
            </a:solidFill>
            <a:latin typeface="Cambria" pitchFamily="18" charset="0"/>
          </a:endParaRPr>
        </a:p>
      </dsp:txBody>
      <dsp:txXfrm>
        <a:off x="478449" y="1512185"/>
        <a:ext cx="2486056" cy="1205522"/>
      </dsp:txXfrm>
    </dsp:sp>
    <dsp:sp modelId="{2A39A5AA-B407-404D-885A-80B7523CE745}">
      <dsp:nvSpPr>
        <dsp:cNvPr id="0" name=""/>
        <dsp:cNvSpPr/>
      </dsp:nvSpPr>
      <dsp:spPr>
        <a:xfrm rot="18287211">
          <a:off x="2616431" y="1350360"/>
          <a:ext cx="1795586" cy="54492"/>
        </a:xfrm>
        <a:custGeom>
          <a:avLst/>
          <a:gdLst/>
          <a:ahLst/>
          <a:cxnLst/>
          <a:rect l="0" t="0" r="0" b="0"/>
          <a:pathLst>
            <a:path>
              <a:moveTo>
                <a:pt x="0" y="27246"/>
              </a:moveTo>
              <a:lnTo>
                <a:pt x="1795586" y="27246"/>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IN" sz="600" kern="1200"/>
        </a:p>
      </dsp:txBody>
      <dsp:txXfrm>
        <a:off x="3469335" y="1332717"/>
        <a:ext cx="89779" cy="89779"/>
      </dsp:txXfrm>
    </dsp:sp>
    <dsp:sp modelId="{2AF3E9C7-0A48-4048-81FF-086306A93023}">
      <dsp:nvSpPr>
        <dsp:cNvPr id="0" name=""/>
        <dsp:cNvSpPr/>
      </dsp:nvSpPr>
      <dsp:spPr>
        <a:xfrm>
          <a:off x="4026438" y="0"/>
          <a:ext cx="2561068" cy="1280534"/>
        </a:xfrm>
        <a:prstGeom prst="roundRect">
          <a:avLst>
            <a:gd name="adj" fmla="val 1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a:solidFill>
                <a:srgbClr val="002060"/>
              </a:solidFill>
              <a:latin typeface="Cambria" pitchFamily="18" charset="0"/>
              <a:ea typeface="Cambria Math" panose="02040503050406030204" pitchFamily="18" charset="0"/>
            </a:rPr>
            <a:t>For Business   purposes</a:t>
          </a:r>
          <a:endParaRPr lang="en-IN" sz="2000" kern="1200" dirty="0">
            <a:solidFill>
              <a:srgbClr val="002060"/>
            </a:solidFill>
            <a:latin typeface="Cambria" pitchFamily="18" charset="0"/>
          </a:endParaRPr>
        </a:p>
      </dsp:txBody>
      <dsp:txXfrm>
        <a:off x="4063944" y="37506"/>
        <a:ext cx="2486056" cy="1205522"/>
      </dsp:txXfrm>
    </dsp:sp>
    <dsp:sp modelId="{3148AD9F-A7F1-4C4D-B890-14C03ED61BAF}">
      <dsp:nvSpPr>
        <dsp:cNvPr id="0" name=""/>
        <dsp:cNvSpPr/>
      </dsp:nvSpPr>
      <dsp:spPr>
        <a:xfrm rot="6931">
          <a:off x="6587505" y="614053"/>
          <a:ext cx="1024429" cy="54492"/>
        </a:xfrm>
        <a:custGeom>
          <a:avLst/>
          <a:gdLst/>
          <a:ahLst/>
          <a:cxnLst/>
          <a:rect l="0" t="0" r="0" b="0"/>
          <a:pathLst>
            <a:path>
              <a:moveTo>
                <a:pt x="0" y="27246"/>
              </a:moveTo>
              <a:lnTo>
                <a:pt x="1024429" y="27246"/>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IN" sz="500" kern="1200"/>
        </a:p>
      </dsp:txBody>
      <dsp:txXfrm>
        <a:off x="7074109" y="615688"/>
        <a:ext cx="51221" cy="51221"/>
      </dsp:txXfrm>
    </dsp:sp>
    <dsp:sp modelId="{92D93933-9C9A-4C64-95F1-1C8AB8F6E300}">
      <dsp:nvSpPr>
        <dsp:cNvPr id="0" name=""/>
        <dsp:cNvSpPr/>
      </dsp:nvSpPr>
      <dsp:spPr>
        <a:xfrm>
          <a:off x="7611933" y="2065"/>
          <a:ext cx="2561068" cy="1280534"/>
        </a:xfrm>
        <a:prstGeom prst="roundRect">
          <a:avLst>
            <a:gd name="adj" fmla="val 1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IN" sz="2000" kern="1200" dirty="0">
              <a:solidFill>
                <a:srgbClr val="002060"/>
              </a:solidFill>
              <a:latin typeface="Cambria" pitchFamily="18" charset="0"/>
            </a:rPr>
            <a:t>ITC Available</a:t>
          </a:r>
        </a:p>
      </dsp:txBody>
      <dsp:txXfrm>
        <a:off x="7649439" y="39571"/>
        <a:ext cx="2486056" cy="1205522"/>
      </dsp:txXfrm>
    </dsp:sp>
    <dsp:sp modelId="{7AA762C7-A3B6-4106-802E-9C073CBC887D}">
      <dsp:nvSpPr>
        <dsp:cNvPr id="0" name=""/>
        <dsp:cNvSpPr/>
      </dsp:nvSpPr>
      <dsp:spPr>
        <a:xfrm>
          <a:off x="3002011" y="2087700"/>
          <a:ext cx="1024427" cy="54492"/>
        </a:xfrm>
        <a:custGeom>
          <a:avLst/>
          <a:gdLst/>
          <a:ahLst/>
          <a:cxnLst/>
          <a:rect l="0" t="0" r="0" b="0"/>
          <a:pathLst>
            <a:path>
              <a:moveTo>
                <a:pt x="0" y="27246"/>
              </a:moveTo>
              <a:lnTo>
                <a:pt x="1024427" y="27246"/>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IN" sz="500" kern="1200"/>
        </a:p>
      </dsp:txBody>
      <dsp:txXfrm>
        <a:off x="3488614" y="2089335"/>
        <a:ext cx="51221" cy="51221"/>
      </dsp:txXfrm>
    </dsp:sp>
    <dsp:sp modelId="{8E190C61-DE9C-456E-877F-F7931D45FC1B}">
      <dsp:nvSpPr>
        <dsp:cNvPr id="0" name=""/>
        <dsp:cNvSpPr/>
      </dsp:nvSpPr>
      <dsp:spPr>
        <a:xfrm>
          <a:off x="4026438" y="1474679"/>
          <a:ext cx="2561068" cy="1280534"/>
        </a:xfrm>
        <a:prstGeom prst="roundRect">
          <a:avLst>
            <a:gd name="adj" fmla="val 1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a:solidFill>
                <a:srgbClr val="002060"/>
              </a:solidFill>
              <a:latin typeface="Cambria" pitchFamily="18" charset="0"/>
              <a:ea typeface="Cambria Math" panose="02040503050406030204" pitchFamily="18" charset="0"/>
            </a:rPr>
            <a:t>For Other Purposes</a:t>
          </a:r>
          <a:endParaRPr lang="en-IN" sz="2000" kern="1200" dirty="0">
            <a:solidFill>
              <a:srgbClr val="002060"/>
            </a:solidFill>
            <a:latin typeface="Cambria" pitchFamily="18" charset="0"/>
          </a:endParaRPr>
        </a:p>
      </dsp:txBody>
      <dsp:txXfrm>
        <a:off x="4063944" y="1512185"/>
        <a:ext cx="2486056" cy="1205522"/>
      </dsp:txXfrm>
    </dsp:sp>
    <dsp:sp modelId="{4D2806DD-3B6D-4733-AC61-F3E3A4EE9BE2}">
      <dsp:nvSpPr>
        <dsp:cNvPr id="0" name=""/>
        <dsp:cNvSpPr/>
      </dsp:nvSpPr>
      <dsp:spPr>
        <a:xfrm>
          <a:off x="6587506" y="2087700"/>
          <a:ext cx="1024427" cy="54492"/>
        </a:xfrm>
        <a:custGeom>
          <a:avLst/>
          <a:gdLst/>
          <a:ahLst/>
          <a:cxnLst/>
          <a:rect l="0" t="0" r="0" b="0"/>
          <a:pathLst>
            <a:path>
              <a:moveTo>
                <a:pt x="0" y="27246"/>
              </a:moveTo>
              <a:lnTo>
                <a:pt x="1024427" y="27246"/>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IN" sz="500" kern="1200"/>
        </a:p>
      </dsp:txBody>
      <dsp:txXfrm>
        <a:off x="7074109" y="2089335"/>
        <a:ext cx="51221" cy="51221"/>
      </dsp:txXfrm>
    </dsp:sp>
    <dsp:sp modelId="{D7FC95F6-1EB6-464D-8037-47FE7B3EB56F}">
      <dsp:nvSpPr>
        <dsp:cNvPr id="0" name=""/>
        <dsp:cNvSpPr/>
      </dsp:nvSpPr>
      <dsp:spPr>
        <a:xfrm>
          <a:off x="7611933" y="1474679"/>
          <a:ext cx="2561068" cy="1280534"/>
        </a:xfrm>
        <a:prstGeom prst="roundRect">
          <a:avLst>
            <a:gd name="adj" fmla="val 1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IN" sz="2000" kern="1200" dirty="0">
              <a:solidFill>
                <a:srgbClr val="002060"/>
              </a:solidFill>
              <a:latin typeface="Cambria" pitchFamily="18" charset="0"/>
            </a:rPr>
            <a:t>ITC </a:t>
          </a:r>
          <a:r>
            <a:rPr lang="en-IN" sz="2000" b="1" u="sng" kern="1200" dirty="0">
              <a:solidFill>
                <a:srgbClr val="002060"/>
              </a:solidFill>
              <a:latin typeface="Cambria" pitchFamily="18" charset="0"/>
            </a:rPr>
            <a:t>not</a:t>
          </a:r>
          <a:r>
            <a:rPr lang="en-IN" sz="2000" kern="1200" dirty="0">
              <a:solidFill>
                <a:srgbClr val="002060"/>
              </a:solidFill>
              <a:latin typeface="Cambria" pitchFamily="18" charset="0"/>
            </a:rPr>
            <a:t> Available</a:t>
          </a:r>
        </a:p>
      </dsp:txBody>
      <dsp:txXfrm>
        <a:off x="7649439" y="1512185"/>
        <a:ext cx="2486056" cy="1205522"/>
      </dsp:txXfrm>
    </dsp:sp>
    <dsp:sp modelId="{112BD8CE-4830-47DF-B15C-168BC1F32DE9}">
      <dsp:nvSpPr>
        <dsp:cNvPr id="0" name=""/>
        <dsp:cNvSpPr/>
      </dsp:nvSpPr>
      <dsp:spPr>
        <a:xfrm rot="3310531">
          <a:off x="2617279" y="2824007"/>
          <a:ext cx="1793890" cy="54492"/>
        </a:xfrm>
        <a:custGeom>
          <a:avLst/>
          <a:gdLst/>
          <a:ahLst/>
          <a:cxnLst/>
          <a:rect l="0" t="0" r="0" b="0"/>
          <a:pathLst>
            <a:path>
              <a:moveTo>
                <a:pt x="0" y="27246"/>
              </a:moveTo>
              <a:lnTo>
                <a:pt x="1793890" y="27246"/>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a:off x="3469377" y="2806406"/>
        <a:ext cx="89694" cy="89694"/>
      </dsp:txXfrm>
    </dsp:sp>
    <dsp:sp modelId="{6DCCC9F0-ECA3-4975-BE28-276E3FE43A05}">
      <dsp:nvSpPr>
        <dsp:cNvPr id="0" name=""/>
        <dsp:cNvSpPr/>
      </dsp:nvSpPr>
      <dsp:spPr>
        <a:xfrm>
          <a:off x="4026438" y="2947293"/>
          <a:ext cx="2561068" cy="1280534"/>
        </a:xfrm>
        <a:prstGeom prst="roundRect">
          <a:avLst>
            <a:gd name="adj" fmla="val 1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a:solidFill>
                <a:srgbClr val="002060"/>
              </a:solidFill>
              <a:latin typeface="Cambria" pitchFamily="18" charset="0"/>
              <a:ea typeface="Cambria Math" panose="02040503050406030204" pitchFamily="18" charset="0"/>
              <a:cs typeface="+mn-cs"/>
            </a:rPr>
            <a:t>Partly for Non-Business/ Exempt </a:t>
          </a:r>
          <a:r>
            <a:rPr lang="en-US" sz="2000" kern="1200" dirty="0" smtClean="0">
              <a:solidFill>
                <a:srgbClr val="002060"/>
              </a:solidFill>
              <a:latin typeface="Cambria" pitchFamily="18" charset="0"/>
              <a:ea typeface="Cambria Math" panose="02040503050406030204" pitchFamily="18" charset="0"/>
              <a:cs typeface="+mn-cs"/>
            </a:rPr>
            <a:t>items (Other than Zero rated)</a:t>
          </a:r>
          <a:endParaRPr lang="en-US" sz="2000" kern="1200" dirty="0">
            <a:solidFill>
              <a:srgbClr val="002060"/>
            </a:solidFill>
            <a:latin typeface="Cambria" pitchFamily="18" charset="0"/>
            <a:ea typeface="Cambria Math" panose="02040503050406030204" pitchFamily="18" charset="0"/>
            <a:cs typeface="+mn-cs"/>
          </a:endParaRPr>
        </a:p>
      </dsp:txBody>
      <dsp:txXfrm>
        <a:off x="4063944" y="2984799"/>
        <a:ext cx="2486056" cy="1205522"/>
      </dsp:txXfrm>
    </dsp:sp>
    <dsp:sp modelId="{D5F52F69-9C7D-484C-86EF-5B0D5C339B38}">
      <dsp:nvSpPr>
        <dsp:cNvPr id="0" name=""/>
        <dsp:cNvSpPr/>
      </dsp:nvSpPr>
      <dsp:spPr>
        <a:xfrm>
          <a:off x="6587506" y="3560314"/>
          <a:ext cx="1024427" cy="54492"/>
        </a:xfrm>
        <a:custGeom>
          <a:avLst/>
          <a:gdLst/>
          <a:ahLst/>
          <a:cxnLst/>
          <a:rect l="0" t="0" r="0" b="0"/>
          <a:pathLst>
            <a:path>
              <a:moveTo>
                <a:pt x="0" y="27246"/>
              </a:moveTo>
              <a:lnTo>
                <a:pt x="1024427" y="27246"/>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7074109" y="3561949"/>
        <a:ext cx="51221" cy="51221"/>
      </dsp:txXfrm>
    </dsp:sp>
    <dsp:sp modelId="{2D31FF9B-C158-4F6E-BFBE-3E2A7AC41088}">
      <dsp:nvSpPr>
        <dsp:cNvPr id="0" name=""/>
        <dsp:cNvSpPr/>
      </dsp:nvSpPr>
      <dsp:spPr>
        <a:xfrm>
          <a:off x="7611933" y="2947293"/>
          <a:ext cx="2561068" cy="1280534"/>
        </a:xfrm>
        <a:prstGeom prst="roundRect">
          <a:avLst>
            <a:gd name="adj" fmla="val 1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a:solidFill>
                <a:srgbClr val="002060"/>
              </a:solidFill>
              <a:latin typeface="Cambria" pitchFamily="18" charset="0"/>
              <a:ea typeface="Cambria Math" panose="02040503050406030204" pitchFamily="18" charset="0"/>
              <a:cs typeface="+mn-cs"/>
            </a:rPr>
            <a:t>Proportionate ITC</a:t>
          </a:r>
        </a:p>
      </dsp:txBody>
      <dsp:txXfrm>
        <a:off x="7649439" y="2984799"/>
        <a:ext cx="2486056" cy="120552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6B0023-64C6-4D9A-92A3-4903236F6CFB}">
      <dsp:nvSpPr>
        <dsp:cNvPr id="0" name=""/>
        <dsp:cNvSpPr/>
      </dsp:nvSpPr>
      <dsp:spPr>
        <a:xfrm>
          <a:off x="241848" y="86903"/>
          <a:ext cx="1400811" cy="978746"/>
        </a:xfrm>
        <a:prstGeom prst="roundRect">
          <a:avLst>
            <a:gd name="adj" fmla="val 10000"/>
          </a:avLst>
        </a:prstGeom>
        <a:solidFill>
          <a:schemeClr val="accent4"/>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4"/>
        </a:fillRef>
        <a:effectRef idx="1">
          <a:schemeClr val="accent4"/>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a:latin typeface="Calibri" pitchFamily="34" charset="0"/>
              <a:cs typeface="Calibri" pitchFamily="34" charset="0"/>
            </a:rPr>
            <a:t>SGST</a:t>
          </a:r>
          <a:endParaRPr lang="en-IN" sz="1800" kern="1200" dirty="0">
            <a:latin typeface="Calibri" pitchFamily="34" charset="0"/>
            <a:cs typeface="Calibri" pitchFamily="34" charset="0"/>
          </a:endParaRPr>
        </a:p>
      </dsp:txBody>
      <dsp:txXfrm>
        <a:off x="270514" y="115569"/>
        <a:ext cx="1343479" cy="921414"/>
      </dsp:txXfrm>
    </dsp:sp>
    <dsp:sp modelId="{B66FB9B5-2DB9-45A1-967F-1337FC423DCC}">
      <dsp:nvSpPr>
        <dsp:cNvPr id="0" name=""/>
        <dsp:cNvSpPr/>
      </dsp:nvSpPr>
      <dsp:spPr>
        <a:xfrm rot="5470339">
          <a:off x="815746" y="1064981"/>
          <a:ext cx="226800" cy="350202"/>
        </a:xfrm>
        <a:prstGeom prst="rightArrow">
          <a:avLst>
            <a:gd name="adj1" fmla="val 60000"/>
            <a:gd name="adj2" fmla="val 50000"/>
          </a:avLst>
        </a:prstGeom>
        <a:solidFill>
          <a:schemeClr val="accent4"/>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4"/>
        </a:fillRef>
        <a:effectRef idx="1">
          <a:schemeClr val="accent4"/>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IN" sz="1100" kern="1200"/>
        </a:p>
      </dsp:txBody>
      <dsp:txXfrm rot="-5400000">
        <a:off x="824781" y="1126689"/>
        <a:ext cx="210122" cy="158760"/>
      </dsp:txXfrm>
    </dsp:sp>
    <dsp:sp modelId="{DC175CFA-53B3-4077-84E5-8CF68C742E72}">
      <dsp:nvSpPr>
        <dsp:cNvPr id="0" name=""/>
        <dsp:cNvSpPr/>
      </dsp:nvSpPr>
      <dsp:spPr>
        <a:xfrm>
          <a:off x="217684" y="1367988"/>
          <a:ext cx="1400811" cy="778228"/>
        </a:xfrm>
        <a:prstGeom prst="roundRect">
          <a:avLst>
            <a:gd name="adj" fmla="val 10000"/>
          </a:avLst>
        </a:prstGeom>
        <a:solidFill>
          <a:schemeClr val="accent4"/>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4"/>
        </a:fillRef>
        <a:effectRef idx="1">
          <a:schemeClr val="accent4"/>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a:latin typeface="Calibri" pitchFamily="34" charset="0"/>
              <a:cs typeface="Calibri" pitchFamily="34" charset="0"/>
            </a:rPr>
            <a:t>SGST</a:t>
          </a:r>
          <a:endParaRPr lang="en-IN" sz="1800" kern="1200" dirty="0">
            <a:latin typeface="Calibri" pitchFamily="34" charset="0"/>
            <a:cs typeface="Calibri" pitchFamily="34" charset="0"/>
          </a:endParaRPr>
        </a:p>
      </dsp:txBody>
      <dsp:txXfrm>
        <a:off x="240478" y="1390782"/>
        <a:ext cx="1355223" cy="732640"/>
      </dsp:txXfrm>
    </dsp:sp>
    <dsp:sp modelId="{AEDF9893-BDB4-4284-89F8-7F30E7C35AD9}">
      <dsp:nvSpPr>
        <dsp:cNvPr id="0" name=""/>
        <dsp:cNvSpPr/>
      </dsp:nvSpPr>
      <dsp:spPr>
        <a:xfrm rot="5400000">
          <a:off x="772172" y="2165672"/>
          <a:ext cx="291835" cy="350202"/>
        </a:xfrm>
        <a:prstGeom prst="rightArrow">
          <a:avLst>
            <a:gd name="adj1" fmla="val 60000"/>
            <a:gd name="adj2" fmla="val 50000"/>
          </a:avLst>
        </a:prstGeom>
        <a:solidFill>
          <a:schemeClr val="accent4"/>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4"/>
        </a:fillRef>
        <a:effectRef idx="1">
          <a:schemeClr val="accent4"/>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IN" sz="1400" kern="1200"/>
        </a:p>
      </dsp:txBody>
      <dsp:txXfrm rot="-5400000">
        <a:off x="813029" y="2194855"/>
        <a:ext cx="210122" cy="204285"/>
      </dsp:txXfrm>
    </dsp:sp>
    <dsp:sp modelId="{3D71266C-7F8C-48FC-8B67-48FFEA38C831}">
      <dsp:nvSpPr>
        <dsp:cNvPr id="0" name=""/>
        <dsp:cNvSpPr/>
      </dsp:nvSpPr>
      <dsp:spPr>
        <a:xfrm>
          <a:off x="217684" y="2535330"/>
          <a:ext cx="1400811" cy="1034110"/>
        </a:xfrm>
        <a:prstGeom prst="roundRect">
          <a:avLst>
            <a:gd name="adj" fmla="val 10000"/>
          </a:avLst>
        </a:prstGeom>
        <a:solidFill>
          <a:schemeClr val="accent4"/>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4"/>
        </a:fillRef>
        <a:effectRef idx="1">
          <a:schemeClr val="accent4"/>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a:latin typeface="Calibri" pitchFamily="34" charset="0"/>
              <a:cs typeface="Calibri" pitchFamily="34" charset="0"/>
            </a:rPr>
            <a:t>IGST</a:t>
          </a:r>
          <a:endParaRPr lang="en-IN" sz="1800" kern="1200" dirty="0">
            <a:latin typeface="Calibri" pitchFamily="34" charset="0"/>
            <a:cs typeface="Calibri" pitchFamily="34" charset="0"/>
          </a:endParaRPr>
        </a:p>
      </dsp:txBody>
      <dsp:txXfrm>
        <a:off x="247972" y="2565618"/>
        <a:ext cx="1340235" cy="97353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6B0023-64C6-4D9A-92A3-4903236F6CFB}">
      <dsp:nvSpPr>
        <dsp:cNvPr id="0" name=""/>
        <dsp:cNvSpPr/>
      </dsp:nvSpPr>
      <dsp:spPr>
        <a:xfrm>
          <a:off x="147341" y="0"/>
          <a:ext cx="1541498" cy="856388"/>
        </a:xfrm>
        <a:prstGeom prst="roundRect">
          <a:avLst>
            <a:gd name="adj" fmla="val 10000"/>
          </a:avLst>
        </a:prstGeom>
        <a:solidFill>
          <a:schemeClr val="accent4"/>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4"/>
        </a:fillRef>
        <a:effectRef idx="1">
          <a:schemeClr val="accent4"/>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a:latin typeface="Calibri" pitchFamily="34" charset="0"/>
              <a:cs typeface="Calibri" pitchFamily="34" charset="0"/>
            </a:rPr>
            <a:t>CGST</a:t>
          </a:r>
          <a:endParaRPr lang="en-IN" sz="1800" kern="1200" dirty="0">
            <a:latin typeface="Calibri" pitchFamily="34" charset="0"/>
            <a:cs typeface="Calibri" pitchFamily="34" charset="0"/>
          </a:endParaRPr>
        </a:p>
      </dsp:txBody>
      <dsp:txXfrm>
        <a:off x="172424" y="25083"/>
        <a:ext cx="1491332" cy="806222"/>
      </dsp:txXfrm>
    </dsp:sp>
    <dsp:sp modelId="{B66FB9B5-2DB9-45A1-967F-1337FC423DCC}">
      <dsp:nvSpPr>
        <dsp:cNvPr id="0" name=""/>
        <dsp:cNvSpPr/>
      </dsp:nvSpPr>
      <dsp:spPr>
        <a:xfrm rot="5400000">
          <a:off x="757517" y="877797"/>
          <a:ext cx="321145" cy="385374"/>
        </a:xfrm>
        <a:prstGeom prst="rightArrow">
          <a:avLst>
            <a:gd name="adj1" fmla="val 60000"/>
            <a:gd name="adj2" fmla="val 50000"/>
          </a:avLst>
        </a:prstGeom>
        <a:solidFill>
          <a:schemeClr val="accent4"/>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4"/>
        </a:fillRef>
        <a:effectRef idx="1">
          <a:schemeClr val="accent4"/>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IN" sz="1600" kern="1200"/>
        </a:p>
      </dsp:txBody>
      <dsp:txXfrm rot="-5400000">
        <a:off x="802478" y="909912"/>
        <a:ext cx="231224" cy="224802"/>
      </dsp:txXfrm>
    </dsp:sp>
    <dsp:sp modelId="{DC175CFA-53B3-4077-84E5-8CF68C742E72}">
      <dsp:nvSpPr>
        <dsp:cNvPr id="0" name=""/>
        <dsp:cNvSpPr/>
      </dsp:nvSpPr>
      <dsp:spPr>
        <a:xfrm>
          <a:off x="147341" y="1284582"/>
          <a:ext cx="1541498" cy="856388"/>
        </a:xfrm>
        <a:prstGeom prst="roundRect">
          <a:avLst>
            <a:gd name="adj" fmla="val 10000"/>
          </a:avLst>
        </a:prstGeom>
        <a:solidFill>
          <a:schemeClr val="accent4"/>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4"/>
        </a:fillRef>
        <a:effectRef idx="1">
          <a:schemeClr val="accent4"/>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a:latin typeface="Calibri" pitchFamily="34" charset="0"/>
              <a:cs typeface="Calibri" pitchFamily="34" charset="0"/>
            </a:rPr>
            <a:t>CGST</a:t>
          </a:r>
          <a:endParaRPr lang="en-IN" sz="1800" kern="1200" dirty="0">
            <a:latin typeface="Calibri" pitchFamily="34" charset="0"/>
            <a:cs typeface="Calibri" pitchFamily="34" charset="0"/>
          </a:endParaRPr>
        </a:p>
      </dsp:txBody>
      <dsp:txXfrm>
        <a:off x="172424" y="1309665"/>
        <a:ext cx="1491332" cy="806222"/>
      </dsp:txXfrm>
    </dsp:sp>
    <dsp:sp modelId="{AEDF9893-BDB4-4284-89F8-7F30E7C35AD9}">
      <dsp:nvSpPr>
        <dsp:cNvPr id="0" name=""/>
        <dsp:cNvSpPr/>
      </dsp:nvSpPr>
      <dsp:spPr>
        <a:xfrm rot="5373049">
          <a:off x="772263" y="2149289"/>
          <a:ext cx="301519" cy="385374"/>
        </a:xfrm>
        <a:prstGeom prst="rightArrow">
          <a:avLst>
            <a:gd name="adj1" fmla="val 60000"/>
            <a:gd name="adj2" fmla="val 50000"/>
          </a:avLst>
        </a:prstGeom>
        <a:solidFill>
          <a:schemeClr val="accent4"/>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4"/>
        </a:fillRef>
        <a:effectRef idx="1">
          <a:schemeClr val="accent4"/>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IN" sz="1500" kern="1200"/>
        </a:p>
      </dsp:txBody>
      <dsp:txXfrm rot="-5400000">
        <a:off x="807056" y="2191217"/>
        <a:ext cx="231224" cy="211063"/>
      </dsp:txXfrm>
    </dsp:sp>
    <dsp:sp modelId="{3D71266C-7F8C-48FC-8B67-48FFEA38C831}">
      <dsp:nvSpPr>
        <dsp:cNvPr id="0" name=""/>
        <dsp:cNvSpPr/>
      </dsp:nvSpPr>
      <dsp:spPr>
        <a:xfrm>
          <a:off x="157206" y="2542984"/>
          <a:ext cx="1541498" cy="856388"/>
        </a:xfrm>
        <a:prstGeom prst="roundRect">
          <a:avLst>
            <a:gd name="adj" fmla="val 10000"/>
          </a:avLst>
        </a:prstGeom>
        <a:solidFill>
          <a:schemeClr val="accent4"/>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4"/>
        </a:fillRef>
        <a:effectRef idx="1">
          <a:schemeClr val="accent4"/>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a:latin typeface="Calibri" pitchFamily="34" charset="0"/>
              <a:cs typeface="Calibri" pitchFamily="34" charset="0"/>
            </a:rPr>
            <a:t>IGST</a:t>
          </a:r>
          <a:endParaRPr lang="en-IN" sz="1800" kern="1200" dirty="0">
            <a:latin typeface="Calibri" pitchFamily="34" charset="0"/>
            <a:cs typeface="Calibri" pitchFamily="34" charset="0"/>
          </a:endParaRPr>
        </a:p>
      </dsp:txBody>
      <dsp:txXfrm>
        <a:off x="182289" y="2568067"/>
        <a:ext cx="1491332" cy="80622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6B0023-64C6-4D9A-92A3-4903236F6CFB}">
      <dsp:nvSpPr>
        <dsp:cNvPr id="0" name=""/>
        <dsp:cNvSpPr/>
      </dsp:nvSpPr>
      <dsp:spPr>
        <a:xfrm>
          <a:off x="572979" y="0"/>
          <a:ext cx="1263995" cy="702219"/>
        </a:xfrm>
        <a:prstGeom prst="roundRect">
          <a:avLst>
            <a:gd name="adj" fmla="val 10000"/>
          </a:avLst>
        </a:prstGeom>
        <a:solidFill>
          <a:schemeClr val="accent4"/>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4"/>
        </a:fillRef>
        <a:effectRef idx="1">
          <a:schemeClr val="accent4"/>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a:latin typeface="Calibri" pitchFamily="34" charset="0"/>
              <a:cs typeface="Calibri" pitchFamily="34" charset="0"/>
            </a:rPr>
            <a:t>IGST</a:t>
          </a:r>
          <a:endParaRPr lang="en-IN" sz="1800" kern="1200" dirty="0">
            <a:latin typeface="Calibri" pitchFamily="34" charset="0"/>
            <a:cs typeface="Calibri" pitchFamily="34" charset="0"/>
          </a:endParaRPr>
        </a:p>
      </dsp:txBody>
      <dsp:txXfrm>
        <a:off x="593546" y="20567"/>
        <a:ext cx="1222861" cy="661085"/>
      </dsp:txXfrm>
    </dsp:sp>
    <dsp:sp modelId="{B66FB9B5-2DB9-45A1-967F-1337FC423DCC}">
      <dsp:nvSpPr>
        <dsp:cNvPr id="0" name=""/>
        <dsp:cNvSpPr/>
      </dsp:nvSpPr>
      <dsp:spPr>
        <a:xfrm rot="5400000">
          <a:off x="1072603" y="720719"/>
          <a:ext cx="264748" cy="315998"/>
        </a:xfrm>
        <a:prstGeom prst="rightArrow">
          <a:avLst>
            <a:gd name="adj1" fmla="val 60000"/>
            <a:gd name="adj2" fmla="val 50000"/>
          </a:avLst>
        </a:prstGeom>
        <a:solidFill>
          <a:schemeClr val="accent4"/>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4"/>
        </a:fillRef>
        <a:effectRef idx="1">
          <a:schemeClr val="accent4"/>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IN" sz="1300" kern="1200"/>
        </a:p>
      </dsp:txBody>
      <dsp:txXfrm rot="-5400000">
        <a:off x="1110178" y="746344"/>
        <a:ext cx="189598" cy="185324"/>
      </dsp:txXfrm>
    </dsp:sp>
    <dsp:sp modelId="{DC175CFA-53B3-4077-84E5-8CF68C742E72}">
      <dsp:nvSpPr>
        <dsp:cNvPr id="0" name=""/>
        <dsp:cNvSpPr/>
      </dsp:nvSpPr>
      <dsp:spPr>
        <a:xfrm>
          <a:off x="572979" y="1055217"/>
          <a:ext cx="1263995" cy="702219"/>
        </a:xfrm>
        <a:prstGeom prst="roundRect">
          <a:avLst>
            <a:gd name="adj" fmla="val 10000"/>
          </a:avLst>
        </a:prstGeom>
        <a:solidFill>
          <a:schemeClr val="accent4"/>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4"/>
        </a:fillRef>
        <a:effectRef idx="1">
          <a:schemeClr val="accent4"/>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a:latin typeface="Calibri" pitchFamily="34" charset="0"/>
              <a:cs typeface="Calibri" pitchFamily="34" charset="0"/>
            </a:rPr>
            <a:t>IGST</a:t>
          </a:r>
          <a:endParaRPr lang="en-IN" sz="1800" kern="1200" dirty="0">
            <a:latin typeface="Calibri" pitchFamily="34" charset="0"/>
            <a:cs typeface="Calibri" pitchFamily="34" charset="0"/>
          </a:endParaRPr>
        </a:p>
      </dsp:txBody>
      <dsp:txXfrm>
        <a:off x="593546" y="1075784"/>
        <a:ext cx="1222861" cy="661085"/>
      </dsp:txXfrm>
    </dsp:sp>
    <dsp:sp modelId="{AEDF9893-BDB4-4284-89F8-7F30E7C35AD9}">
      <dsp:nvSpPr>
        <dsp:cNvPr id="0" name=""/>
        <dsp:cNvSpPr/>
      </dsp:nvSpPr>
      <dsp:spPr>
        <a:xfrm rot="5400000">
          <a:off x="1073311" y="1774992"/>
          <a:ext cx="263332" cy="315998"/>
        </a:xfrm>
        <a:prstGeom prst="rightArrow">
          <a:avLst>
            <a:gd name="adj1" fmla="val 60000"/>
            <a:gd name="adj2" fmla="val 50000"/>
          </a:avLst>
        </a:prstGeom>
        <a:solidFill>
          <a:schemeClr val="accent4"/>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4"/>
        </a:fillRef>
        <a:effectRef idx="1">
          <a:schemeClr val="accent4"/>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IN" sz="1300" kern="1200"/>
        </a:p>
      </dsp:txBody>
      <dsp:txXfrm rot="-5400000">
        <a:off x="1110178" y="1801325"/>
        <a:ext cx="189598" cy="184332"/>
      </dsp:txXfrm>
    </dsp:sp>
    <dsp:sp modelId="{3D71266C-7F8C-48FC-8B67-48FFEA38C831}">
      <dsp:nvSpPr>
        <dsp:cNvPr id="0" name=""/>
        <dsp:cNvSpPr/>
      </dsp:nvSpPr>
      <dsp:spPr>
        <a:xfrm>
          <a:off x="572979" y="2108546"/>
          <a:ext cx="1263995" cy="702219"/>
        </a:xfrm>
        <a:prstGeom prst="roundRect">
          <a:avLst>
            <a:gd name="adj" fmla="val 10000"/>
          </a:avLst>
        </a:prstGeom>
        <a:solidFill>
          <a:schemeClr val="accent4"/>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4"/>
        </a:fillRef>
        <a:effectRef idx="1">
          <a:schemeClr val="accent4"/>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a:latin typeface="Calibri" pitchFamily="34" charset="0"/>
              <a:cs typeface="Calibri" pitchFamily="34" charset="0"/>
            </a:rPr>
            <a:t>CGST</a:t>
          </a:r>
          <a:endParaRPr lang="en-IN" sz="1800" kern="1200" dirty="0">
            <a:latin typeface="Calibri" pitchFamily="34" charset="0"/>
            <a:cs typeface="Calibri" pitchFamily="34" charset="0"/>
          </a:endParaRPr>
        </a:p>
      </dsp:txBody>
      <dsp:txXfrm>
        <a:off x="593546" y="2129113"/>
        <a:ext cx="1222861" cy="661085"/>
      </dsp:txXfrm>
    </dsp:sp>
    <dsp:sp modelId="{D91FA0D7-0BD9-4066-82E2-CBE0F9EDF4B6}">
      <dsp:nvSpPr>
        <dsp:cNvPr id="0" name=""/>
        <dsp:cNvSpPr/>
      </dsp:nvSpPr>
      <dsp:spPr>
        <a:xfrm rot="5400000">
          <a:off x="1073311" y="2828322"/>
          <a:ext cx="263332" cy="315998"/>
        </a:xfrm>
        <a:prstGeom prst="rightArrow">
          <a:avLst>
            <a:gd name="adj1" fmla="val 60000"/>
            <a:gd name="adj2" fmla="val 50000"/>
          </a:avLst>
        </a:prstGeom>
        <a:solidFill>
          <a:schemeClr val="accent4"/>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4"/>
        </a:fillRef>
        <a:effectRef idx="1">
          <a:schemeClr val="accent4"/>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IN" sz="1300" kern="1200"/>
        </a:p>
      </dsp:txBody>
      <dsp:txXfrm rot="-5400000">
        <a:off x="1110178" y="2854655"/>
        <a:ext cx="189598" cy="184332"/>
      </dsp:txXfrm>
    </dsp:sp>
    <dsp:sp modelId="{6C7425D2-BD20-4D7D-8D4C-99DD1313294B}">
      <dsp:nvSpPr>
        <dsp:cNvPr id="0" name=""/>
        <dsp:cNvSpPr/>
      </dsp:nvSpPr>
      <dsp:spPr>
        <a:xfrm>
          <a:off x="572979" y="3161876"/>
          <a:ext cx="1263995" cy="702219"/>
        </a:xfrm>
        <a:prstGeom prst="roundRect">
          <a:avLst>
            <a:gd name="adj" fmla="val 10000"/>
          </a:avLst>
        </a:prstGeom>
        <a:solidFill>
          <a:schemeClr val="accent4"/>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4"/>
        </a:fillRef>
        <a:effectRef idx="1">
          <a:schemeClr val="accent4"/>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a:latin typeface="Calibri" pitchFamily="34" charset="0"/>
              <a:cs typeface="Calibri" pitchFamily="34" charset="0"/>
            </a:rPr>
            <a:t>SGST</a:t>
          </a:r>
          <a:endParaRPr lang="en-IN" sz="1800" kern="1200" dirty="0">
            <a:latin typeface="Calibri" pitchFamily="34" charset="0"/>
            <a:cs typeface="Calibri" pitchFamily="34" charset="0"/>
          </a:endParaRPr>
        </a:p>
      </dsp:txBody>
      <dsp:txXfrm>
        <a:off x="593546" y="3182443"/>
        <a:ext cx="1222861" cy="661085"/>
      </dsp:txXfrm>
    </dsp:sp>
  </dsp:spTree>
</dsp:drawing>
</file>

<file path=ppt/diagrams/layout1.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249" cy="493396"/>
          </a:xfrm>
          <a:prstGeom prst="rect">
            <a:avLst/>
          </a:prstGeom>
        </p:spPr>
        <p:txBody>
          <a:bodyPr vert="horz" lIns="91354" tIns="45677" rIns="91354" bIns="45677" rtlCol="0"/>
          <a:lstStyle>
            <a:lvl1pPr algn="l">
              <a:defRPr sz="1200"/>
            </a:lvl1pPr>
          </a:lstStyle>
          <a:p>
            <a:endParaRPr lang="en-IN"/>
          </a:p>
        </p:txBody>
      </p:sp>
      <p:sp>
        <p:nvSpPr>
          <p:cNvPr id="3" name="Date Placeholder 2"/>
          <p:cNvSpPr>
            <a:spLocks noGrp="1"/>
          </p:cNvSpPr>
          <p:nvPr>
            <p:ph type="dt" sz="quarter" idx="1"/>
          </p:nvPr>
        </p:nvSpPr>
        <p:spPr>
          <a:xfrm>
            <a:off x="3815928" y="0"/>
            <a:ext cx="2918249" cy="493396"/>
          </a:xfrm>
          <a:prstGeom prst="rect">
            <a:avLst/>
          </a:prstGeom>
        </p:spPr>
        <p:txBody>
          <a:bodyPr vert="horz" lIns="91354" tIns="45677" rIns="91354" bIns="45677" rtlCol="0"/>
          <a:lstStyle>
            <a:lvl1pPr algn="r">
              <a:defRPr sz="1200"/>
            </a:lvl1pPr>
          </a:lstStyle>
          <a:p>
            <a:fld id="{434ABE6A-62BB-4E43-8863-75B535147C18}" type="datetimeFigureOut">
              <a:rPr lang="en-US" smtClean="0"/>
              <a:pPr/>
              <a:t>2/27/2017</a:t>
            </a:fld>
            <a:endParaRPr lang="en-IN"/>
          </a:p>
        </p:txBody>
      </p:sp>
      <p:sp>
        <p:nvSpPr>
          <p:cNvPr id="4" name="Footer Placeholder 3"/>
          <p:cNvSpPr>
            <a:spLocks noGrp="1"/>
          </p:cNvSpPr>
          <p:nvPr>
            <p:ph type="ftr" sz="quarter" idx="2"/>
          </p:nvPr>
        </p:nvSpPr>
        <p:spPr>
          <a:xfrm>
            <a:off x="0" y="9371332"/>
            <a:ext cx="2918249" cy="493395"/>
          </a:xfrm>
          <a:prstGeom prst="rect">
            <a:avLst/>
          </a:prstGeom>
        </p:spPr>
        <p:txBody>
          <a:bodyPr vert="horz" lIns="91354" tIns="45677" rIns="91354" bIns="45677" rtlCol="0" anchor="b"/>
          <a:lstStyle>
            <a:lvl1pPr algn="l">
              <a:defRPr sz="1200"/>
            </a:lvl1pPr>
          </a:lstStyle>
          <a:p>
            <a:endParaRPr lang="en-IN"/>
          </a:p>
        </p:txBody>
      </p:sp>
      <p:sp>
        <p:nvSpPr>
          <p:cNvPr id="5" name="Slide Number Placeholder 4"/>
          <p:cNvSpPr>
            <a:spLocks noGrp="1"/>
          </p:cNvSpPr>
          <p:nvPr>
            <p:ph type="sldNum" sz="quarter" idx="3"/>
          </p:nvPr>
        </p:nvSpPr>
        <p:spPr>
          <a:xfrm>
            <a:off x="3815928" y="9371332"/>
            <a:ext cx="2918249" cy="493395"/>
          </a:xfrm>
          <a:prstGeom prst="rect">
            <a:avLst/>
          </a:prstGeom>
        </p:spPr>
        <p:txBody>
          <a:bodyPr vert="horz" lIns="91354" tIns="45677" rIns="91354" bIns="45677" rtlCol="0" anchor="b"/>
          <a:lstStyle>
            <a:lvl1pPr algn="r">
              <a:defRPr sz="1200"/>
            </a:lvl1pPr>
          </a:lstStyle>
          <a:p>
            <a:fld id="{F98837AE-AC2C-4DC8-A563-5D0BFC1858C2}" type="slidenum">
              <a:rPr lang="en-IN" smtClean="0"/>
              <a:pPr/>
              <a:t>‹#›</a:t>
            </a:fld>
            <a:endParaRPr lang="en-IN"/>
          </a:p>
        </p:txBody>
      </p:sp>
    </p:spTree>
    <p:extLst>
      <p:ext uri="{BB962C8B-B14F-4D97-AF65-F5344CB8AC3E}">
        <p14:creationId xmlns:p14="http://schemas.microsoft.com/office/powerpoint/2010/main" val="21402671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2919441" cy="493653"/>
          </a:xfrm>
          <a:prstGeom prst="rect">
            <a:avLst/>
          </a:prstGeom>
        </p:spPr>
        <p:txBody>
          <a:bodyPr vert="horz" lIns="93076" tIns="46537" rIns="93076" bIns="46537" rtlCol="0"/>
          <a:lstStyle>
            <a:lvl1pPr algn="l" fontAlgn="auto">
              <a:spcBef>
                <a:spcPts val="0"/>
              </a:spcBef>
              <a:spcAft>
                <a:spcPts val="0"/>
              </a:spcAft>
              <a:defRPr sz="1200">
                <a:latin typeface="+mn-lt"/>
                <a:cs typeface="+mn-cs"/>
              </a:defRPr>
            </a:lvl1pPr>
          </a:lstStyle>
          <a:p>
            <a:pPr>
              <a:defRPr/>
            </a:pPr>
            <a:endParaRPr lang="en-IN"/>
          </a:p>
        </p:txBody>
      </p:sp>
      <p:sp>
        <p:nvSpPr>
          <p:cNvPr id="3" name="Date Placeholder 2"/>
          <p:cNvSpPr>
            <a:spLocks noGrp="1"/>
          </p:cNvSpPr>
          <p:nvPr>
            <p:ph type="dt" idx="1"/>
          </p:nvPr>
        </p:nvSpPr>
        <p:spPr>
          <a:xfrm>
            <a:off x="3814799" y="2"/>
            <a:ext cx="2919441" cy="493653"/>
          </a:xfrm>
          <a:prstGeom prst="rect">
            <a:avLst/>
          </a:prstGeom>
        </p:spPr>
        <p:txBody>
          <a:bodyPr vert="horz" lIns="93076" tIns="46537" rIns="93076" bIns="46537" rtlCol="0"/>
          <a:lstStyle>
            <a:lvl1pPr algn="r" fontAlgn="auto">
              <a:spcBef>
                <a:spcPts val="0"/>
              </a:spcBef>
              <a:spcAft>
                <a:spcPts val="0"/>
              </a:spcAft>
              <a:defRPr sz="1200">
                <a:latin typeface="+mn-lt"/>
                <a:cs typeface="+mn-cs"/>
              </a:defRPr>
            </a:lvl1pPr>
          </a:lstStyle>
          <a:p>
            <a:pPr>
              <a:defRPr/>
            </a:pPr>
            <a:fld id="{883EA1AF-A615-4040-B0EB-532DFD58FAA0}" type="datetimeFigureOut">
              <a:rPr lang="en-IN"/>
              <a:pPr>
                <a:defRPr/>
              </a:pPr>
              <a:t>27-02-2017</a:t>
            </a:fld>
            <a:endParaRPr lang="en-IN"/>
          </a:p>
        </p:txBody>
      </p:sp>
      <p:sp>
        <p:nvSpPr>
          <p:cNvPr id="4" name="Slide Image Placeholder 3"/>
          <p:cNvSpPr>
            <a:spLocks noGrp="1" noRot="1" noChangeAspect="1"/>
          </p:cNvSpPr>
          <p:nvPr>
            <p:ph type="sldImg" idx="2"/>
          </p:nvPr>
        </p:nvSpPr>
        <p:spPr>
          <a:xfrm>
            <a:off x="68263" y="739775"/>
            <a:ext cx="6599237" cy="3698875"/>
          </a:xfrm>
          <a:prstGeom prst="rect">
            <a:avLst/>
          </a:prstGeom>
          <a:noFill/>
          <a:ln w="12700">
            <a:solidFill>
              <a:prstClr val="black"/>
            </a:solidFill>
          </a:ln>
        </p:spPr>
        <p:txBody>
          <a:bodyPr vert="horz" lIns="93076" tIns="46537" rIns="93076" bIns="46537" rtlCol="0" anchor="ctr"/>
          <a:lstStyle/>
          <a:p>
            <a:pPr lvl="0"/>
            <a:endParaRPr lang="en-IN" noProof="0"/>
          </a:p>
        </p:txBody>
      </p:sp>
      <p:sp>
        <p:nvSpPr>
          <p:cNvPr id="5" name="Notes Placeholder 4"/>
          <p:cNvSpPr>
            <a:spLocks noGrp="1"/>
          </p:cNvSpPr>
          <p:nvPr>
            <p:ph type="body" sz="quarter" idx="3"/>
          </p:nvPr>
        </p:nvSpPr>
        <p:spPr>
          <a:xfrm>
            <a:off x="674187" y="4687174"/>
            <a:ext cx="5387391" cy="4439505"/>
          </a:xfrm>
          <a:prstGeom prst="rect">
            <a:avLst/>
          </a:prstGeom>
        </p:spPr>
        <p:txBody>
          <a:bodyPr vert="horz" lIns="93076" tIns="46537" rIns="93076" bIns="46537"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IN" noProof="0"/>
          </a:p>
        </p:txBody>
      </p:sp>
      <p:sp>
        <p:nvSpPr>
          <p:cNvPr id="6" name="Footer Placeholder 5"/>
          <p:cNvSpPr>
            <a:spLocks noGrp="1"/>
          </p:cNvSpPr>
          <p:nvPr>
            <p:ph type="ftr" sz="quarter" idx="4"/>
          </p:nvPr>
        </p:nvSpPr>
        <p:spPr>
          <a:xfrm>
            <a:off x="0" y="9370977"/>
            <a:ext cx="2919441" cy="493653"/>
          </a:xfrm>
          <a:prstGeom prst="rect">
            <a:avLst/>
          </a:prstGeom>
        </p:spPr>
        <p:txBody>
          <a:bodyPr vert="horz" lIns="93076" tIns="46537" rIns="93076" bIns="46537" rtlCol="0" anchor="b"/>
          <a:lstStyle>
            <a:lvl1pPr algn="l" fontAlgn="auto">
              <a:spcBef>
                <a:spcPts val="0"/>
              </a:spcBef>
              <a:spcAft>
                <a:spcPts val="0"/>
              </a:spcAft>
              <a:defRPr sz="1200">
                <a:latin typeface="+mn-lt"/>
                <a:cs typeface="+mn-cs"/>
              </a:defRPr>
            </a:lvl1pPr>
          </a:lstStyle>
          <a:p>
            <a:pPr>
              <a:defRPr/>
            </a:pPr>
            <a:endParaRPr lang="en-IN"/>
          </a:p>
        </p:txBody>
      </p:sp>
      <p:sp>
        <p:nvSpPr>
          <p:cNvPr id="7" name="Slide Number Placeholder 6"/>
          <p:cNvSpPr>
            <a:spLocks noGrp="1"/>
          </p:cNvSpPr>
          <p:nvPr>
            <p:ph type="sldNum" sz="quarter" idx="5"/>
          </p:nvPr>
        </p:nvSpPr>
        <p:spPr>
          <a:xfrm>
            <a:off x="3814799" y="9370977"/>
            <a:ext cx="2919441" cy="493653"/>
          </a:xfrm>
          <a:prstGeom prst="rect">
            <a:avLst/>
          </a:prstGeom>
        </p:spPr>
        <p:txBody>
          <a:bodyPr vert="horz" lIns="93076" tIns="46537" rIns="93076" bIns="46537" rtlCol="0" anchor="b"/>
          <a:lstStyle>
            <a:lvl1pPr algn="r" fontAlgn="auto">
              <a:spcBef>
                <a:spcPts val="0"/>
              </a:spcBef>
              <a:spcAft>
                <a:spcPts val="0"/>
              </a:spcAft>
              <a:defRPr sz="1200">
                <a:latin typeface="+mn-lt"/>
                <a:cs typeface="+mn-cs"/>
              </a:defRPr>
            </a:lvl1pPr>
          </a:lstStyle>
          <a:p>
            <a:pPr>
              <a:defRPr/>
            </a:pPr>
            <a:fld id="{D3583A36-48C3-4B95-A3D9-4A16A1FD82D4}" type="slidenum">
              <a:rPr lang="en-IN"/>
              <a:pPr>
                <a:defRPr/>
              </a:pPr>
              <a:t>‹#›</a:t>
            </a:fld>
            <a:endParaRPr lang="en-IN"/>
          </a:p>
        </p:txBody>
      </p:sp>
    </p:spTree>
    <p:extLst>
      <p:ext uri="{BB962C8B-B14F-4D97-AF65-F5344CB8AC3E}">
        <p14:creationId xmlns:p14="http://schemas.microsoft.com/office/powerpoint/2010/main" val="4781647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xfrm>
            <a:off x="68263" y="739775"/>
            <a:ext cx="6599237" cy="3698875"/>
          </a:xfrm>
          <a:noFill/>
          <a:ln>
            <a:solidFill>
              <a:srgbClr val="000000"/>
            </a:solidFill>
            <a:miter lim="800000"/>
            <a:headEnd/>
            <a:tailEnd/>
          </a:ln>
        </p:spPr>
      </p:sp>
      <p:sp>
        <p:nvSpPr>
          <p:cNvPr id="20482"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IN" dirty="0"/>
          </a:p>
        </p:txBody>
      </p:sp>
      <p:sp>
        <p:nvSpPr>
          <p:cNvPr id="4" name="Slide Number Placeholder 3"/>
          <p:cNvSpPr>
            <a:spLocks noGrp="1"/>
          </p:cNvSpPr>
          <p:nvPr>
            <p:ph type="sldNum" sz="quarter" idx="5"/>
          </p:nvPr>
        </p:nvSpPr>
        <p:spPr/>
        <p:txBody>
          <a:bodyPr/>
          <a:lstStyle/>
          <a:p>
            <a:pPr>
              <a:defRPr/>
            </a:pPr>
            <a:fld id="{D469E53D-C929-4BB2-9C98-0F53BBE6BF6D}" type="slidenum">
              <a:rPr lang="en-IN" smtClean="0"/>
              <a:pPr>
                <a:defRPr/>
              </a:pPr>
              <a:t>1</a:t>
            </a:fld>
            <a:endParaRPr lang="en-IN"/>
          </a:p>
        </p:txBody>
      </p:sp>
    </p:spTree>
    <p:extLst>
      <p:ext uri="{BB962C8B-B14F-4D97-AF65-F5344CB8AC3E}">
        <p14:creationId xmlns:p14="http://schemas.microsoft.com/office/powerpoint/2010/main" val="17025768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Slide Image Placeholder 1"/>
          <p:cNvSpPr>
            <a:spLocks noGrp="1" noRot="1" noChangeAspect="1"/>
          </p:cNvSpPr>
          <p:nvPr>
            <p:ph type="sldImg"/>
          </p:nvPr>
        </p:nvSpPr>
        <p:spPr bwMode="auto">
          <a:xfrm>
            <a:off x="68263" y="739775"/>
            <a:ext cx="6599237" cy="3698875"/>
          </a:xfrm>
          <a:noFill/>
          <a:ln>
            <a:solidFill>
              <a:srgbClr val="000000"/>
            </a:solidFill>
            <a:miter lim="800000"/>
            <a:headEnd/>
            <a:tailEnd/>
          </a:ln>
        </p:spPr>
      </p:sp>
      <p:sp>
        <p:nvSpPr>
          <p:cNvPr id="64514"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IN"/>
          </a:p>
        </p:txBody>
      </p:sp>
      <p:sp>
        <p:nvSpPr>
          <p:cNvPr id="4" name="Slide Number Placeholder 3"/>
          <p:cNvSpPr>
            <a:spLocks noGrp="1"/>
          </p:cNvSpPr>
          <p:nvPr>
            <p:ph type="sldNum" sz="quarter" idx="5"/>
          </p:nvPr>
        </p:nvSpPr>
        <p:spPr/>
        <p:txBody>
          <a:bodyPr/>
          <a:lstStyle/>
          <a:p>
            <a:pPr>
              <a:defRPr/>
            </a:pPr>
            <a:fld id="{B0005965-DADF-44BA-8713-C360FD8D3F9F}" type="slidenum">
              <a:rPr lang="en-IN" smtClean="0"/>
              <a:pPr>
                <a:defRPr/>
              </a:pPr>
              <a:t>20</a:t>
            </a:fld>
            <a:endParaRPr lang="en-IN"/>
          </a:p>
        </p:txBody>
      </p:sp>
    </p:spTree>
    <p:extLst>
      <p:ext uri="{BB962C8B-B14F-4D97-AF65-F5344CB8AC3E}">
        <p14:creationId xmlns:p14="http://schemas.microsoft.com/office/powerpoint/2010/main" val="3214225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Slide Image Placeholder 1"/>
          <p:cNvSpPr>
            <a:spLocks noGrp="1" noRot="1" noChangeAspect="1"/>
          </p:cNvSpPr>
          <p:nvPr>
            <p:ph type="sldImg"/>
          </p:nvPr>
        </p:nvSpPr>
        <p:spPr bwMode="auto">
          <a:xfrm>
            <a:off x="68263" y="739775"/>
            <a:ext cx="6599237" cy="3698875"/>
          </a:xfrm>
          <a:noFill/>
          <a:ln>
            <a:solidFill>
              <a:srgbClr val="000000"/>
            </a:solidFill>
            <a:miter lim="800000"/>
            <a:headEnd/>
            <a:tailEnd/>
          </a:ln>
        </p:spPr>
      </p:sp>
      <p:sp>
        <p:nvSpPr>
          <p:cNvPr id="64514"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IN" dirty="0"/>
          </a:p>
        </p:txBody>
      </p:sp>
      <p:sp>
        <p:nvSpPr>
          <p:cNvPr id="4" name="Slide Number Placeholder 3"/>
          <p:cNvSpPr>
            <a:spLocks noGrp="1"/>
          </p:cNvSpPr>
          <p:nvPr>
            <p:ph type="sldNum" sz="quarter" idx="5"/>
          </p:nvPr>
        </p:nvSpPr>
        <p:spPr/>
        <p:txBody>
          <a:bodyPr/>
          <a:lstStyle/>
          <a:p>
            <a:pPr>
              <a:defRPr/>
            </a:pPr>
            <a:fld id="{B0005965-DADF-44BA-8713-C360FD8D3F9F}" type="slidenum">
              <a:rPr lang="en-IN" smtClean="0"/>
              <a:pPr>
                <a:defRPr/>
              </a:pPr>
              <a:t>21</a:t>
            </a:fld>
            <a:endParaRPr lang="en-IN"/>
          </a:p>
        </p:txBody>
      </p:sp>
    </p:spTree>
    <p:extLst>
      <p:ext uri="{BB962C8B-B14F-4D97-AF65-F5344CB8AC3E}">
        <p14:creationId xmlns:p14="http://schemas.microsoft.com/office/powerpoint/2010/main" val="3214225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Slide Image Placeholder 1"/>
          <p:cNvSpPr>
            <a:spLocks noGrp="1" noRot="1" noChangeAspect="1"/>
          </p:cNvSpPr>
          <p:nvPr>
            <p:ph type="sldImg"/>
          </p:nvPr>
        </p:nvSpPr>
        <p:spPr bwMode="auto">
          <a:xfrm>
            <a:off x="68263" y="739775"/>
            <a:ext cx="6599237" cy="3698875"/>
          </a:xfrm>
          <a:noFill/>
          <a:ln>
            <a:solidFill>
              <a:srgbClr val="000000"/>
            </a:solidFill>
            <a:miter lim="800000"/>
            <a:headEnd/>
            <a:tailEnd/>
          </a:ln>
        </p:spPr>
      </p:sp>
      <p:sp>
        <p:nvSpPr>
          <p:cNvPr id="106498"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IN"/>
          </a:p>
        </p:txBody>
      </p:sp>
      <p:sp>
        <p:nvSpPr>
          <p:cNvPr id="4" name="Slide Number Placeholder 3"/>
          <p:cNvSpPr>
            <a:spLocks noGrp="1"/>
          </p:cNvSpPr>
          <p:nvPr>
            <p:ph type="sldNum" sz="quarter" idx="5"/>
          </p:nvPr>
        </p:nvSpPr>
        <p:spPr/>
        <p:txBody>
          <a:bodyPr/>
          <a:lstStyle/>
          <a:p>
            <a:pPr>
              <a:defRPr/>
            </a:pPr>
            <a:fld id="{53214436-959C-4003-8F19-8B69175D7C12}" type="slidenum">
              <a:rPr lang="en-IN" smtClean="0"/>
              <a:pPr>
                <a:defRPr/>
              </a:pPr>
              <a:t>36</a:t>
            </a:fld>
            <a:endParaRPr lang="en-IN"/>
          </a:p>
        </p:txBody>
      </p:sp>
    </p:spTree>
    <p:extLst>
      <p:ext uri="{BB962C8B-B14F-4D97-AF65-F5344CB8AC3E}">
        <p14:creationId xmlns:p14="http://schemas.microsoft.com/office/powerpoint/2010/main" val="10770948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a:defRPr/>
            </a:pPr>
            <a:fld id="{D3583A36-48C3-4B95-A3D9-4A16A1FD82D4}" type="slidenum">
              <a:rPr lang="en-IN" smtClean="0"/>
              <a:pPr>
                <a:defRPr/>
              </a:pPr>
              <a:t>38</a:t>
            </a:fld>
            <a:endParaRPr lang="en-IN"/>
          </a:p>
        </p:txBody>
      </p:sp>
    </p:spTree>
    <p:extLst>
      <p:ext uri="{BB962C8B-B14F-4D97-AF65-F5344CB8AC3E}">
        <p14:creationId xmlns:p14="http://schemas.microsoft.com/office/powerpoint/2010/main" val="19465233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xfrm>
            <a:off x="68263" y="739775"/>
            <a:ext cx="6599237" cy="3698875"/>
          </a:xfrm>
          <a:noFill/>
          <a:ln>
            <a:solidFill>
              <a:srgbClr val="000000"/>
            </a:solidFill>
            <a:miter lim="800000"/>
            <a:headEnd/>
            <a:tailEnd/>
          </a:ln>
        </p:spPr>
      </p:sp>
      <p:sp>
        <p:nvSpPr>
          <p:cNvPr id="22530"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IN"/>
          </a:p>
        </p:txBody>
      </p:sp>
      <p:sp>
        <p:nvSpPr>
          <p:cNvPr id="4" name="Slide Number Placeholder 3"/>
          <p:cNvSpPr>
            <a:spLocks noGrp="1"/>
          </p:cNvSpPr>
          <p:nvPr>
            <p:ph type="sldNum" sz="quarter" idx="5"/>
          </p:nvPr>
        </p:nvSpPr>
        <p:spPr/>
        <p:txBody>
          <a:bodyPr/>
          <a:lstStyle/>
          <a:p>
            <a:pPr>
              <a:defRPr/>
            </a:pPr>
            <a:fld id="{377D7C9A-BCCC-417A-8621-3201ADA5742E}" type="slidenum">
              <a:rPr lang="en-IN" smtClean="0"/>
              <a:pPr>
                <a:defRPr/>
              </a:pPr>
              <a:t>2</a:t>
            </a:fld>
            <a:endParaRPr lang="en-IN"/>
          </a:p>
        </p:txBody>
      </p:sp>
    </p:spTree>
    <p:extLst>
      <p:ext uri="{BB962C8B-B14F-4D97-AF65-F5344CB8AC3E}">
        <p14:creationId xmlns:p14="http://schemas.microsoft.com/office/powerpoint/2010/main" val="18320900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p:cNvSpPr>
          <p:nvPr>
            <p:ph type="sldImg"/>
          </p:nvPr>
        </p:nvSpPr>
        <p:spPr bwMode="auto">
          <a:xfrm>
            <a:off x="68263" y="739775"/>
            <a:ext cx="6599237" cy="3698875"/>
          </a:xfrm>
          <a:noFill/>
          <a:ln>
            <a:solidFill>
              <a:srgbClr val="000000"/>
            </a:solidFill>
            <a:miter lim="800000"/>
            <a:headEnd/>
            <a:tailEnd/>
          </a:ln>
        </p:spPr>
      </p:sp>
      <p:sp>
        <p:nvSpPr>
          <p:cNvPr id="4710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N"/>
          </a:p>
        </p:txBody>
      </p:sp>
      <p:sp>
        <p:nvSpPr>
          <p:cNvPr id="358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8D1A734-4E1D-4D4E-9999-C7EC65FD2E81}" type="slidenum">
              <a:rPr lang="en-IN">
                <a:cs typeface="Arial" charset="0"/>
              </a:rPr>
              <a:pPr fontAlgn="base">
                <a:spcBef>
                  <a:spcPct val="0"/>
                </a:spcBef>
                <a:spcAft>
                  <a:spcPct val="0"/>
                </a:spcAft>
                <a:defRPr/>
              </a:pPr>
              <a:t>6</a:t>
            </a:fld>
            <a:endParaRPr lang="en-IN">
              <a:cs typeface="Arial" charset="0"/>
            </a:endParaRPr>
          </a:p>
        </p:txBody>
      </p:sp>
    </p:spTree>
    <p:extLst>
      <p:ext uri="{BB962C8B-B14F-4D97-AF65-F5344CB8AC3E}">
        <p14:creationId xmlns:p14="http://schemas.microsoft.com/office/powerpoint/2010/main" val="8484875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p:cNvSpPr>
          <p:nvPr>
            <p:ph type="sldImg"/>
          </p:nvPr>
        </p:nvSpPr>
        <p:spPr bwMode="auto">
          <a:xfrm>
            <a:off x="68263" y="739775"/>
            <a:ext cx="6599237" cy="3698875"/>
          </a:xfrm>
          <a:noFill/>
          <a:ln>
            <a:solidFill>
              <a:srgbClr val="000000"/>
            </a:solidFill>
            <a:miter lim="800000"/>
            <a:headEnd/>
            <a:tailEnd/>
          </a:ln>
        </p:spPr>
      </p:sp>
      <p:sp>
        <p:nvSpPr>
          <p:cNvPr id="49154"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IN"/>
          </a:p>
        </p:txBody>
      </p:sp>
      <p:sp>
        <p:nvSpPr>
          <p:cNvPr id="4" name="Slide Number Placeholder 3"/>
          <p:cNvSpPr>
            <a:spLocks noGrp="1"/>
          </p:cNvSpPr>
          <p:nvPr>
            <p:ph type="sldNum" sz="quarter" idx="5"/>
          </p:nvPr>
        </p:nvSpPr>
        <p:spPr/>
        <p:txBody>
          <a:bodyPr/>
          <a:lstStyle/>
          <a:p>
            <a:pPr>
              <a:defRPr/>
            </a:pPr>
            <a:fld id="{D405394E-6E2E-470B-B7E6-CEC9DCDC5D0C}" type="slidenum">
              <a:rPr lang="en-IN" smtClean="0"/>
              <a:pPr>
                <a:defRPr/>
              </a:pPr>
              <a:t>7</a:t>
            </a:fld>
            <a:endParaRPr lang="en-IN"/>
          </a:p>
        </p:txBody>
      </p:sp>
    </p:spTree>
    <p:extLst>
      <p:ext uri="{BB962C8B-B14F-4D97-AF65-F5344CB8AC3E}">
        <p14:creationId xmlns:p14="http://schemas.microsoft.com/office/powerpoint/2010/main" val="25810340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p:cNvSpPr>
          <p:nvPr>
            <p:ph type="sldImg"/>
          </p:nvPr>
        </p:nvSpPr>
        <p:spPr bwMode="auto">
          <a:xfrm>
            <a:off x="68263" y="739775"/>
            <a:ext cx="6599237" cy="3698875"/>
          </a:xfrm>
          <a:noFill/>
          <a:ln>
            <a:solidFill>
              <a:srgbClr val="000000"/>
            </a:solidFill>
            <a:miter lim="800000"/>
            <a:headEnd/>
            <a:tailEnd/>
          </a:ln>
        </p:spPr>
      </p:sp>
      <p:sp>
        <p:nvSpPr>
          <p:cNvPr id="45058"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IN"/>
          </a:p>
        </p:txBody>
      </p:sp>
      <p:sp>
        <p:nvSpPr>
          <p:cNvPr id="4" name="Slide Number Placeholder 3"/>
          <p:cNvSpPr>
            <a:spLocks noGrp="1"/>
          </p:cNvSpPr>
          <p:nvPr>
            <p:ph type="sldNum" sz="quarter" idx="5"/>
          </p:nvPr>
        </p:nvSpPr>
        <p:spPr/>
        <p:txBody>
          <a:bodyPr/>
          <a:lstStyle/>
          <a:p>
            <a:pPr>
              <a:defRPr/>
            </a:pPr>
            <a:fld id="{C6FCE793-3325-47B6-89E5-1C72657E96AA}" type="slidenum">
              <a:rPr lang="en-IN" smtClean="0"/>
              <a:pPr>
                <a:defRPr/>
              </a:pPr>
              <a:t>9</a:t>
            </a:fld>
            <a:endParaRPr lang="en-IN"/>
          </a:p>
        </p:txBody>
      </p:sp>
    </p:spTree>
    <p:extLst>
      <p:ext uri="{BB962C8B-B14F-4D97-AF65-F5344CB8AC3E}">
        <p14:creationId xmlns:p14="http://schemas.microsoft.com/office/powerpoint/2010/main" val="525652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bwMode="auto">
          <a:xfrm>
            <a:off x="68263" y="739775"/>
            <a:ext cx="6599237" cy="3698875"/>
          </a:xfrm>
          <a:noFill/>
          <a:ln>
            <a:solidFill>
              <a:srgbClr val="000000"/>
            </a:solidFill>
            <a:miter lim="800000"/>
            <a:headEnd/>
            <a:tailEnd/>
          </a:ln>
        </p:spPr>
      </p:sp>
      <p:sp>
        <p:nvSpPr>
          <p:cNvPr id="43010"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IN"/>
          </a:p>
        </p:txBody>
      </p:sp>
      <p:sp>
        <p:nvSpPr>
          <p:cNvPr id="4" name="Slide Number Placeholder 3"/>
          <p:cNvSpPr>
            <a:spLocks noGrp="1"/>
          </p:cNvSpPr>
          <p:nvPr>
            <p:ph type="sldNum" sz="quarter" idx="5"/>
          </p:nvPr>
        </p:nvSpPr>
        <p:spPr/>
        <p:txBody>
          <a:bodyPr/>
          <a:lstStyle/>
          <a:p>
            <a:pPr>
              <a:defRPr/>
            </a:pPr>
            <a:fld id="{917C90BF-AF7B-4B90-8F03-4B40A73EA7A3}" type="slidenum">
              <a:rPr lang="en-IN" smtClean="0"/>
              <a:pPr>
                <a:defRPr/>
              </a:pPr>
              <a:t>11</a:t>
            </a:fld>
            <a:endParaRPr lang="en-IN"/>
          </a:p>
        </p:txBody>
      </p:sp>
    </p:spTree>
    <p:extLst>
      <p:ext uri="{BB962C8B-B14F-4D97-AF65-F5344CB8AC3E}">
        <p14:creationId xmlns:p14="http://schemas.microsoft.com/office/powerpoint/2010/main" val="10916325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a:defRPr/>
            </a:pPr>
            <a:fld id="{D3583A36-48C3-4B95-A3D9-4A16A1FD82D4}" type="slidenum">
              <a:rPr lang="en-IN" smtClean="0"/>
              <a:pPr>
                <a:defRPr/>
              </a:pPr>
              <a:t>12</a:t>
            </a:fld>
            <a:endParaRPr lang="en-IN"/>
          </a:p>
        </p:txBody>
      </p:sp>
    </p:spTree>
    <p:extLst>
      <p:ext uri="{BB962C8B-B14F-4D97-AF65-F5344CB8AC3E}">
        <p14:creationId xmlns:p14="http://schemas.microsoft.com/office/powerpoint/2010/main" val="36119241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Slide Image Placeholder 1"/>
          <p:cNvSpPr>
            <a:spLocks noGrp="1" noRot="1" noChangeAspect="1"/>
          </p:cNvSpPr>
          <p:nvPr>
            <p:ph type="sldImg"/>
          </p:nvPr>
        </p:nvSpPr>
        <p:spPr bwMode="auto">
          <a:xfrm>
            <a:off x="68263" y="739775"/>
            <a:ext cx="6599237" cy="3698875"/>
          </a:xfrm>
          <a:noFill/>
          <a:ln>
            <a:solidFill>
              <a:srgbClr val="000000"/>
            </a:solidFill>
            <a:miter lim="800000"/>
            <a:headEnd/>
            <a:tailEnd/>
          </a:ln>
        </p:spPr>
      </p:sp>
      <p:sp>
        <p:nvSpPr>
          <p:cNvPr id="64514"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IN"/>
          </a:p>
        </p:txBody>
      </p:sp>
      <p:sp>
        <p:nvSpPr>
          <p:cNvPr id="4" name="Slide Number Placeholder 3"/>
          <p:cNvSpPr>
            <a:spLocks noGrp="1"/>
          </p:cNvSpPr>
          <p:nvPr>
            <p:ph type="sldNum" sz="quarter" idx="5"/>
          </p:nvPr>
        </p:nvSpPr>
        <p:spPr/>
        <p:txBody>
          <a:bodyPr/>
          <a:lstStyle/>
          <a:p>
            <a:pPr>
              <a:defRPr/>
            </a:pPr>
            <a:fld id="{B0005965-DADF-44BA-8713-C360FD8D3F9F}" type="slidenum">
              <a:rPr lang="en-IN" smtClean="0"/>
              <a:pPr>
                <a:defRPr/>
              </a:pPr>
              <a:t>17</a:t>
            </a:fld>
            <a:endParaRPr lang="en-IN"/>
          </a:p>
        </p:txBody>
      </p:sp>
    </p:spTree>
    <p:extLst>
      <p:ext uri="{BB962C8B-B14F-4D97-AF65-F5344CB8AC3E}">
        <p14:creationId xmlns:p14="http://schemas.microsoft.com/office/powerpoint/2010/main" val="3214225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Slide Image Placeholder 1"/>
          <p:cNvSpPr>
            <a:spLocks noGrp="1" noRot="1" noChangeAspect="1"/>
          </p:cNvSpPr>
          <p:nvPr>
            <p:ph type="sldImg"/>
          </p:nvPr>
        </p:nvSpPr>
        <p:spPr bwMode="auto">
          <a:xfrm>
            <a:off x="68263" y="739775"/>
            <a:ext cx="6599237" cy="3698875"/>
          </a:xfrm>
          <a:noFill/>
          <a:ln>
            <a:solidFill>
              <a:srgbClr val="000000"/>
            </a:solidFill>
            <a:miter lim="800000"/>
            <a:headEnd/>
            <a:tailEnd/>
          </a:ln>
        </p:spPr>
      </p:sp>
      <p:sp>
        <p:nvSpPr>
          <p:cNvPr id="64514"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IN" dirty="0"/>
          </a:p>
        </p:txBody>
      </p:sp>
      <p:sp>
        <p:nvSpPr>
          <p:cNvPr id="4" name="Slide Number Placeholder 3"/>
          <p:cNvSpPr>
            <a:spLocks noGrp="1"/>
          </p:cNvSpPr>
          <p:nvPr>
            <p:ph type="sldNum" sz="quarter" idx="5"/>
          </p:nvPr>
        </p:nvSpPr>
        <p:spPr/>
        <p:txBody>
          <a:bodyPr/>
          <a:lstStyle/>
          <a:p>
            <a:pPr>
              <a:defRPr/>
            </a:pPr>
            <a:fld id="{B0005965-DADF-44BA-8713-C360FD8D3F9F}" type="slidenum">
              <a:rPr lang="en-IN" smtClean="0"/>
              <a:pPr>
                <a:defRPr/>
              </a:pPr>
              <a:t>19</a:t>
            </a:fld>
            <a:endParaRPr lang="en-IN"/>
          </a:p>
        </p:txBody>
      </p:sp>
    </p:spTree>
    <p:extLst>
      <p:ext uri="{BB962C8B-B14F-4D97-AF65-F5344CB8AC3E}">
        <p14:creationId xmlns:p14="http://schemas.microsoft.com/office/powerpoint/2010/main" val="321422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8092" y="2130428"/>
            <a:ext cx="10405032" cy="1470025"/>
          </a:xfrm>
        </p:spPr>
        <p:txBody>
          <a:bodyPr/>
          <a:lstStyle/>
          <a:p>
            <a:r>
              <a:rPr lang="en-US"/>
              <a:t>Click to edit Master title style</a:t>
            </a:r>
          </a:p>
        </p:txBody>
      </p:sp>
      <p:sp>
        <p:nvSpPr>
          <p:cNvPr id="3" name="Subtitle 2"/>
          <p:cNvSpPr>
            <a:spLocks noGrp="1"/>
          </p:cNvSpPr>
          <p:nvPr>
            <p:ph type="subTitle" idx="1"/>
          </p:nvPr>
        </p:nvSpPr>
        <p:spPr>
          <a:xfrm>
            <a:off x="1836183" y="3886200"/>
            <a:ext cx="856885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a:defRPr/>
            </a:pPr>
            <a:fld id="{F27F5401-E275-4C81-8A9D-B300A369662A}" type="datetime1">
              <a:rPr lang="en-IN" smtClean="0"/>
              <a:pPr>
                <a:defRPr/>
              </a:pPr>
              <a:t>27-02-2017</a:t>
            </a:fld>
            <a:endParaRPr lang="en-IN"/>
          </a:p>
        </p:txBody>
      </p:sp>
      <p:sp>
        <p:nvSpPr>
          <p:cNvPr id="5" name="Footer Placeholder 4"/>
          <p:cNvSpPr>
            <a:spLocks noGrp="1"/>
          </p:cNvSpPr>
          <p:nvPr>
            <p:ph type="ftr" sz="quarter" idx="11"/>
          </p:nvPr>
        </p:nvSpPr>
        <p:spPr/>
        <p:txBody>
          <a:bodyPr/>
          <a:lstStyle/>
          <a:p>
            <a:pPr>
              <a:defRPr/>
            </a:pPr>
            <a:endParaRPr lang="en-IN"/>
          </a:p>
        </p:txBody>
      </p:sp>
      <p:sp>
        <p:nvSpPr>
          <p:cNvPr id="6" name="Slide Number Placeholder 5"/>
          <p:cNvSpPr>
            <a:spLocks noGrp="1"/>
          </p:cNvSpPr>
          <p:nvPr>
            <p:ph type="sldNum" sz="quarter" idx="12"/>
          </p:nvPr>
        </p:nvSpPr>
        <p:spPr/>
        <p:txBody>
          <a:bodyPr/>
          <a:lstStyle/>
          <a:p>
            <a:pPr>
              <a:defRPr/>
            </a:pPr>
            <a:fld id="{F27E7AAA-A200-4CFC-B5CC-D6F38C1B8E2B}" type="slidenum">
              <a:rPr lang="en-IN" smtClean="0"/>
              <a:pPr>
                <a:defRPr/>
              </a:pPr>
              <a:t>‹#›</a:t>
            </a:fld>
            <a:endParaRPr lang="en-IN"/>
          </a:p>
        </p:txBody>
      </p:sp>
    </p:spTree>
  </p:cSld>
  <p:clrMapOvr>
    <a:masterClrMapping/>
  </p:clrMapOvr>
  <p:transition>
    <p:pull dir="l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538D79D9-B7A9-4125-AE57-FD1E20F6CBAA}" type="datetime1">
              <a:rPr lang="en-IN" smtClean="0"/>
              <a:pPr>
                <a:defRPr/>
              </a:pPr>
              <a:t>27-02-2017</a:t>
            </a:fld>
            <a:endParaRPr lang="en-IN"/>
          </a:p>
        </p:txBody>
      </p:sp>
      <p:sp>
        <p:nvSpPr>
          <p:cNvPr id="5" name="Footer Placeholder 4"/>
          <p:cNvSpPr>
            <a:spLocks noGrp="1"/>
          </p:cNvSpPr>
          <p:nvPr>
            <p:ph type="ftr" sz="quarter" idx="11"/>
          </p:nvPr>
        </p:nvSpPr>
        <p:spPr/>
        <p:txBody>
          <a:bodyPr/>
          <a:lstStyle/>
          <a:p>
            <a:pPr>
              <a:defRPr/>
            </a:pPr>
            <a:endParaRPr lang="en-IN"/>
          </a:p>
        </p:txBody>
      </p:sp>
      <p:sp>
        <p:nvSpPr>
          <p:cNvPr id="6" name="Slide Number Placeholder 5"/>
          <p:cNvSpPr>
            <a:spLocks noGrp="1"/>
          </p:cNvSpPr>
          <p:nvPr>
            <p:ph type="sldNum" sz="quarter" idx="12"/>
          </p:nvPr>
        </p:nvSpPr>
        <p:spPr/>
        <p:txBody>
          <a:bodyPr/>
          <a:lstStyle/>
          <a:p>
            <a:pPr>
              <a:defRPr/>
            </a:pPr>
            <a:fld id="{2BEAA56A-2870-47DD-AC3D-3BF09F5C62B1}" type="slidenum">
              <a:rPr lang="en-IN" smtClean="0"/>
              <a:pPr>
                <a:defRPr/>
              </a:pPr>
              <a:t>‹#›</a:t>
            </a:fld>
            <a:endParaRPr lang="en-IN"/>
          </a:p>
        </p:txBody>
      </p:sp>
    </p:spTree>
  </p:cSld>
  <p:clrMapOvr>
    <a:masterClrMapping/>
  </p:clrMapOvr>
  <p:transition>
    <p:pull dir="l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74881" y="274641"/>
            <a:ext cx="2754273"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12061" y="274641"/>
            <a:ext cx="8058799"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AC53D155-549E-4259-AE70-A8506ECDD7BD}" type="datetime1">
              <a:rPr lang="en-IN" smtClean="0"/>
              <a:pPr>
                <a:defRPr/>
              </a:pPr>
              <a:t>27-02-2017</a:t>
            </a:fld>
            <a:endParaRPr lang="en-IN"/>
          </a:p>
        </p:txBody>
      </p:sp>
      <p:sp>
        <p:nvSpPr>
          <p:cNvPr id="5" name="Footer Placeholder 4"/>
          <p:cNvSpPr>
            <a:spLocks noGrp="1"/>
          </p:cNvSpPr>
          <p:nvPr>
            <p:ph type="ftr" sz="quarter" idx="11"/>
          </p:nvPr>
        </p:nvSpPr>
        <p:spPr/>
        <p:txBody>
          <a:bodyPr/>
          <a:lstStyle/>
          <a:p>
            <a:pPr>
              <a:defRPr/>
            </a:pPr>
            <a:endParaRPr lang="en-IN"/>
          </a:p>
        </p:txBody>
      </p:sp>
      <p:sp>
        <p:nvSpPr>
          <p:cNvPr id="6" name="Slide Number Placeholder 5"/>
          <p:cNvSpPr>
            <a:spLocks noGrp="1"/>
          </p:cNvSpPr>
          <p:nvPr>
            <p:ph type="sldNum" sz="quarter" idx="12"/>
          </p:nvPr>
        </p:nvSpPr>
        <p:spPr/>
        <p:txBody>
          <a:bodyPr/>
          <a:lstStyle/>
          <a:p>
            <a:pPr>
              <a:defRPr/>
            </a:pPr>
            <a:fld id="{AD9979D9-3E16-4690-938A-A68023933414}" type="slidenum">
              <a:rPr lang="en-IN" smtClean="0"/>
              <a:pPr>
                <a:defRPr/>
              </a:pPr>
              <a:t>‹#›</a:t>
            </a:fld>
            <a:endParaRPr lang="en-IN"/>
          </a:p>
        </p:txBody>
      </p:sp>
    </p:spTree>
  </p:cSld>
  <p:clrMapOvr>
    <a:masterClrMapping/>
  </p:clrMapOvr>
  <p:transition>
    <p:pull dir="l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235120E5-FD93-4831-9A1D-2CE11CAB4306}" type="datetime1">
              <a:rPr lang="en-IN" smtClean="0"/>
              <a:pPr>
                <a:defRPr/>
              </a:pPr>
              <a:t>27-02-2017</a:t>
            </a:fld>
            <a:endParaRPr lang="en-IN"/>
          </a:p>
        </p:txBody>
      </p:sp>
      <p:sp>
        <p:nvSpPr>
          <p:cNvPr id="5" name="Footer Placeholder 4"/>
          <p:cNvSpPr>
            <a:spLocks noGrp="1"/>
          </p:cNvSpPr>
          <p:nvPr>
            <p:ph type="ftr" sz="quarter" idx="11"/>
          </p:nvPr>
        </p:nvSpPr>
        <p:spPr/>
        <p:txBody>
          <a:bodyPr/>
          <a:lstStyle/>
          <a:p>
            <a:pPr>
              <a:defRPr/>
            </a:pPr>
            <a:endParaRPr lang="en-IN"/>
          </a:p>
        </p:txBody>
      </p:sp>
      <p:sp>
        <p:nvSpPr>
          <p:cNvPr id="6" name="Slide Number Placeholder 5"/>
          <p:cNvSpPr>
            <a:spLocks noGrp="1"/>
          </p:cNvSpPr>
          <p:nvPr>
            <p:ph type="sldNum" sz="quarter" idx="12"/>
          </p:nvPr>
        </p:nvSpPr>
        <p:spPr/>
        <p:txBody>
          <a:bodyPr/>
          <a:lstStyle/>
          <a:p>
            <a:pPr>
              <a:defRPr/>
            </a:pPr>
            <a:fld id="{DEDCED7E-E99A-4717-AEC2-30F97F0DDD42}" type="slidenum">
              <a:rPr lang="en-IN" smtClean="0"/>
              <a:pPr>
                <a:defRPr/>
              </a:pPr>
              <a:t>‹#›</a:t>
            </a:fld>
            <a:endParaRPr lang="en-IN"/>
          </a:p>
        </p:txBody>
      </p:sp>
    </p:spTree>
  </p:cSld>
  <p:clrMapOvr>
    <a:masterClrMapping/>
  </p:clrMapOvr>
  <p:transition>
    <p:pull dir="l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6971" y="4406903"/>
            <a:ext cx="10405032"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6971" y="2906713"/>
            <a:ext cx="10405032"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94A3C10D-6CE1-4878-9692-0EA949B43F68}" type="datetime1">
              <a:rPr lang="en-IN" smtClean="0"/>
              <a:pPr>
                <a:defRPr/>
              </a:pPr>
              <a:t>27-02-2017</a:t>
            </a:fld>
            <a:endParaRPr lang="en-IN"/>
          </a:p>
        </p:txBody>
      </p:sp>
      <p:sp>
        <p:nvSpPr>
          <p:cNvPr id="5" name="Footer Placeholder 4"/>
          <p:cNvSpPr>
            <a:spLocks noGrp="1"/>
          </p:cNvSpPr>
          <p:nvPr>
            <p:ph type="ftr" sz="quarter" idx="11"/>
          </p:nvPr>
        </p:nvSpPr>
        <p:spPr/>
        <p:txBody>
          <a:bodyPr/>
          <a:lstStyle/>
          <a:p>
            <a:pPr>
              <a:defRPr/>
            </a:pPr>
            <a:endParaRPr lang="en-IN"/>
          </a:p>
        </p:txBody>
      </p:sp>
      <p:sp>
        <p:nvSpPr>
          <p:cNvPr id="6" name="Slide Number Placeholder 5"/>
          <p:cNvSpPr>
            <a:spLocks noGrp="1"/>
          </p:cNvSpPr>
          <p:nvPr>
            <p:ph type="sldNum" sz="quarter" idx="12"/>
          </p:nvPr>
        </p:nvSpPr>
        <p:spPr/>
        <p:txBody>
          <a:bodyPr/>
          <a:lstStyle/>
          <a:p>
            <a:pPr>
              <a:defRPr/>
            </a:pPr>
            <a:fld id="{FFDBA74A-788B-4DC7-943B-6A0CA2624BAC}" type="slidenum">
              <a:rPr lang="en-IN" smtClean="0"/>
              <a:pPr>
                <a:defRPr/>
              </a:pPr>
              <a:t>‹#›</a:t>
            </a:fld>
            <a:endParaRPr lang="en-IN"/>
          </a:p>
        </p:txBody>
      </p:sp>
    </p:spTree>
  </p:cSld>
  <p:clrMapOvr>
    <a:masterClrMapping/>
  </p:clrMapOvr>
  <p:transition>
    <p:pull dir="l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12062" y="1600203"/>
            <a:ext cx="540653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22617" y="1600203"/>
            <a:ext cx="540653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fld id="{4EAE7D2B-310E-4E3E-B7F5-3DE30D3EF7F1}" type="datetime1">
              <a:rPr lang="en-IN" smtClean="0"/>
              <a:pPr>
                <a:defRPr/>
              </a:pPr>
              <a:t>27-02-2017</a:t>
            </a:fld>
            <a:endParaRPr lang="en-IN"/>
          </a:p>
        </p:txBody>
      </p:sp>
      <p:sp>
        <p:nvSpPr>
          <p:cNvPr id="6" name="Footer Placeholder 5"/>
          <p:cNvSpPr>
            <a:spLocks noGrp="1"/>
          </p:cNvSpPr>
          <p:nvPr>
            <p:ph type="ftr" sz="quarter" idx="11"/>
          </p:nvPr>
        </p:nvSpPr>
        <p:spPr/>
        <p:txBody>
          <a:bodyPr/>
          <a:lstStyle/>
          <a:p>
            <a:pPr>
              <a:defRPr/>
            </a:pPr>
            <a:endParaRPr lang="en-IN"/>
          </a:p>
        </p:txBody>
      </p:sp>
      <p:sp>
        <p:nvSpPr>
          <p:cNvPr id="7" name="Slide Number Placeholder 6"/>
          <p:cNvSpPr>
            <a:spLocks noGrp="1"/>
          </p:cNvSpPr>
          <p:nvPr>
            <p:ph type="sldNum" sz="quarter" idx="12"/>
          </p:nvPr>
        </p:nvSpPr>
        <p:spPr/>
        <p:txBody>
          <a:bodyPr/>
          <a:lstStyle/>
          <a:p>
            <a:pPr>
              <a:defRPr/>
            </a:pPr>
            <a:fld id="{0DB23490-F94D-4813-AD5C-610D53026BBE}" type="slidenum">
              <a:rPr lang="en-IN" smtClean="0"/>
              <a:pPr>
                <a:defRPr/>
              </a:pPr>
              <a:t>‹#›</a:t>
            </a:fld>
            <a:endParaRPr lang="en-IN"/>
          </a:p>
        </p:txBody>
      </p:sp>
    </p:spTree>
  </p:cSld>
  <p:clrMapOvr>
    <a:masterClrMapping/>
  </p:clrMapOvr>
  <p:transition>
    <p:pull dir="l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12061" y="1535113"/>
            <a:ext cx="5408661"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12061" y="2174875"/>
            <a:ext cx="540866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18368" y="1535113"/>
            <a:ext cx="541078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8368" y="2174875"/>
            <a:ext cx="541078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fld id="{2EA10950-B94A-44CC-AD55-1B6A07569922}" type="datetime1">
              <a:rPr lang="en-IN" smtClean="0"/>
              <a:pPr>
                <a:defRPr/>
              </a:pPr>
              <a:t>27-02-2017</a:t>
            </a:fld>
            <a:endParaRPr lang="en-IN"/>
          </a:p>
        </p:txBody>
      </p:sp>
      <p:sp>
        <p:nvSpPr>
          <p:cNvPr id="8" name="Footer Placeholder 7"/>
          <p:cNvSpPr>
            <a:spLocks noGrp="1"/>
          </p:cNvSpPr>
          <p:nvPr>
            <p:ph type="ftr" sz="quarter" idx="11"/>
          </p:nvPr>
        </p:nvSpPr>
        <p:spPr/>
        <p:txBody>
          <a:bodyPr/>
          <a:lstStyle/>
          <a:p>
            <a:pPr>
              <a:defRPr/>
            </a:pPr>
            <a:endParaRPr lang="en-IN"/>
          </a:p>
        </p:txBody>
      </p:sp>
      <p:sp>
        <p:nvSpPr>
          <p:cNvPr id="9" name="Slide Number Placeholder 8"/>
          <p:cNvSpPr>
            <a:spLocks noGrp="1"/>
          </p:cNvSpPr>
          <p:nvPr>
            <p:ph type="sldNum" sz="quarter" idx="12"/>
          </p:nvPr>
        </p:nvSpPr>
        <p:spPr/>
        <p:txBody>
          <a:bodyPr/>
          <a:lstStyle/>
          <a:p>
            <a:pPr>
              <a:defRPr/>
            </a:pPr>
            <a:fld id="{1E96A708-AA13-4108-A6BB-AE02659D7C35}" type="slidenum">
              <a:rPr lang="en-IN" smtClean="0"/>
              <a:pPr>
                <a:defRPr/>
              </a:pPr>
              <a:t>‹#›</a:t>
            </a:fld>
            <a:endParaRPr lang="en-IN"/>
          </a:p>
        </p:txBody>
      </p:sp>
    </p:spTree>
  </p:cSld>
  <p:clrMapOvr>
    <a:masterClrMapping/>
  </p:clrMapOvr>
  <p:transition>
    <p:pull dir="l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fld id="{589268EE-ECAA-4404-860E-2D41FCAF95ED}" type="datetime1">
              <a:rPr lang="en-IN" smtClean="0"/>
              <a:pPr>
                <a:defRPr/>
              </a:pPr>
              <a:t>27-02-2017</a:t>
            </a:fld>
            <a:endParaRPr lang="en-IN"/>
          </a:p>
        </p:txBody>
      </p:sp>
      <p:sp>
        <p:nvSpPr>
          <p:cNvPr id="4" name="Footer Placeholder 3"/>
          <p:cNvSpPr>
            <a:spLocks noGrp="1"/>
          </p:cNvSpPr>
          <p:nvPr>
            <p:ph type="ftr" sz="quarter" idx="11"/>
          </p:nvPr>
        </p:nvSpPr>
        <p:spPr/>
        <p:txBody>
          <a:bodyPr/>
          <a:lstStyle/>
          <a:p>
            <a:pPr>
              <a:defRPr/>
            </a:pPr>
            <a:endParaRPr lang="en-IN"/>
          </a:p>
        </p:txBody>
      </p:sp>
      <p:sp>
        <p:nvSpPr>
          <p:cNvPr id="5" name="Slide Number Placeholder 4"/>
          <p:cNvSpPr>
            <a:spLocks noGrp="1"/>
          </p:cNvSpPr>
          <p:nvPr>
            <p:ph type="sldNum" sz="quarter" idx="12"/>
          </p:nvPr>
        </p:nvSpPr>
        <p:spPr/>
        <p:txBody>
          <a:bodyPr/>
          <a:lstStyle/>
          <a:p>
            <a:pPr>
              <a:defRPr/>
            </a:pPr>
            <a:fld id="{2DDC2723-D296-41CD-8D9E-86F8693CEAC0}" type="slidenum">
              <a:rPr lang="en-IN" smtClean="0"/>
              <a:pPr>
                <a:defRPr/>
              </a:pPr>
              <a:t>‹#›</a:t>
            </a:fld>
            <a:endParaRPr lang="en-IN"/>
          </a:p>
        </p:txBody>
      </p:sp>
    </p:spTree>
  </p:cSld>
  <p:clrMapOvr>
    <a:masterClrMapping/>
  </p:clrMapOvr>
  <p:transition>
    <p:pull dir="l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05062CA1-970E-48D1-94CB-FFF6D63DFDEB}" type="datetime1">
              <a:rPr lang="en-IN" smtClean="0"/>
              <a:pPr>
                <a:defRPr/>
              </a:pPr>
              <a:t>27-02-2017</a:t>
            </a:fld>
            <a:endParaRPr lang="en-IN"/>
          </a:p>
        </p:txBody>
      </p:sp>
      <p:sp>
        <p:nvSpPr>
          <p:cNvPr id="3" name="Footer Placeholder 2"/>
          <p:cNvSpPr>
            <a:spLocks noGrp="1"/>
          </p:cNvSpPr>
          <p:nvPr>
            <p:ph type="ftr" sz="quarter" idx="11"/>
          </p:nvPr>
        </p:nvSpPr>
        <p:spPr/>
        <p:txBody>
          <a:bodyPr/>
          <a:lstStyle/>
          <a:p>
            <a:pPr>
              <a:defRPr/>
            </a:pPr>
            <a:endParaRPr lang="en-IN"/>
          </a:p>
        </p:txBody>
      </p:sp>
      <p:sp>
        <p:nvSpPr>
          <p:cNvPr id="4" name="Slide Number Placeholder 3"/>
          <p:cNvSpPr>
            <a:spLocks noGrp="1"/>
          </p:cNvSpPr>
          <p:nvPr>
            <p:ph type="sldNum" sz="quarter" idx="12"/>
          </p:nvPr>
        </p:nvSpPr>
        <p:spPr/>
        <p:txBody>
          <a:bodyPr/>
          <a:lstStyle/>
          <a:p>
            <a:pPr>
              <a:defRPr/>
            </a:pPr>
            <a:fld id="{22D267CD-CD30-4F5A-A876-07A8A623628C}" type="slidenum">
              <a:rPr lang="en-IN" smtClean="0"/>
              <a:pPr>
                <a:defRPr/>
              </a:pPr>
              <a:t>‹#›</a:t>
            </a:fld>
            <a:endParaRPr lang="en-IN"/>
          </a:p>
        </p:txBody>
      </p:sp>
    </p:spTree>
  </p:cSld>
  <p:clrMapOvr>
    <a:masterClrMapping/>
  </p:clrMapOvr>
  <p:transition>
    <p:pull dir="l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12064" y="273050"/>
            <a:ext cx="402727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85974" y="273053"/>
            <a:ext cx="684317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12064" y="1435103"/>
            <a:ext cx="402727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074F7F24-55D0-4294-B38D-856482DC7B0B}" type="datetime1">
              <a:rPr lang="en-IN" smtClean="0"/>
              <a:pPr>
                <a:defRPr/>
              </a:pPr>
              <a:t>27-02-2017</a:t>
            </a:fld>
            <a:endParaRPr lang="en-IN"/>
          </a:p>
        </p:txBody>
      </p:sp>
      <p:sp>
        <p:nvSpPr>
          <p:cNvPr id="6" name="Footer Placeholder 5"/>
          <p:cNvSpPr>
            <a:spLocks noGrp="1"/>
          </p:cNvSpPr>
          <p:nvPr>
            <p:ph type="ftr" sz="quarter" idx="11"/>
          </p:nvPr>
        </p:nvSpPr>
        <p:spPr/>
        <p:txBody>
          <a:bodyPr/>
          <a:lstStyle/>
          <a:p>
            <a:pPr>
              <a:defRPr/>
            </a:pPr>
            <a:endParaRPr lang="en-IN"/>
          </a:p>
        </p:txBody>
      </p:sp>
      <p:sp>
        <p:nvSpPr>
          <p:cNvPr id="7" name="Slide Number Placeholder 6"/>
          <p:cNvSpPr>
            <a:spLocks noGrp="1"/>
          </p:cNvSpPr>
          <p:nvPr>
            <p:ph type="sldNum" sz="quarter" idx="12"/>
          </p:nvPr>
        </p:nvSpPr>
        <p:spPr/>
        <p:txBody>
          <a:bodyPr/>
          <a:lstStyle/>
          <a:p>
            <a:pPr>
              <a:defRPr/>
            </a:pPr>
            <a:fld id="{4B65F5C9-26F6-4590-8248-F9654F0358A6}" type="slidenum">
              <a:rPr lang="en-IN" smtClean="0"/>
              <a:pPr>
                <a:defRPr/>
              </a:pPr>
              <a:t>‹#›</a:t>
            </a:fld>
            <a:endParaRPr lang="en-IN"/>
          </a:p>
        </p:txBody>
      </p:sp>
    </p:spTree>
  </p:cSld>
  <p:clrMapOvr>
    <a:masterClrMapping/>
  </p:clrMapOvr>
  <p:transition>
    <p:pull dir="l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99364" y="4800600"/>
            <a:ext cx="7344728"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99364" y="612775"/>
            <a:ext cx="7344728"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99364" y="5367338"/>
            <a:ext cx="7344728"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7A7D36A4-3BC4-4460-B9D2-C1889124F52A}" type="datetime1">
              <a:rPr lang="en-IN" smtClean="0"/>
              <a:pPr>
                <a:defRPr/>
              </a:pPr>
              <a:t>27-02-2017</a:t>
            </a:fld>
            <a:endParaRPr lang="en-IN"/>
          </a:p>
        </p:txBody>
      </p:sp>
      <p:sp>
        <p:nvSpPr>
          <p:cNvPr id="6" name="Footer Placeholder 5"/>
          <p:cNvSpPr>
            <a:spLocks noGrp="1"/>
          </p:cNvSpPr>
          <p:nvPr>
            <p:ph type="ftr" sz="quarter" idx="11"/>
          </p:nvPr>
        </p:nvSpPr>
        <p:spPr/>
        <p:txBody>
          <a:bodyPr/>
          <a:lstStyle/>
          <a:p>
            <a:pPr>
              <a:defRPr/>
            </a:pPr>
            <a:endParaRPr lang="en-IN"/>
          </a:p>
        </p:txBody>
      </p:sp>
      <p:sp>
        <p:nvSpPr>
          <p:cNvPr id="7" name="Slide Number Placeholder 6"/>
          <p:cNvSpPr>
            <a:spLocks noGrp="1"/>
          </p:cNvSpPr>
          <p:nvPr>
            <p:ph type="sldNum" sz="quarter" idx="12"/>
          </p:nvPr>
        </p:nvSpPr>
        <p:spPr/>
        <p:txBody>
          <a:bodyPr/>
          <a:lstStyle/>
          <a:p>
            <a:pPr>
              <a:defRPr/>
            </a:pPr>
            <a:fld id="{1151C524-530B-4356-BB83-C5E1966E670C}" type="slidenum">
              <a:rPr lang="en-IN" smtClean="0"/>
              <a:pPr>
                <a:defRPr/>
              </a:pPr>
              <a:t>‹#›</a:t>
            </a:fld>
            <a:endParaRPr lang="en-IN"/>
          </a:p>
        </p:txBody>
      </p:sp>
    </p:spTree>
  </p:cSld>
  <p:clrMapOvr>
    <a:masterClrMapping/>
  </p:clrMapOvr>
  <p:transition>
    <p:pull dir="l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12061" y="274638"/>
            <a:ext cx="11017093"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12061" y="1600203"/>
            <a:ext cx="11017093"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12061" y="6356353"/>
            <a:ext cx="2856283"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97D35252-2D09-4D45-8AE9-7DA4DE1EC9F0}" type="datetime1">
              <a:rPr lang="en-IN" smtClean="0"/>
              <a:pPr>
                <a:defRPr/>
              </a:pPr>
              <a:t>27-02-2017</a:t>
            </a:fld>
            <a:endParaRPr lang="en-IN"/>
          </a:p>
        </p:txBody>
      </p:sp>
      <p:sp>
        <p:nvSpPr>
          <p:cNvPr id="5" name="Footer Placeholder 4"/>
          <p:cNvSpPr>
            <a:spLocks noGrp="1"/>
          </p:cNvSpPr>
          <p:nvPr>
            <p:ph type="ftr" sz="quarter" idx="3"/>
          </p:nvPr>
        </p:nvSpPr>
        <p:spPr>
          <a:xfrm>
            <a:off x="4182416" y="6356353"/>
            <a:ext cx="3876384"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IN"/>
          </a:p>
        </p:txBody>
      </p:sp>
      <p:sp>
        <p:nvSpPr>
          <p:cNvPr id="6" name="Slide Number Placeholder 5"/>
          <p:cNvSpPr>
            <a:spLocks noGrp="1"/>
          </p:cNvSpPr>
          <p:nvPr>
            <p:ph type="sldNum" sz="quarter" idx="4"/>
          </p:nvPr>
        </p:nvSpPr>
        <p:spPr>
          <a:xfrm>
            <a:off x="8772869" y="6356353"/>
            <a:ext cx="2856283"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A5FE4FBC-16A0-4F07-9889-ACD1011DE67E}" type="slidenum">
              <a:rPr lang="en-IN" smtClean="0"/>
              <a:pPr>
                <a:defRPr/>
              </a:pPr>
              <a:t>‹#›</a:t>
            </a:fld>
            <a:endParaRPr lang="en-IN"/>
          </a:p>
        </p:txBody>
      </p:sp>
    </p:spTree>
  </p:cSld>
  <p:clrMap bg1="lt1" tx1="dk1" bg2="lt2" tx2="dk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Lst>
  <p:transition>
    <p:pull dir="ld"/>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lnSpc>
          <a:spcPct val="150000"/>
        </a:lnSpc>
        <a:spcBef>
          <a:spcPct val="20000"/>
        </a:spcBef>
        <a:buFont typeface="Arial" pitchFamily="34" charset="0"/>
        <a:buChar char="•"/>
        <a:defRPr sz="18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8" Type="http://schemas.openxmlformats.org/officeDocument/2006/relationships/diagramData" Target="../diagrams/data5.xml"/><Relationship Id="rId13" Type="http://schemas.openxmlformats.org/officeDocument/2006/relationships/diagramData" Target="../diagrams/data6.xml"/><Relationship Id="rId3" Type="http://schemas.openxmlformats.org/officeDocument/2006/relationships/diagramData" Target="../diagrams/data4.xml"/><Relationship Id="rId7" Type="http://schemas.microsoft.com/office/2007/relationships/diagramDrawing" Target="../diagrams/drawing4.xml"/><Relationship Id="rId12" Type="http://schemas.microsoft.com/office/2007/relationships/diagramDrawing" Target="../diagrams/drawing5.xml"/><Relationship Id="rId17" Type="http://schemas.microsoft.com/office/2007/relationships/diagramDrawing" Target="../diagrams/drawing6.xml"/><Relationship Id="rId2" Type="http://schemas.openxmlformats.org/officeDocument/2006/relationships/notesSlide" Target="../notesSlides/notesSlide12.xml"/><Relationship Id="rId16" Type="http://schemas.openxmlformats.org/officeDocument/2006/relationships/diagramColors" Target="../diagrams/colors6.xml"/><Relationship Id="rId1" Type="http://schemas.openxmlformats.org/officeDocument/2006/relationships/slideLayout" Target="../slideLayouts/slideLayout1.xml"/><Relationship Id="rId6" Type="http://schemas.openxmlformats.org/officeDocument/2006/relationships/diagramColors" Target="../diagrams/colors4.xml"/><Relationship Id="rId11" Type="http://schemas.openxmlformats.org/officeDocument/2006/relationships/diagramColors" Target="../diagrams/colors5.xml"/><Relationship Id="rId5" Type="http://schemas.openxmlformats.org/officeDocument/2006/relationships/diagramQuickStyle" Target="../diagrams/quickStyle4.xml"/><Relationship Id="rId15" Type="http://schemas.openxmlformats.org/officeDocument/2006/relationships/diagramQuickStyle" Target="../diagrams/quickStyle6.xml"/><Relationship Id="rId10" Type="http://schemas.openxmlformats.org/officeDocument/2006/relationships/diagramQuickStyle" Target="../diagrams/quickStyle5.xml"/><Relationship Id="rId4" Type="http://schemas.openxmlformats.org/officeDocument/2006/relationships/diagramLayout" Target="../diagrams/layout4.xml"/><Relationship Id="rId9" Type="http://schemas.openxmlformats.org/officeDocument/2006/relationships/diagramLayout" Target="../diagrams/layout5.xml"/><Relationship Id="rId14" Type="http://schemas.openxmlformats.org/officeDocument/2006/relationships/diagramLayout" Target="../diagrams/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19880" y="285728"/>
            <a:ext cx="11261366" cy="1199056"/>
          </a:xfrm>
        </p:spPr>
        <p:txBody>
          <a:bodyPr anchor="t">
            <a:noAutofit/>
          </a:bodyPr>
          <a:lstStyle/>
          <a:p>
            <a:pPr marL="0" indent="0">
              <a:buNone/>
            </a:pPr>
            <a:r>
              <a:rPr lang="en-IN" sz="3600" b="1" dirty="0" smtClean="0">
                <a:solidFill>
                  <a:srgbClr val="002060"/>
                </a:solidFill>
                <a:latin typeface="Cambria" pitchFamily="18" charset="0"/>
              </a:rPr>
              <a:t>Delegates of Damania &amp; Varaiya – Annual Event </a:t>
            </a:r>
            <a:r>
              <a:rPr lang="en-IN" sz="3600" b="1" dirty="0" smtClean="0">
                <a:solidFill>
                  <a:srgbClr val="002060"/>
                </a:solidFill>
                <a:latin typeface="Cambria" pitchFamily="18" charset="0"/>
              </a:rPr>
              <a:t>2017 </a:t>
            </a:r>
            <a:endParaRPr lang="en-IN" sz="3600" b="1" dirty="0">
              <a:solidFill>
                <a:srgbClr val="002060"/>
              </a:solidFill>
              <a:latin typeface="Cambria" pitchFamily="18" charset="0"/>
            </a:endParaRPr>
          </a:p>
        </p:txBody>
      </p:sp>
      <p:sp>
        <p:nvSpPr>
          <p:cNvPr id="5" name="Title 1"/>
          <p:cNvSpPr txBox="1">
            <a:spLocks/>
          </p:cNvSpPr>
          <p:nvPr/>
        </p:nvSpPr>
        <p:spPr>
          <a:xfrm>
            <a:off x="208162" y="3996295"/>
            <a:ext cx="11264329" cy="1490105"/>
          </a:xfrm>
          <a:prstGeom prst="rect">
            <a:avLst/>
          </a:prstGeom>
        </p:spPr>
        <p:txBody>
          <a:bodyPr vert="horz" lIns="91440" tIns="45720" rIns="91440" bIns="45720" rtlCol="0" anchor="ctr">
            <a:normAutofit fontScale="75000" lnSpcReduction="20000"/>
          </a:bodyPr>
          <a:lstStyle/>
          <a:p>
            <a:pPr marL="182880" marR="0" lvl="0" indent="0" algn="ctr" defTabSz="914400" rtl="0" eaLnBrk="1" fontAlgn="auto" latinLnBrk="0" hangingPunct="1">
              <a:lnSpc>
                <a:spcPct val="100000"/>
              </a:lnSpc>
              <a:spcBef>
                <a:spcPct val="0"/>
              </a:spcBef>
              <a:spcAft>
                <a:spcPts val="0"/>
              </a:spcAft>
              <a:buClr>
                <a:schemeClr val="accent6">
                  <a:lumMod val="75000"/>
                </a:schemeClr>
              </a:buClr>
              <a:buSzTx/>
              <a:buFontTx/>
              <a:buNone/>
              <a:tabLst/>
              <a:defRPr/>
            </a:pPr>
            <a:endParaRPr kumimoji="0" lang="en-IN" sz="3600" b="1" i="0" u="none" strike="noStrike" kern="1200" cap="none" spc="0" normalizeH="0" baseline="0" noProof="0" dirty="0">
              <a:ln>
                <a:noFill/>
              </a:ln>
              <a:solidFill>
                <a:srgbClr val="002060"/>
              </a:solidFill>
              <a:effectLst/>
              <a:uLnTx/>
              <a:uFillTx/>
              <a:latin typeface="Cambria" pitchFamily="18" charset="0"/>
              <a:ea typeface="+mj-ea"/>
              <a:cs typeface="+mj-cs"/>
            </a:endParaRPr>
          </a:p>
          <a:p>
            <a:pPr marL="182880" marR="0" lvl="0" indent="0" algn="ctr" defTabSz="914400" rtl="0" eaLnBrk="1" fontAlgn="auto" latinLnBrk="0" hangingPunct="1">
              <a:lnSpc>
                <a:spcPct val="100000"/>
              </a:lnSpc>
              <a:spcBef>
                <a:spcPct val="0"/>
              </a:spcBef>
              <a:spcAft>
                <a:spcPts val="0"/>
              </a:spcAft>
              <a:buClr>
                <a:schemeClr val="accent6">
                  <a:lumMod val="75000"/>
                </a:schemeClr>
              </a:buClr>
              <a:buSzTx/>
              <a:buFontTx/>
              <a:buNone/>
              <a:tabLst/>
              <a:defRPr/>
            </a:pPr>
            <a:r>
              <a:rPr kumimoji="0" lang="en-IN" sz="3700" b="1" i="0" u="none" strike="noStrike" kern="1200" cap="none" spc="0" normalizeH="0" baseline="0" noProof="0" dirty="0">
                <a:ln>
                  <a:noFill/>
                </a:ln>
                <a:solidFill>
                  <a:srgbClr val="002060"/>
                </a:solidFill>
                <a:effectLst/>
                <a:uLnTx/>
                <a:uFillTx/>
                <a:latin typeface="Cambria" pitchFamily="18" charset="0"/>
                <a:ea typeface="+mj-ea"/>
                <a:cs typeface="+mj-cs"/>
              </a:rPr>
              <a:t>GST Model Law – Overview</a:t>
            </a:r>
            <a:r>
              <a:rPr kumimoji="0" lang="en-IN" sz="3600" b="1" i="0" u="none" strike="noStrike" kern="1200" cap="none" spc="0" normalizeH="0" baseline="0" noProof="0" dirty="0">
                <a:ln>
                  <a:noFill/>
                </a:ln>
                <a:solidFill>
                  <a:srgbClr val="002060"/>
                </a:solidFill>
                <a:effectLst/>
                <a:uLnTx/>
                <a:uFillTx/>
                <a:latin typeface="Cambria" pitchFamily="18" charset="0"/>
                <a:ea typeface="+mj-ea"/>
                <a:cs typeface="+mj-cs"/>
              </a:rPr>
              <a:t/>
            </a:r>
            <a:br>
              <a:rPr kumimoji="0" lang="en-IN" sz="3600" b="1" i="0" u="none" strike="noStrike" kern="1200" cap="none" spc="0" normalizeH="0" baseline="0" noProof="0" dirty="0">
                <a:ln>
                  <a:noFill/>
                </a:ln>
                <a:solidFill>
                  <a:srgbClr val="002060"/>
                </a:solidFill>
                <a:effectLst/>
                <a:uLnTx/>
                <a:uFillTx/>
                <a:latin typeface="Cambria" pitchFamily="18" charset="0"/>
                <a:ea typeface="+mj-ea"/>
                <a:cs typeface="+mj-cs"/>
              </a:rPr>
            </a:br>
            <a:r>
              <a:rPr kumimoji="0" lang="en-IN" sz="3600" b="1" i="0" u="none" strike="noStrike" kern="1200" cap="none" spc="0" normalizeH="0" baseline="0" noProof="0" dirty="0">
                <a:ln>
                  <a:noFill/>
                </a:ln>
                <a:solidFill>
                  <a:srgbClr val="002060"/>
                </a:solidFill>
                <a:effectLst/>
                <a:uLnTx/>
                <a:uFillTx/>
                <a:latin typeface="Cambria" pitchFamily="18" charset="0"/>
                <a:ea typeface="+mj-ea"/>
                <a:cs typeface="Times New Roman" pitchFamily="18" charset="0"/>
              </a:rPr>
              <a:t> </a:t>
            </a:r>
            <a:r>
              <a:rPr kumimoji="0" lang="en-IN" sz="2700" b="1" i="0" u="none" strike="noStrike" kern="1200" cap="none" spc="0" normalizeH="0" baseline="0" noProof="0" dirty="0" smtClean="0">
                <a:ln>
                  <a:noFill/>
                </a:ln>
                <a:solidFill>
                  <a:srgbClr val="002060"/>
                </a:solidFill>
                <a:effectLst/>
                <a:uLnTx/>
                <a:uFillTx/>
                <a:latin typeface="Cambria" pitchFamily="18" charset="0"/>
                <a:ea typeface="+mj-ea"/>
                <a:cs typeface="Times New Roman" pitchFamily="18" charset="0"/>
              </a:rPr>
              <a:t>28</a:t>
            </a:r>
            <a:r>
              <a:rPr kumimoji="0" lang="en-IN" sz="2700" b="1" i="0" u="none" strike="noStrike" kern="1200" cap="none" spc="0" normalizeH="0" baseline="30000" noProof="0" dirty="0" smtClean="0">
                <a:ln>
                  <a:noFill/>
                </a:ln>
                <a:solidFill>
                  <a:srgbClr val="002060"/>
                </a:solidFill>
                <a:effectLst/>
                <a:uLnTx/>
                <a:uFillTx/>
                <a:latin typeface="Cambria" pitchFamily="18" charset="0"/>
                <a:ea typeface="+mj-ea"/>
                <a:cs typeface="Times New Roman" pitchFamily="18" charset="0"/>
              </a:rPr>
              <a:t>th</a:t>
            </a:r>
            <a:r>
              <a:rPr kumimoji="0" lang="en-IN" sz="2700" b="1" i="0" u="none" strike="noStrike" kern="1200" cap="none" spc="0" normalizeH="0" noProof="0" dirty="0" smtClean="0">
                <a:ln>
                  <a:noFill/>
                </a:ln>
                <a:solidFill>
                  <a:srgbClr val="002060"/>
                </a:solidFill>
                <a:effectLst/>
                <a:uLnTx/>
                <a:uFillTx/>
                <a:latin typeface="Cambria" pitchFamily="18" charset="0"/>
                <a:ea typeface="+mj-ea"/>
                <a:cs typeface="Times New Roman" pitchFamily="18" charset="0"/>
              </a:rPr>
              <a:t> February</a:t>
            </a:r>
            <a:r>
              <a:rPr kumimoji="0" lang="en-IN" sz="2700" b="1" i="0" u="none" strike="noStrike" kern="1200" cap="none" spc="0" normalizeH="0" baseline="0" noProof="0" dirty="0" smtClean="0">
                <a:ln>
                  <a:noFill/>
                </a:ln>
                <a:solidFill>
                  <a:srgbClr val="002060"/>
                </a:solidFill>
                <a:effectLst/>
                <a:uLnTx/>
                <a:uFillTx/>
                <a:latin typeface="Cambria" pitchFamily="18" charset="0"/>
                <a:ea typeface="+mj-ea"/>
                <a:cs typeface="Times New Roman" pitchFamily="18" charset="0"/>
              </a:rPr>
              <a:t>, 2017</a:t>
            </a:r>
            <a:r>
              <a:rPr kumimoji="0" lang="en-IN" sz="3600" b="1" i="0" u="none" strike="noStrike" kern="1200" cap="none" spc="0" normalizeH="0" baseline="0" noProof="0" dirty="0">
                <a:ln>
                  <a:noFill/>
                </a:ln>
                <a:solidFill>
                  <a:srgbClr val="002060"/>
                </a:solidFill>
                <a:effectLst/>
                <a:uLnTx/>
                <a:uFillTx/>
                <a:latin typeface="Cambria" pitchFamily="18" charset="0"/>
                <a:ea typeface="+mj-ea"/>
                <a:cs typeface="+mj-cs"/>
              </a:rPr>
              <a:t/>
            </a:r>
            <a:br>
              <a:rPr kumimoji="0" lang="en-IN" sz="3600" b="1" i="0" u="none" strike="noStrike" kern="1200" cap="none" spc="0" normalizeH="0" baseline="0" noProof="0" dirty="0">
                <a:ln>
                  <a:noFill/>
                </a:ln>
                <a:solidFill>
                  <a:srgbClr val="002060"/>
                </a:solidFill>
                <a:effectLst/>
                <a:uLnTx/>
                <a:uFillTx/>
                <a:latin typeface="Cambria" pitchFamily="18" charset="0"/>
                <a:ea typeface="+mj-ea"/>
                <a:cs typeface="+mj-cs"/>
              </a:rPr>
            </a:br>
            <a:endParaRPr kumimoji="0" lang="en-IN" sz="3600" b="1" i="0" u="none" strike="noStrike" kern="1200" cap="none" spc="0" normalizeH="0" baseline="0" noProof="0" dirty="0">
              <a:ln>
                <a:noFill/>
              </a:ln>
              <a:solidFill>
                <a:srgbClr val="002060"/>
              </a:solidFill>
              <a:effectLst/>
              <a:uLnTx/>
              <a:uFillTx/>
              <a:latin typeface="Cambria" pitchFamily="18" charset="0"/>
              <a:ea typeface="+mj-ea"/>
              <a:cs typeface="+mj-cs"/>
            </a:endParaRPr>
          </a:p>
        </p:txBody>
      </p:sp>
      <p:sp>
        <p:nvSpPr>
          <p:cNvPr id="6" name="Subtitle 2"/>
          <p:cNvSpPr txBox="1">
            <a:spLocks/>
          </p:cNvSpPr>
          <p:nvPr/>
        </p:nvSpPr>
        <p:spPr>
          <a:xfrm>
            <a:off x="1834326" y="4562460"/>
            <a:ext cx="8643998" cy="2143140"/>
          </a:xfrm>
          <a:prstGeom prst="rect">
            <a:avLst/>
          </a:prstGeom>
        </p:spPr>
        <p:txBody>
          <a:bodyPr>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IN" sz="2600" b="1" i="0" u="none" strike="noStrike" kern="1200" cap="none" spc="0" normalizeH="0" baseline="0" noProof="0" dirty="0">
                <a:ln>
                  <a:noFill/>
                </a:ln>
                <a:solidFill>
                  <a:srgbClr val="002060"/>
                </a:solidFill>
                <a:effectLst/>
                <a:uLnTx/>
                <a:uFillTx/>
                <a:latin typeface="Cambria" pitchFamily="18" charset="0"/>
                <a:ea typeface="+mn-ea"/>
                <a:cs typeface="Times New Roman" pitchFamily="18" charset="0"/>
              </a:rPr>
              <a:t>			</a:t>
            </a:r>
            <a:r>
              <a:rPr kumimoji="0" lang="en-IN" sz="2600" b="1" i="0" u="none" strike="noStrike" kern="1200" cap="none" spc="0" normalizeH="0" baseline="0" noProof="0" dirty="0" smtClean="0">
                <a:ln>
                  <a:noFill/>
                </a:ln>
                <a:solidFill>
                  <a:srgbClr val="002060"/>
                </a:solidFill>
                <a:effectLst/>
                <a:uLnTx/>
                <a:uFillTx/>
                <a:latin typeface="Cambria" pitchFamily="18" charset="0"/>
                <a:ea typeface="+mn-ea"/>
                <a:cs typeface="Times New Roman" pitchFamily="18" charset="0"/>
              </a:rPr>
              <a:t>	 </a:t>
            </a:r>
            <a:r>
              <a:rPr kumimoji="0" lang="en-IN" sz="2000" b="1" i="0" u="none" strike="noStrike" kern="1200" cap="none" spc="0" normalizeH="0" baseline="0" noProof="0" dirty="0">
                <a:ln>
                  <a:noFill/>
                </a:ln>
                <a:solidFill>
                  <a:srgbClr val="002060"/>
                </a:solidFill>
                <a:effectLst/>
                <a:uLnTx/>
                <a:uFillTx/>
                <a:latin typeface="Cambria" pitchFamily="18" charset="0"/>
                <a:ea typeface="+mn-ea"/>
                <a:cs typeface="Times New Roman" pitchFamily="18" charset="0"/>
              </a:rPr>
              <a:t>			</a:t>
            </a:r>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n-IN" sz="2000" b="1" i="1" u="none" strike="noStrike" kern="1200" cap="none" spc="0" normalizeH="0" baseline="0" noProof="0" dirty="0" smtClean="0">
              <a:ln>
                <a:noFill/>
              </a:ln>
              <a:solidFill>
                <a:srgbClr val="002060"/>
              </a:solidFill>
              <a:effectLst/>
              <a:uLnTx/>
              <a:uFillTx/>
              <a:latin typeface="Cambria" pitchFamily="18" charset="0"/>
              <a:ea typeface="+mn-ea"/>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n-IN" sz="2000" b="1" i="1" u="none" strike="noStrike" kern="1200" cap="none" spc="0" normalizeH="0" baseline="0" noProof="0" dirty="0">
              <a:ln>
                <a:noFill/>
              </a:ln>
              <a:solidFill>
                <a:srgbClr val="002060"/>
              </a:solidFill>
              <a:effectLst/>
              <a:uLnTx/>
              <a:uFillTx/>
              <a:latin typeface="Cambria" pitchFamily="18" charset="0"/>
              <a:ea typeface="+mn-ea"/>
              <a:cs typeface="Times New Roman" pitchFamily="18" charset="0"/>
            </a:endParaRPr>
          </a:p>
          <a:p>
            <a:pPr marL="342900" marR="0" lvl="0" indent="-342900" defTabSz="914400" rtl="0" eaLnBrk="1" fontAlgn="auto" latinLnBrk="0" hangingPunct="1">
              <a:lnSpc>
                <a:spcPct val="100000"/>
              </a:lnSpc>
              <a:spcBef>
                <a:spcPct val="20000"/>
              </a:spcBef>
              <a:spcAft>
                <a:spcPts val="0"/>
              </a:spcAft>
              <a:buClrTx/>
              <a:buSzTx/>
              <a:tabLst/>
              <a:defRPr/>
            </a:pPr>
            <a:r>
              <a:rPr kumimoji="0" lang="en-IN" sz="2400" b="1" i="1" u="none" strike="noStrike" kern="1200" cap="none" spc="0" normalizeH="0" baseline="0" noProof="0" dirty="0">
                <a:ln>
                  <a:noFill/>
                </a:ln>
                <a:solidFill>
                  <a:srgbClr val="002060"/>
                </a:solidFill>
                <a:effectLst/>
                <a:uLnTx/>
                <a:uFillTx/>
                <a:latin typeface="Cambria" pitchFamily="18" charset="0"/>
                <a:ea typeface="+mn-ea"/>
                <a:cs typeface="Times New Roman" pitchFamily="18" charset="0"/>
              </a:rPr>
              <a:t>Rajeev G. Varaiya</a:t>
            </a:r>
            <a:r>
              <a:rPr kumimoji="0" lang="en-IN" sz="2000" b="1" i="1" u="none" strike="noStrike" kern="1200" cap="none" spc="0" normalizeH="0" baseline="0" noProof="0" dirty="0">
                <a:ln>
                  <a:noFill/>
                </a:ln>
                <a:solidFill>
                  <a:srgbClr val="002060"/>
                </a:solidFill>
                <a:effectLst/>
                <a:uLnTx/>
                <a:uFillTx/>
                <a:latin typeface="Cambria" pitchFamily="18" charset="0"/>
                <a:ea typeface="+mn-ea"/>
                <a:cs typeface="Times New Roman" pitchFamily="18" charset="0"/>
              </a:rPr>
              <a:t>				</a:t>
            </a:r>
            <a:endParaRPr kumimoji="0" lang="en-IN" sz="2000" b="1" i="1" u="none" strike="noStrike" kern="1200" cap="none" spc="0" normalizeH="0" baseline="0" noProof="0" dirty="0" smtClean="0">
              <a:ln>
                <a:noFill/>
              </a:ln>
              <a:solidFill>
                <a:srgbClr val="002060"/>
              </a:solidFill>
              <a:effectLst/>
              <a:uLnTx/>
              <a:uFillTx/>
              <a:latin typeface="Cambria" pitchFamily="18" charset="0"/>
              <a:ea typeface="+mn-ea"/>
              <a:cs typeface="Times New Roman" pitchFamily="18" charset="0"/>
            </a:endParaRPr>
          </a:p>
          <a:p>
            <a:pPr marL="342900" marR="0" lvl="0" indent="-342900" defTabSz="914400" rtl="0" eaLnBrk="1" fontAlgn="auto" latinLnBrk="0" hangingPunct="1">
              <a:lnSpc>
                <a:spcPct val="100000"/>
              </a:lnSpc>
              <a:spcBef>
                <a:spcPct val="20000"/>
              </a:spcBef>
              <a:spcAft>
                <a:spcPts val="0"/>
              </a:spcAft>
              <a:buClrTx/>
              <a:buSzTx/>
              <a:tabLst/>
              <a:defRPr/>
            </a:pPr>
            <a:r>
              <a:rPr kumimoji="0" lang="en-IN" sz="2400" b="1" i="1" u="none" strike="noStrike" kern="1200" cap="none" spc="0" normalizeH="0" baseline="0" noProof="0" dirty="0" smtClean="0">
                <a:ln>
                  <a:noFill/>
                </a:ln>
                <a:solidFill>
                  <a:srgbClr val="002060"/>
                </a:solidFill>
                <a:effectLst/>
                <a:uLnTx/>
                <a:uFillTx/>
                <a:latin typeface="Cambria" pitchFamily="18" charset="0"/>
                <a:ea typeface="+mn-ea"/>
                <a:cs typeface="Times New Roman" pitchFamily="18" charset="0"/>
              </a:rPr>
              <a:t>Jayesh </a:t>
            </a:r>
            <a:r>
              <a:rPr kumimoji="0" lang="en-IN" sz="2400" b="1" i="1" u="none" strike="noStrike" kern="1200" cap="none" spc="0" normalizeH="0" baseline="0" noProof="0" dirty="0">
                <a:ln>
                  <a:noFill/>
                </a:ln>
                <a:solidFill>
                  <a:srgbClr val="002060"/>
                </a:solidFill>
                <a:effectLst/>
                <a:uLnTx/>
                <a:uFillTx/>
                <a:latin typeface="Cambria" pitchFamily="18" charset="0"/>
                <a:ea typeface="+mn-ea"/>
                <a:cs typeface="Times New Roman" pitchFamily="18" charset="0"/>
              </a:rPr>
              <a:t>R. Shah</a:t>
            </a:r>
            <a:r>
              <a:rPr kumimoji="0" lang="en-IN" sz="2000" b="1" i="1" u="none" strike="noStrike" kern="1200" cap="none" spc="0" normalizeH="0" baseline="0" noProof="0" dirty="0">
                <a:ln>
                  <a:noFill/>
                </a:ln>
                <a:solidFill>
                  <a:srgbClr val="002060"/>
                </a:solidFill>
                <a:effectLst/>
                <a:uLnTx/>
                <a:uFillTx/>
                <a:latin typeface="Cambria" pitchFamily="18" charset="0"/>
                <a:ea typeface="+mn-ea"/>
                <a:cs typeface="Times New Roman" pitchFamily="18" charset="0"/>
              </a:rPr>
              <a:t>	 				</a:t>
            </a:r>
            <a:endParaRPr kumimoji="0" lang="en-IN" sz="1900" b="1" i="1" u="none" strike="noStrike" kern="1200" cap="none" spc="0" normalizeH="0" baseline="0" noProof="0" dirty="0">
              <a:ln>
                <a:noFill/>
              </a:ln>
              <a:solidFill>
                <a:srgbClr val="002060"/>
              </a:solidFill>
              <a:effectLst/>
              <a:uLnTx/>
              <a:uFillTx/>
              <a:latin typeface="Cambria" pitchFamily="18" charset="0"/>
              <a:ea typeface="+mn-ea"/>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IN" sz="3200" b="0" i="0" u="none" strike="noStrike" kern="1200" cap="none" spc="0" normalizeH="0" baseline="0" noProof="0" dirty="0">
              <a:ln>
                <a:noFill/>
              </a:ln>
              <a:solidFill>
                <a:srgbClr val="002060"/>
              </a:solidFill>
              <a:effectLst/>
              <a:uLnTx/>
              <a:uFillTx/>
              <a:latin typeface="Cambria" pitchFamily="18" charset="0"/>
              <a:ea typeface="+mn-ea"/>
              <a:cs typeface="+mn-cs"/>
            </a:endParaRPr>
          </a:p>
        </p:txBody>
      </p:sp>
      <p:pic>
        <p:nvPicPr>
          <p:cNvPr id="9" name="Picture 8" descr="Picture1.gif"/>
          <p:cNvPicPr>
            <a:picLocks noChangeAspect="1"/>
          </p:cNvPicPr>
          <p:nvPr/>
        </p:nvPicPr>
        <p:blipFill>
          <a:blip r:embed="rId3"/>
          <a:stretch>
            <a:fillRect/>
          </a:stretch>
        </p:blipFill>
        <p:spPr>
          <a:xfrm>
            <a:off x="1567656" y="1338263"/>
            <a:ext cx="9105900" cy="2852737"/>
          </a:xfrm>
          <a:prstGeom prst="rect">
            <a:avLst/>
          </a:prstGeom>
        </p:spPr>
      </p:pic>
      <p:sp>
        <p:nvSpPr>
          <p:cNvPr id="2" name="Slide Number Placeholder 1"/>
          <p:cNvSpPr>
            <a:spLocks noGrp="1"/>
          </p:cNvSpPr>
          <p:nvPr>
            <p:ph type="sldNum" sz="quarter" idx="12"/>
          </p:nvPr>
        </p:nvSpPr>
        <p:spPr/>
        <p:txBody>
          <a:bodyPr/>
          <a:lstStyle/>
          <a:p>
            <a:pPr>
              <a:defRPr/>
            </a:pPr>
            <a:fld id="{2DDC2723-D296-41CD-8D9E-86F8693CEAC0}" type="slidenum">
              <a:rPr lang="en-IN" smtClean="0"/>
              <a:pPr>
                <a:defRPr/>
              </a:pPr>
              <a:t>1</a:t>
            </a:fld>
            <a:endParaRPr lang="en-IN" dirty="0"/>
          </a:p>
        </p:txBody>
      </p:sp>
    </p:spTree>
    <p:extLst>
      <p:ext uri="{BB962C8B-B14F-4D97-AF65-F5344CB8AC3E}">
        <p14:creationId xmlns:p14="http://schemas.microsoft.com/office/powerpoint/2010/main" val="871793223"/>
      </p:ext>
    </p:extLst>
  </p:cSld>
  <p:clrMapOvr>
    <a:masterClrMapping/>
  </p:clrMapOvr>
  <p:transition>
    <p:pull dir="l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 y="68243"/>
            <a:ext cx="12241213" cy="646113"/>
          </a:xfrm>
          <a:prstGeom prst="rect">
            <a:avLst/>
          </a:prstGeom>
        </p:spPr>
        <p:txBody>
          <a:bodyPr>
            <a:spAutoFit/>
          </a:bodyPr>
          <a:lstStyle/>
          <a:p>
            <a:pPr marL="182880" algn="ctr" fontAlgn="auto">
              <a:spcAft>
                <a:spcPts val="0"/>
              </a:spcAft>
              <a:buClr>
                <a:schemeClr val="accent6">
                  <a:lumMod val="75000"/>
                </a:schemeClr>
              </a:buClr>
              <a:buSzPct val="128000"/>
              <a:defRPr/>
            </a:pPr>
            <a:r>
              <a:rPr lang="en-IN" sz="3600" b="1" dirty="0">
                <a:solidFill>
                  <a:srgbClr val="002060"/>
                </a:solidFill>
                <a:latin typeface="Cambria" pitchFamily="18" charset="0"/>
                <a:cs typeface="Times New Roman" panose="02020603050405020304" pitchFamily="18" charset="0"/>
              </a:rPr>
              <a:t>Likely GST Laws</a:t>
            </a:r>
            <a:endParaRPr lang="en-IN" sz="2700" b="1" dirty="0">
              <a:solidFill>
                <a:srgbClr val="002060"/>
              </a:solidFill>
              <a:latin typeface="Cambria" pitchFamily="18" charset="0"/>
              <a:cs typeface="Times New Roman" panose="02020603050405020304" pitchFamily="18" charset="0"/>
            </a:endParaRPr>
          </a:p>
        </p:txBody>
      </p:sp>
      <p:sp>
        <p:nvSpPr>
          <p:cNvPr id="26626" name="Rectangle 5"/>
          <p:cNvSpPr>
            <a:spLocks noChangeArrowheads="1"/>
          </p:cNvSpPr>
          <p:nvPr/>
        </p:nvSpPr>
        <p:spPr bwMode="auto">
          <a:xfrm>
            <a:off x="-31877" y="3141666"/>
            <a:ext cx="12241214" cy="4073423"/>
          </a:xfrm>
          <a:prstGeom prst="rect">
            <a:avLst/>
          </a:prstGeom>
          <a:noFill/>
          <a:ln w="9525">
            <a:noFill/>
            <a:miter lim="800000"/>
            <a:headEnd/>
            <a:tailEnd/>
          </a:ln>
        </p:spPr>
        <p:txBody>
          <a:bodyPr>
            <a:spAutoFit/>
          </a:bodyPr>
          <a:lstStyle/>
          <a:p>
            <a:pPr marL="342900" indent="-342900">
              <a:lnSpc>
                <a:spcPct val="150000"/>
              </a:lnSpc>
              <a:spcBef>
                <a:spcPct val="20000"/>
              </a:spcBef>
              <a:spcAft>
                <a:spcPts val="300"/>
              </a:spcAft>
              <a:buClr>
                <a:srgbClr val="C3260C"/>
              </a:buClr>
              <a:buSzPct val="130000"/>
              <a:buFont typeface="Wingdings" pitchFamily="2" charset="2"/>
              <a:buChar char="Ø"/>
              <a:defRPr/>
            </a:pPr>
            <a:endParaRPr lang="en-IN" dirty="0">
              <a:solidFill>
                <a:schemeClr val="accent1">
                  <a:lumMod val="75000"/>
                </a:schemeClr>
              </a:solidFill>
              <a:latin typeface="Times New Roman" panose="02020603050405020304" pitchFamily="18" charset="0"/>
              <a:cs typeface="Times New Roman" panose="02020603050405020304" pitchFamily="18" charset="0"/>
            </a:endParaRPr>
          </a:p>
          <a:p>
            <a:pPr marL="342900" indent="-342900">
              <a:lnSpc>
                <a:spcPct val="150000"/>
              </a:lnSpc>
              <a:spcBef>
                <a:spcPct val="20000"/>
              </a:spcBef>
              <a:spcAft>
                <a:spcPts val="300"/>
              </a:spcAft>
              <a:buClr>
                <a:srgbClr val="C3260C"/>
              </a:buClr>
              <a:buSzPct val="130000"/>
              <a:buFont typeface="Wingdings" pitchFamily="2" charset="2"/>
              <a:buChar char="Ø"/>
              <a:defRPr/>
            </a:pPr>
            <a:endParaRPr lang="en-IN" dirty="0">
              <a:solidFill>
                <a:schemeClr val="accent1">
                  <a:lumMod val="75000"/>
                </a:schemeClr>
              </a:solidFill>
              <a:latin typeface="Times New Roman" panose="02020603050405020304" pitchFamily="18" charset="0"/>
              <a:cs typeface="Times New Roman" panose="02020603050405020304" pitchFamily="18" charset="0"/>
            </a:endParaRPr>
          </a:p>
          <a:p>
            <a:pPr marL="342900" indent="-342900">
              <a:lnSpc>
                <a:spcPct val="150000"/>
              </a:lnSpc>
              <a:spcBef>
                <a:spcPct val="20000"/>
              </a:spcBef>
              <a:spcAft>
                <a:spcPts val="300"/>
              </a:spcAft>
              <a:buClr>
                <a:srgbClr val="C3260C"/>
              </a:buClr>
              <a:buSzPct val="130000"/>
              <a:buFont typeface="Wingdings" pitchFamily="2" charset="2"/>
              <a:buChar char="Ø"/>
              <a:defRPr/>
            </a:pPr>
            <a:endParaRPr lang="en-IN" dirty="0">
              <a:solidFill>
                <a:schemeClr val="accent1">
                  <a:lumMod val="75000"/>
                </a:schemeClr>
              </a:solidFill>
              <a:latin typeface="Times New Roman" panose="02020603050405020304" pitchFamily="18" charset="0"/>
              <a:cs typeface="Times New Roman" panose="02020603050405020304" pitchFamily="18" charset="0"/>
            </a:endParaRPr>
          </a:p>
          <a:p>
            <a:pPr marL="342900" indent="-342900">
              <a:lnSpc>
                <a:spcPct val="150000"/>
              </a:lnSpc>
              <a:spcBef>
                <a:spcPct val="20000"/>
              </a:spcBef>
              <a:spcAft>
                <a:spcPts val="300"/>
              </a:spcAft>
              <a:buClr>
                <a:srgbClr val="C3260C"/>
              </a:buClr>
              <a:buSzPct val="130000"/>
              <a:buFont typeface="Wingdings" pitchFamily="2" charset="2"/>
              <a:buChar char="Ø"/>
              <a:defRPr/>
            </a:pPr>
            <a:endParaRPr lang="en-IN" dirty="0">
              <a:solidFill>
                <a:schemeClr val="accent1">
                  <a:lumMod val="75000"/>
                </a:schemeClr>
              </a:solidFill>
              <a:latin typeface="Times New Roman" panose="02020603050405020304" pitchFamily="18" charset="0"/>
              <a:cs typeface="Times New Roman" panose="02020603050405020304" pitchFamily="18" charset="0"/>
            </a:endParaRPr>
          </a:p>
          <a:p>
            <a:pPr marL="342900" indent="-342900">
              <a:lnSpc>
                <a:spcPct val="150000"/>
              </a:lnSpc>
              <a:spcBef>
                <a:spcPct val="20000"/>
              </a:spcBef>
              <a:spcAft>
                <a:spcPts val="300"/>
              </a:spcAft>
              <a:buClr>
                <a:srgbClr val="C3260C"/>
              </a:buClr>
              <a:buSzPct val="130000"/>
              <a:buFont typeface="Wingdings" pitchFamily="2" charset="2"/>
              <a:buChar char="Ø"/>
              <a:defRPr/>
            </a:pPr>
            <a:endParaRPr lang="en-IN" dirty="0">
              <a:solidFill>
                <a:schemeClr val="accent1">
                  <a:lumMod val="75000"/>
                </a:schemeClr>
              </a:solidFill>
              <a:latin typeface="Times New Roman" panose="02020603050405020304" pitchFamily="18" charset="0"/>
              <a:cs typeface="Times New Roman" panose="02020603050405020304" pitchFamily="18" charset="0"/>
            </a:endParaRPr>
          </a:p>
          <a:p>
            <a:pPr marL="342900" indent="-342900">
              <a:lnSpc>
                <a:spcPct val="150000"/>
              </a:lnSpc>
              <a:spcBef>
                <a:spcPct val="20000"/>
              </a:spcBef>
              <a:spcAft>
                <a:spcPts val="300"/>
              </a:spcAft>
              <a:buClr>
                <a:srgbClr val="C3260C"/>
              </a:buClr>
              <a:buSzPct val="130000"/>
              <a:buFont typeface="Wingdings" pitchFamily="2" charset="2"/>
              <a:buChar char="Ø"/>
              <a:defRPr/>
            </a:pPr>
            <a:endParaRPr lang="en-IN" dirty="0">
              <a:solidFill>
                <a:schemeClr val="accent1">
                  <a:lumMod val="75000"/>
                </a:schemeClr>
              </a:solidFill>
              <a:latin typeface="Times New Roman" panose="02020603050405020304" pitchFamily="18" charset="0"/>
              <a:cs typeface="Times New Roman" panose="02020603050405020304" pitchFamily="18" charset="0"/>
            </a:endParaRPr>
          </a:p>
          <a:p>
            <a:pPr marL="342900" indent="-342900">
              <a:lnSpc>
                <a:spcPct val="150000"/>
              </a:lnSpc>
              <a:spcBef>
                <a:spcPct val="20000"/>
              </a:spcBef>
              <a:spcAft>
                <a:spcPts val="300"/>
              </a:spcAft>
              <a:buClr>
                <a:srgbClr val="C3260C"/>
              </a:buClr>
              <a:buSzPct val="130000"/>
              <a:buFont typeface="Wingdings" pitchFamily="2" charset="2"/>
              <a:buChar char="Ø"/>
              <a:defRPr/>
            </a:pPr>
            <a:endParaRPr lang="en-IN" dirty="0">
              <a:solidFill>
                <a:schemeClr val="accent1">
                  <a:lumMod val="75000"/>
                </a:schemeClr>
              </a:solidFill>
              <a:latin typeface="Times New Roman" panose="02020603050405020304" pitchFamily="18" charset="0"/>
              <a:cs typeface="Times New Roman" panose="02020603050405020304" pitchFamily="18" charset="0"/>
            </a:endParaRPr>
          </a:p>
          <a:p>
            <a:pPr marL="342900" indent="-342900">
              <a:lnSpc>
                <a:spcPct val="150000"/>
              </a:lnSpc>
              <a:spcBef>
                <a:spcPct val="20000"/>
              </a:spcBef>
              <a:spcAft>
                <a:spcPts val="300"/>
              </a:spcAft>
              <a:buClr>
                <a:srgbClr val="C3260C"/>
              </a:buClr>
              <a:buSzPct val="130000"/>
              <a:buFont typeface="Wingdings" pitchFamily="2" charset="2"/>
              <a:buChar char="Ø"/>
              <a:defRPr/>
            </a:pPr>
            <a:endParaRPr lang="en-IN"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9" name="TextBox 8"/>
          <p:cNvSpPr txBox="1"/>
          <p:nvPr/>
        </p:nvSpPr>
        <p:spPr>
          <a:xfrm>
            <a:off x="3977466" y="6429396"/>
            <a:ext cx="7929618" cy="461665"/>
          </a:xfrm>
          <a:prstGeom prst="rect">
            <a:avLst/>
          </a:prstGeom>
          <a:noFill/>
        </p:spPr>
        <p:txBody>
          <a:bodyPr wrap="square" rtlCol="0">
            <a:spAutoFit/>
          </a:bodyPr>
          <a:lstStyle/>
          <a:p>
            <a:pPr algn="r"/>
            <a:r>
              <a:rPr lang="en-US" sz="1200" b="1" dirty="0" smtClean="0">
                <a:solidFill>
                  <a:srgbClr val="002060"/>
                </a:solidFill>
                <a:latin typeface="Calibri" pitchFamily="34" charset="0"/>
                <a:cs typeface="Calibri" pitchFamily="34" charset="0"/>
              </a:rPr>
              <a:t>10                                                                                               </a:t>
            </a:r>
            <a:r>
              <a:rPr lang="en-US" sz="1200" b="1" dirty="0">
                <a:solidFill>
                  <a:srgbClr val="002060"/>
                </a:solidFill>
                <a:latin typeface="Calibri" pitchFamily="34" charset="0"/>
                <a:cs typeface="Calibri" pitchFamily="34" charset="0"/>
              </a:rPr>
              <a:t>Damania &amp; Varaiya  Chartered Accountants</a:t>
            </a:r>
            <a:endParaRPr lang="en-IN" sz="1200" b="1" dirty="0">
              <a:solidFill>
                <a:srgbClr val="002060"/>
              </a:solidFill>
              <a:latin typeface="Calibri" pitchFamily="34" charset="0"/>
              <a:cs typeface="Calibri" pitchFamily="34" charset="0"/>
            </a:endParaRPr>
          </a:p>
          <a:p>
            <a:pPr algn="r"/>
            <a:endParaRPr lang="en-US" sz="1200" dirty="0">
              <a:solidFill>
                <a:srgbClr val="002060"/>
              </a:solidFill>
            </a:endParaRPr>
          </a:p>
        </p:txBody>
      </p:sp>
      <p:graphicFrame>
        <p:nvGraphicFramePr>
          <p:cNvPr id="7" name="Diagram 6"/>
          <p:cNvGraphicFramePr/>
          <p:nvPr>
            <p:extLst>
              <p:ext uri="{D42A27DB-BD31-4B8C-83A1-F6EECF244321}">
                <p14:modId xmlns:p14="http://schemas.microsoft.com/office/powerpoint/2010/main" val="263560203"/>
              </p:ext>
            </p:extLst>
          </p:nvPr>
        </p:nvGraphicFramePr>
        <p:xfrm>
          <a:off x="604994" y="762000"/>
          <a:ext cx="9478011" cy="33192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Oval 7"/>
          <p:cNvSpPr/>
          <p:nvPr/>
        </p:nvSpPr>
        <p:spPr>
          <a:xfrm>
            <a:off x="7903819" y="3402427"/>
            <a:ext cx="2438400" cy="1143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latin typeface="Cambria" pitchFamily="18" charset="0"/>
              </a:rPr>
              <a:t>Intra-state</a:t>
            </a:r>
            <a:endParaRPr lang="en-IN" dirty="0">
              <a:solidFill>
                <a:srgbClr val="002060"/>
              </a:solidFill>
              <a:latin typeface="Cambria" pitchFamily="18" charset="0"/>
            </a:endParaRPr>
          </a:p>
        </p:txBody>
      </p:sp>
      <p:sp>
        <p:nvSpPr>
          <p:cNvPr id="10" name="Oval 9"/>
          <p:cNvSpPr/>
          <p:nvPr/>
        </p:nvSpPr>
        <p:spPr>
          <a:xfrm>
            <a:off x="1098674" y="3397172"/>
            <a:ext cx="2438400" cy="1143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latin typeface="Cambria" pitchFamily="18" charset="0"/>
              </a:rPr>
              <a:t>Inter-state &amp; imports</a:t>
            </a:r>
            <a:endParaRPr lang="en-IN" dirty="0">
              <a:solidFill>
                <a:srgbClr val="002060"/>
              </a:solidFill>
              <a:latin typeface="Cambria" pitchFamily="18" charset="0"/>
            </a:endParaRPr>
          </a:p>
        </p:txBody>
      </p:sp>
      <p:cxnSp>
        <p:nvCxnSpPr>
          <p:cNvPr id="5" name="Straight Arrow Connector 4"/>
          <p:cNvCxnSpPr/>
          <p:nvPr/>
        </p:nvCxnSpPr>
        <p:spPr>
          <a:xfrm flipH="1">
            <a:off x="3537074" y="3340100"/>
            <a:ext cx="983332" cy="381000"/>
          </a:xfrm>
          <a:prstGeom prst="straightConnector1">
            <a:avLst/>
          </a:prstGeom>
          <a:ln w="38100">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13" name="Straight Arrow Connector 12"/>
          <p:cNvCxnSpPr/>
          <p:nvPr/>
        </p:nvCxnSpPr>
        <p:spPr>
          <a:xfrm>
            <a:off x="6501606" y="3340100"/>
            <a:ext cx="1219200" cy="381000"/>
          </a:xfrm>
          <a:prstGeom prst="straightConnector1">
            <a:avLst/>
          </a:prstGeom>
          <a:ln w="38100">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17" name="Straight Arrow Connector 16"/>
          <p:cNvCxnSpPr>
            <a:cxnSpLocks/>
          </p:cNvCxnSpPr>
          <p:nvPr/>
        </p:nvCxnSpPr>
        <p:spPr>
          <a:xfrm>
            <a:off x="1495199" y="4540172"/>
            <a:ext cx="0" cy="70492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a:off x="481806" y="5265578"/>
            <a:ext cx="2026786" cy="85732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latin typeface="Cambria" pitchFamily="18" charset="0"/>
              </a:rPr>
              <a:t>IGST</a:t>
            </a:r>
            <a:endParaRPr lang="en-IN" dirty="0">
              <a:solidFill>
                <a:srgbClr val="002060"/>
              </a:solidFill>
              <a:latin typeface="Cambria" pitchFamily="18" charset="0"/>
            </a:endParaRPr>
          </a:p>
        </p:txBody>
      </p:sp>
      <p:sp>
        <p:nvSpPr>
          <p:cNvPr id="24" name="Oval 23"/>
          <p:cNvSpPr/>
          <p:nvPr/>
        </p:nvSpPr>
        <p:spPr>
          <a:xfrm>
            <a:off x="2691606" y="5265578"/>
            <a:ext cx="2026786" cy="85732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latin typeface="Cambria" pitchFamily="18" charset="0"/>
              </a:rPr>
              <a:t>CGST</a:t>
            </a:r>
            <a:endParaRPr lang="en-IN" dirty="0">
              <a:solidFill>
                <a:srgbClr val="002060"/>
              </a:solidFill>
              <a:latin typeface="Cambria" pitchFamily="18" charset="0"/>
            </a:endParaRPr>
          </a:p>
        </p:txBody>
      </p:sp>
      <p:cxnSp>
        <p:nvCxnSpPr>
          <p:cNvPr id="25" name="Connector: Elbow 24"/>
          <p:cNvCxnSpPr/>
          <p:nvPr/>
        </p:nvCxnSpPr>
        <p:spPr>
          <a:xfrm rot="10800000" flipV="1">
            <a:off x="4901407" y="4708476"/>
            <a:ext cx="4221613" cy="985765"/>
          </a:xfrm>
          <a:prstGeom prst="bentConnector3">
            <a:avLst/>
          </a:prstGeom>
          <a:ln w="38100">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27" name="Straight Connector 26"/>
          <p:cNvCxnSpPr>
            <a:cxnSpLocks/>
          </p:cNvCxnSpPr>
          <p:nvPr/>
        </p:nvCxnSpPr>
        <p:spPr>
          <a:xfrm flipH="1">
            <a:off x="5511006" y="1231900"/>
            <a:ext cx="7268" cy="5626100"/>
          </a:xfrm>
          <a:prstGeom prst="line">
            <a:avLst/>
          </a:prstGeom>
          <a:ln w="57150"/>
        </p:spPr>
        <p:style>
          <a:lnRef idx="1">
            <a:schemeClr val="dk1"/>
          </a:lnRef>
          <a:fillRef idx="0">
            <a:schemeClr val="dk1"/>
          </a:fillRef>
          <a:effectRef idx="0">
            <a:schemeClr val="dk1"/>
          </a:effectRef>
          <a:fontRef idx="minor">
            <a:schemeClr val="tx1"/>
          </a:fontRef>
        </p:style>
      </p:cxnSp>
      <p:cxnSp>
        <p:nvCxnSpPr>
          <p:cNvPr id="30" name="Straight Arrow Connector 29"/>
          <p:cNvCxnSpPr>
            <a:cxnSpLocks/>
          </p:cNvCxnSpPr>
          <p:nvPr/>
        </p:nvCxnSpPr>
        <p:spPr>
          <a:xfrm>
            <a:off x="9191399" y="4692572"/>
            <a:ext cx="0" cy="70492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1" name="Oval 30"/>
          <p:cNvSpPr/>
          <p:nvPr/>
        </p:nvSpPr>
        <p:spPr>
          <a:xfrm>
            <a:off x="8178006" y="5417978"/>
            <a:ext cx="2026786" cy="85732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latin typeface="Cambria" pitchFamily="18" charset="0"/>
              </a:rPr>
              <a:t>SGST</a:t>
            </a:r>
            <a:endParaRPr lang="en-IN" dirty="0">
              <a:solidFill>
                <a:srgbClr val="002060"/>
              </a:solidFill>
              <a:latin typeface="Cambria" pitchFamily="18" charset="0"/>
            </a:endParaRPr>
          </a:p>
        </p:txBody>
      </p:sp>
      <p:sp>
        <p:nvSpPr>
          <p:cNvPr id="2" name="Oval 1"/>
          <p:cNvSpPr/>
          <p:nvPr/>
        </p:nvSpPr>
        <p:spPr>
          <a:xfrm>
            <a:off x="4291806" y="2197100"/>
            <a:ext cx="2438400" cy="1143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latin typeface="Cambria" pitchFamily="18" charset="0"/>
              </a:rPr>
              <a:t>Supply</a:t>
            </a:r>
            <a:endParaRPr lang="en-IN" dirty="0">
              <a:solidFill>
                <a:srgbClr val="002060"/>
              </a:solidFill>
              <a:latin typeface="Cambria" pitchFamily="18" charset="0"/>
            </a:endParaRPr>
          </a:p>
        </p:txBody>
      </p:sp>
    </p:spTree>
  </p:cSld>
  <p:clrMapOvr>
    <a:masterClrMapping/>
  </p:clrMapOvr>
  <p:transition>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style.rotation</p:attrName>
                                        </p:attrNameLst>
                                      </p:cBhvr>
                                      <p:tavLst>
                                        <p:tav tm="0">
                                          <p:val>
                                            <p:fltVal val="90"/>
                                          </p:val>
                                        </p:tav>
                                        <p:tav tm="100000">
                                          <p:val>
                                            <p:fltVal val="0"/>
                                          </p:val>
                                        </p:tav>
                                      </p:tavLst>
                                    </p:anim>
                                    <p:animEffect transition="in" filter="fade">
                                      <p:cBhvr>
                                        <p:cTn id="1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7"/>
          <p:cNvSpPr txBox="1">
            <a:spLocks noChangeArrowheads="1"/>
          </p:cNvSpPr>
          <p:nvPr/>
        </p:nvSpPr>
        <p:spPr bwMode="auto">
          <a:xfrm>
            <a:off x="312408" y="115890"/>
            <a:ext cx="11471887" cy="669904"/>
          </a:xfrm>
          <a:prstGeom prst="rect">
            <a:avLst/>
          </a:prstGeom>
          <a:noFill/>
          <a:ln w="9525" algn="ctr">
            <a:noFill/>
            <a:miter lim="800000"/>
            <a:headEnd/>
            <a:tailEnd/>
          </a:ln>
          <a:effectLst/>
        </p:spPr>
        <p:txBody>
          <a:bodyPr/>
          <a:lstStyle/>
          <a:p>
            <a:pPr marL="182880" algn="ctr" fontAlgn="auto">
              <a:spcAft>
                <a:spcPts val="0"/>
              </a:spcAft>
              <a:buClr>
                <a:schemeClr val="accent6">
                  <a:lumMod val="75000"/>
                </a:schemeClr>
              </a:buClr>
              <a:buSzPct val="128000"/>
              <a:defRPr/>
            </a:pPr>
            <a:r>
              <a:rPr lang="en-IN" sz="3600" b="1" dirty="0">
                <a:solidFill>
                  <a:srgbClr val="002060"/>
                </a:solidFill>
                <a:latin typeface="Cambria" pitchFamily="18" charset="0"/>
                <a:cs typeface="Times New Roman" panose="02020603050405020304" pitchFamily="18" charset="0"/>
              </a:rPr>
              <a:t>Likely GST rates</a:t>
            </a:r>
          </a:p>
          <a:p>
            <a:pPr marL="182880" algn="ctr" fontAlgn="auto">
              <a:spcAft>
                <a:spcPts val="0"/>
              </a:spcAft>
              <a:buClr>
                <a:schemeClr val="accent6">
                  <a:lumMod val="75000"/>
                </a:schemeClr>
              </a:buClr>
              <a:buSzPct val="128000"/>
              <a:defRPr/>
            </a:pPr>
            <a:endParaRPr lang="en-IN" sz="3600" b="1" dirty="0">
              <a:solidFill>
                <a:srgbClr val="002060"/>
              </a:solidFill>
              <a:latin typeface="Cambria" pitchFamily="18" charset="0"/>
              <a:cs typeface="Times New Roman" panose="02020603050405020304" pitchFamily="18" charset="0"/>
            </a:endParaRPr>
          </a:p>
          <a:p>
            <a:pPr>
              <a:spcBef>
                <a:spcPct val="50000"/>
              </a:spcBef>
              <a:defRPr/>
            </a:pPr>
            <a:endParaRPr lang="en-IN" dirty="0">
              <a:solidFill>
                <a:srgbClr val="002060"/>
              </a:solidFill>
              <a:latin typeface="Cambria" pitchFamily="18" charset="0"/>
              <a:cs typeface="Times New Roman" panose="02020603050405020304" pitchFamily="18" charset="0"/>
            </a:endParaRPr>
          </a:p>
        </p:txBody>
      </p:sp>
      <p:sp>
        <p:nvSpPr>
          <p:cNvPr id="9" name="TextBox 8"/>
          <p:cNvSpPr txBox="1"/>
          <p:nvPr/>
        </p:nvSpPr>
        <p:spPr>
          <a:xfrm>
            <a:off x="3977466" y="6429396"/>
            <a:ext cx="7929618" cy="461665"/>
          </a:xfrm>
          <a:prstGeom prst="rect">
            <a:avLst/>
          </a:prstGeom>
          <a:noFill/>
        </p:spPr>
        <p:txBody>
          <a:bodyPr wrap="square" rtlCol="0">
            <a:spAutoFit/>
          </a:bodyPr>
          <a:lstStyle/>
          <a:p>
            <a:pPr algn="r"/>
            <a:r>
              <a:rPr lang="en-US" sz="1200" b="1" dirty="0">
                <a:solidFill>
                  <a:srgbClr val="002060"/>
                </a:solidFill>
                <a:latin typeface="Calibri" pitchFamily="34" charset="0"/>
                <a:cs typeface="Calibri" pitchFamily="34" charset="0"/>
              </a:rPr>
              <a:t>1</a:t>
            </a:r>
            <a:r>
              <a:rPr lang="en-US" sz="1200" b="1" dirty="0" smtClean="0">
                <a:solidFill>
                  <a:srgbClr val="002060"/>
                </a:solidFill>
                <a:latin typeface="Calibri" pitchFamily="34" charset="0"/>
                <a:cs typeface="Calibri" pitchFamily="34" charset="0"/>
              </a:rPr>
              <a:t>1                                                                                               </a:t>
            </a:r>
            <a:r>
              <a:rPr lang="en-US" sz="1200" b="1" dirty="0">
                <a:solidFill>
                  <a:srgbClr val="002060"/>
                </a:solidFill>
                <a:latin typeface="Calibri" pitchFamily="34" charset="0"/>
                <a:cs typeface="Calibri" pitchFamily="34" charset="0"/>
              </a:rPr>
              <a:t>Damania &amp; Varaiya  Chartered Accountants</a:t>
            </a:r>
            <a:endParaRPr lang="en-IN" sz="1200" b="1" dirty="0">
              <a:solidFill>
                <a:srgbClr val="002060"/>
              </a:solidFill>
              <a:latin typeface="Calibri" pitchFamily="34" charset="0"/>
              <a:cs typeface="Calibri" pitchFamily="34" charset="0"/>
            </a:endParaRPr>
          </a:p>
          <a:p>
            <a:pPr algn="r"/>
            <a:endParaRPr lang="en-US" sz="1200" dirty="0">
              <a:solidFill>
                <a:srgbClr val="002060"/>
              </a:solidFill>
            </a:endParaRPr>
          </a:p>
        </p:txBody>
      </p:sp>
      <p:graphicFrame>
        <p:nvGraphicFramePr>
          <p:cNvPr id="5" name="Diagram 4"/>
          <p:cNvGraphicFramePr>
            <a:graphicFrameLocks/>
          </p:cNvGraphicFramePr>
          <p:nvPr>
            <p:extLst>
              <p:ext uri="{D42A27DB-BD31-4B8C-83A1-F6EECF244321}">
                <p14:modId xmlns:p14="http://schemas.microsoft.com/office/powerpoint/2010/main" val="1494852342"/>
              </p:ext>
            </p:extLst>
          </p:nvPr>
        </p:nvGraphicFramePr>
        <p:xfrm>
          <a:off x="-508794" y="2241848"/>
          <a:ext cx="11231760" cy="31683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Box 7"/>
          <p:cNvSpPr txBox="1"/>
          <p:nvPr/>
        </p:nvSpPr>
        <p:spPr>
          <a:xfrm>
            <a:off x="721321" y="1231900"/>
            <a:ext cx="9245632" cy="369332"/>
          </a:xfrm>
          <a:prstGeom prst="rect">
            <a:avLst/>
          </a:prstGeom>
          <a:noFill/>
        </p:spPr>
        <p:txBody>
          <a:bodyPr wrap="square" rtlCol="0">
            <a:spAutoFit/>
          </a:bodyPr>
          <a:lstStyle/>
          <a:p>
            <a:r>
              <a:rPr lang="en-IN" dirty="0">
                <a:solidFill>
                  <a:srgbClr val="002060"/>
                </a:solidFill>
                <a:latin typeface="Cambria" pitchFamily="18" charset="0"/>
              </a:rPr>
              <a:t>Presently, GST Council has recommended certain rates as follows:</a:t>
            </a:r>
          </a:p>
        </p:txBody>
      </p:sp>
      <p:sp>
        <p:nvSpPr>
          <p:cNvPr id="10" name="Oval 9"/>
          <p:cNvSpPr/>
          <p:nvPr/>
        </p:nvSpPr>
        <p:spPr>
          <a:xfrm>
            <a:off x="7384796" y="1844824"/>
            <a:ext cx="3612610" cy="15079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List of Goods/services not yet provided</a:t>
            </a:r>
          </a:p>
        </p:txBody>
      </p:sp>
      <p:sp>
        <p:nvSpPr>
          <p:cNvPr id="11" name="TextBox 10"/>
          <p:cNvSpPr txBox="1"/>
          <p:nvPr/>
        </p:nvSpPr>
        <p:spPr>
          <a:xfrm>
            <a:off x="1243533" y="5661248"/>
            <a:ext cx="5799189" cy="646331"/>
          </a:xfrm>
          <a:prstGeom prst="rect">
            <a:avLst/>
          </a:prstGeom>
          <a:noFill/>
        </p:spPr>
        <p:txBody>
          <a:bodyPr wrap="square" rtlCol="0">
            <a:spAutoFit/>
          </a:bodyPr>
          <a:lstStyle/>
          <a:p>
            <a:pPr marL="285750" indent="-285750">
              <a:buFont typeface="Arial" panose="020B0604020202020204" pitchFamily="34" charset="0"/>
              <a:buChar char="•"/>
            </a:pPr>
            <a:r>
              <a:rPr lang="en-IN" dirty="0">
                <a:solidFill>
                  <a:srgbClr val="002060"/>
                </a:solidFill>
                <a:latin typeface="Cambria" pitchFamily="18" charset="0"/>
              </a:rPr>
              <a:t>Cess </a:t>
            </a:r>
            <a:r>
              <a:rPr lang="en-IN" b="1" dirty="0">
                <a:solidFill>
                  <a:srgbClr val="002060"/>
                </a:solidFill>
                <a:latin typeface="Cambria" pitchFamily="18" charset="0"/>
              </a:rPr>
              <a:t>for compensation to states</a:t>
            </a:r>
          </a:p>
          <a:p>
            <a:pPr marL="285750" indent="-285750">
              <a:buFont typeface="Arial" panose="020B0604020202020204" pitchFamily="34" charset="0"/>
              <a:buChar char="•"/>
            </a:pPr>
            <a:r>
              <a:rPr lang="en-IN" dirty="0" smtClean="0">
                <a:solidFill>
                  <a:srgbClr val="002060"/>
                </a:solidFill>
                <a:latin typeface="Cambria" pitchFamily="18" charset="0"/>
              </a:rPr>
              <a:t>Bandwidth </a:t>
            </a:r>
            <a:r>
              <a:rPr lang="en-IN" dirty="0">
                <a:solidFill>
                  <a:srgbClr val="002060"/>
                </a:solidFill>
                <a:latin typeface="Cambria" pitchFamily="18" charset="0"/>
              </a:rPr>
              <a:t>of rates (maybe permitted)</a:t>
            </a:r>
          </a:p>
        </p:txBody>
      </p:sp>
    </p:spTree>
  </p:cSld>
  <p:clrMapOvr>
    <a:masterClrMapping/>
  </p:clrMapOvr>
  <p:transition>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ppt_w</p:attrName>
                                        </p:attrNameLst>
                                      </p:cBhvr>
                                      <p:tavLst>
                                        <p:tav tm="0">
                                          <p:val>
                                            <p:strVal val="#ppt_w*0.70"/>
                                          </p:val>
                                        </p:tav>
                                        <p:tav tm="100000">
                                          <p:val>
                                            <p:strVal val="#ppt_w"/>
                                          </p:val>
                                        </p:tav>
                                      </p:tavLst>
                                    </p:anim>
                                    <p:anim calcmode="lin" valueType="num">
                                      <p:cBhvr>
                                        <p:cTn id="13" dur="1000" fill="hold"/>
                                        <p:tgtEl>
                                          <p:spTgt spid="5"/>
                                        </p:tgtEl>
                                        <p:attrNameLst>
                                          <p:attrName>ppt_h</p:attrName>
                                        </p:attrNameLst>
                                      </p:cBhvr>
                                      <p:tavLst>
                                        <p:tav tm="0">
                                          <p:val>
                                            <p:strVal val="#ppt_h"/>
                                          </p:val>
                                        </p:tav>
                                        <p:tav tm="100000">
                                          <p:val>
                                            <p:strVal val="#ppt_h"/>
                                          </p:val>
                                        </p:tav>
                                      </p:tavLst>
                                    </p:anim>
                                    <p:animEffect transition="in" filter="fade">
                                      <p:cBhvr>
                                        <p:cTn id="14" dur="10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fade">
                                      <p:cBhvr>
                                        <p:cTn id="25" dur="1000"/>
                                        <p:tgtEl>
                                          <p:spTgt spid="11"/>
                                        </p:tgtEl>
                                      </p:cBhvr>
                                    </p:animEffect>
                                    <p:anim calcmode="lin" valueType="num">
                                      <p:cBhvr>
                                        <p:cTn id="26" dur="1000" fill="hold"/>
                                        <p:tgtEl>
                                          <p:spTgt spid="11"/>
                                        </p:tgtEl>
                                        <p:attrNameLst>
                                          <p:attrName>ppt_x</p:attrName>
                                        </p:attrNameLst>
                                      </p:cBhvr>
                                      <p:tavLst>
                                        <p:tav tm="0">
                                          <p:val>
                                            <p:strVal val="#ppt_x"/>
                                          </p:val>
                                        </p:tav>
                                        <p:tav tm="100000">
                                          <p:val>
                                            <p:strVal val="#ppt_x"/>
                                          </p:val>
                                        </p:tav>
                                      </p:tavLst>
                                    </p:anim>
                                    <p:anim calcmode="lin" valueType="num">
                                      <p:cBhvr>
                                        <p:cTn id="27"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8" grpId="0"/>
      <p:bldP spid="10" grpId="0" animBg="1"/>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2573" y="77075"/>
            <a:ext cx="10796070" cy="780157"/>
          </a:xfrm>
        </p:spPr>
        <p:txBody>
          <a:bodyPr>
            <a:noAutofit/>
          </a:bodyPr>
          <a:lstStyle/>
          <a:p>
            <a:pPr marL="46037" indent="0" algn="ctr">
              <a:buFont typeface="Georgia" pitchFamily="18" charset="0"/>
              <a:buNone/>
              <a:defRPr/>
            </a:pPr>
            <a:r>
              <a:rPr lang="en-IN" sz="3600" b="1" dirty="0" smtClean="0">
                <a:solidFill>
                  <a:srgbClr val="002060"/>
                </a:solidFill>
                <a:latin typeface="Cambria" pitchFamily="18" charset="0"/>
                <a:cs typeface="Times New Roman" panose="02020603050405020304" pitchFamily="18" charset="0"/>
              </a:rPr>
              <a:t>Levy-CGST </a:t>
            </a:r>
            <a:r>
              <a:rPr lang="en-IN" sz="3600" b="1" dirty="0">
                <a:solidFill>
                  <a:srgbClr val="002060"/>
                </a:solidFill>
                <a:latin typeface="Cambria" pitchFamily="18" charset="0"/>
                <a:cs typeface="Times New Roman" panose="02020603050405020304" pitchFamily="18" charset="0"/>
              </a:rPr>
              <a:t>(by Centre)/SGST (by States)</a:t>
            </a:r>
          </a:p>
        </p:txBody>
      </p:sp>
      <p:sp>
        <p:nvSpPr>
          <p:cNvPr id="2" name="TextBox 1"/>
          <p:cNvSpPr txBox="1"/>
          <p:nvPr/>
        </p:nvSpPr>
        <p:spPr>
          <a:xfrm>
            <a:off x="253206" y="800939"/>
            <a:ext cx="11653878" cy="5082417"/>
          </a:xfrm>
          <a:prstGeom prst="rect">
            <a:avLst/>
          </a:prstGeom>
          <a:noFill/>
        </p:spPr>
        <p:txBody>
          <a:bodyPr wrap="square">
            <a:spAutoFit/>
          </a:bodyPr>
          <a:lstStyle/>
          <a:p>
            <a:pPr marL="342900" lvl="2" indent="-342900" fontAlgn="auto">
              <a:lnSpc>
                <a:spcPct val="150000"/>
              </a:lnSpc>
              <a:spcBef>
                <a:spcPts val="0"/>
              </a:spcBef>
              <a:spcAft>
                <a:spcPts val="0"/>
              </a:spcAft>
              <a:buClr>
                <a:srgbClr val="002060"/>
              </a:buClr>
              <a:buSzPct val="100000"/>
              <a:buFont typeface="Wingdings" pitchFamily="2" charset="2"/>
              <a:buChar char="q"/>
              <a:defRPr/>
            </a:pPr>
            <a:r>
              <a:rPr lang="en-IN" b="1" u="sng" dirty="0">
                <a:solidFill>
                  <a:srgbClr val="002060"/>
                </a:solidFill>
                <a:latin typeface="Cambria" pitchFamily="18" charset="0"/>
                <a:cs typeface="Arial" panose="020B0604020202020204" pitchFamily="34" charset="0"/>
              </a:rPr>
              <a:t>Levy</a:t>
            </a:r>
            <a:r>
              <a:rPr lang="en-IN" b="1" dirty="0">
                <a:solidFill>
                  <a:srgbClr val="002060"/>
                </a:solidFill>
                <a:latin typeface="Cambria" pitchFamily="18" charset="0"/>
                <a:cs typeface="Arial" panose="020B0604020202020204" pitchFamily="34" charset="0"/>
              </a:rPr>
              <a:t> </a:t>
            </a:r>
            <a:r>
              <a:rPr lang="en-IN" b="1" dirty="0" smtClean="0">
                <a:solidFill>
                  <a:srgbClr val="002060"/>
                </a:solidFill>
                <a:latin typeface="Cambria" pitchFamily="18" charset="0"/>
                <a:cs typeface="Arial" panose="020B0604020202020204" pitchFamily="34" charset="0"/>
              </a:rPr>
              <a:t>:</a:t>
            </a:r>
          </a:p>
          <a:p>
            <a:pPr marL="1158875" lvl="2" indent="-260350" fontAlgn="auto">
              <a:lnSpc>
                <a:spcPct val="150000"/>
              </a:lnSpc>
              <a:spcBef>
                <a:spcPts val="0"/>
              </a:spcBef>
              <a:spcAft>
                <a:spcPts val="0"/>
              </a:spcAft>
              <a:buClr>
                <a:srgbClr val="002060"/>
              </a:buClr>
              <a:buSzPct val="100000"/>
              <a:buFont typeface="Wingdings" pitchFamily="2" charset="2"/>
              <a:buChar char="§"/>
              <a:defRPr/>
            </a:pPr>
            <a:r>
              <a:rPr lang="en-IN" dirty="0" smtClean="0">
                <a:solidFill>
                  <a:srgbClr val="002060"/>
                </a:solidFill>
                <a:latin typeface="Cambria" pitchFamily="18" charset="0"/>
                <a:cs typeface="Arial" panose="020B0604020202020204" pitchFamily="34" charset="0"/>
              </a:rPr>
              <a:t>of CGST/  SGST </a:t>
            </a:r>
          </a:p>
          <a:p>
            <a:pPr marL="1158875" lvl="2" indent="-260350" fontAlgn="auto">
              <a:lnSpc>
                <a:spcPct val="150000"/>
              </a:lnSpc>
              <a:spcBef>
                <a:spcPts val="0"/>
              </a:spcBef>
              <a:spcAft>
                <a:spcPts val="0"/>
              </a:spcAft>
              <a:buClr>
                <a:srgbClr val="002060"/>
              </a:buClr>
              <a:buSzPct val="100000"/>
              <a:buFont typeface="Wingdings" pitchFamily="2" charset="2"/>
              <a:buChar char="§"/>
              <a:defRPr/>
            </a:pPr>
            <a:r>
              <a:rPr lang="en-IN" dirty="0" smtClean="0">
                <a:solidFill>
                  <a:srgbClr val="002060"/>
                </a:solidFill>
                <a:latin typeface="Cambria" pitchFamily="18" charset="0"/>
                <a:cs typeface="Arial" panose="020B0604020202020204" pitchFamily="34" charset="0"/>
              </a:rPr>
              <a:t>on </a:t>
            </a:r>
            <a:r>
              <a:rPr lang="en-IN" dirty="0">
                <a:solidFill>
                  <a:srgbClr val="002060"/>
                </a:solidFill>
                <a:latin typeface="Cambria" pitchFamily="18" charset="0"/>
                <a:cs typeface="Arial" panose="020B0604020202020204" pitchFamily="34" charset="0"/>
              </a:rPr>
              <a:t>intra-state supply [supply within a state]</a:t>
            </a:r>
          </a:p>
          <a:p>
            <a:pPr marL="1158875" lvl="2" indent="-260350" fontAlgn="auto">
              <a:lnSpc>
                <a:spcPct val="150000"/>
              </a:lnSpc>
              <a:spcBef>
                <a:spcPts val="0"/>
              </a:spcBef>
              <a:spcAft>
                <a:spcPts val="0"/>
              </a:spcAft>
              <a:buClr>
                <a:srgbClr val="002060"/>
              </a:buClr>
              <a:buSzPct val="100000"/>
              <a:buFont typeface="Wingdings" pitchFamily="2" charset="2"/>
              <a:buChar char="§"/>
              <a:defRPr/>
            </a:pPr>
            <a:r>
              <a:rPr lang="en-IN" dirty="0">
                <a:solidFill>
                  <a:srgbClr val="002060"/>
                </a:solidFill>
                <a:latin typeface="Cambria" pitchFamily="18" charset="0"/>
                <a:cs typeface="Arial" panose="020B0604020202020204" pitchFamily="34" charset="0"/>
              </a:rPr>
              <a:t>of goods / services</a:t>
            </a:r>
          </a:p>
          <a:p>
            <a:pPr marL="1158875" lvl="2" indent="-260350" fontAlgn="auto">
              <a:lnSpc>
                <a:spcPct val="150000"/>
              </a:lnSpc>
              <a:spcBef>
                <a:spcPts val="0"/>
              </a:spcBef>
              <a:spcAft>
                <a:spcPts val="0"/>
              </a:spcAft>
              <a:buClr>
                <a:srgbClr val="002060"/>
              </a:buClr>
              <a:buSzPct val="100000"/>
              <a:buFont typeface="Wingdings" pitchFamily="2" charset="2"/>
              <a:buChar char="§"/>
              <a:defRPr/>
            </a:pPr>
            <a:r>
              <a:rPr lang="en-IN" dirty="0">
                <a:solidFill>
                  <a:srgbClr val="002060"/>
                </a:solidFill>
                <a:latin typeface="Cambria" pitchFamily="18" charset="0"/>
                <a:cs typeface="Arial" panose="020B0604020202020204" pitchFamily="34" charset="0"/>
              </a:rPr>
              <a:t>at notified Rate(s</a:t>
            </a:r>
            <a:r>
              <a:rPr lang="en-IN" dirty="0" smtClean="0">
                <a:solidFill>
                  <a:srgbClr val="002060"/>
                </a:solidFill>
                <a:latin typeface="Cambria" pitchFamily="18" charset="0"/>
                <a:cs typeface="Arial" panose="020B0604020202020204" pitchFamily="34" charset="0"/>
              </a:rPr>
              <a:t>) (not exceeding 14% by State and 14% by Central)</a:t>
            </a:r>
            <a:endParaRPr lang="en-IN" dirty="0">
              <a:solidFill>
                <a:srgbClr val="002060"/>
              </a:solidFill>
              <a:latin typeface="Cambria" pitchFamily="18" charset="0"/>
              <a:cs typeface="Arial" panose="020B0604020202020204" pitchFamily="34" charset="0"/>
            </a:endParaRPr>
          </a:p>
          <a:p>
            <a:pPr marL="1158875" lvl="2" indent="-260350" fontAlgn="auto">
              <a:lnSpc>
                <a:spcPct val="150000"/>
              </a:lnSpc>
              <a:spcBef>
                <a:spcPts val="0"/>
              </a:spcBef>
              <a:spcAft>
                <a:spcPts val="0"/>
              </a:spcAft>
              <a:buClr>
                <a:srgbClr val="002060"/>
              </a:buClr>
              <a:buSzPct val="100000"/>
              <a:buFont typeface="Wingdings" pitchFamily="2" charset="2"/>
              <a:buChar char="§"/>
              <a:defRPr/>
            </a:pPr>
            <a:r>
              <a:rPr lang="en-IN" b="1" dirty="0">
                <a:solidFill>
                  <a:srgbClr val="002060"/>
                </a:solidFill>
                <a:latin typeface="Cambria" pitchFamily="18" charset="0"/>
                <a:cs typeface="Arial" panose="020B0604020202020204" pitchFamily="34" charset="0"/>
              </a:rPr>
              <a:t>payable</a:t>
            </a:r>
            <a:r>
              <a:rPr lang="en-IN" dirty="0">
                <a:solidFill>
                  <a:srgbClr val="002060"/>
                </a:solidFill>
                <a:latin typeface="Cambria" pitchFamily="18" charset="0"/>
                <a:cs typeface="Arial" panose="020B0604020202020204" pitchFamily="34" charset="0"/>
              </a:rPr>
              <a:t> on consideration/Value</a:t>
            </a:r>
          </a:p>
          <a:p>
            <a:pPr marL="1158875" lvl="2" indent="-260350" fontAlgn="auto">
              <a:lnSpc>
                <a:spcPct val="150000"/>
              </a:lnSpc>
              <a:spcBef>
                <a:spcPts val="0"/>
              </a:spcBef>
              <a:spcAft>
                <a:spcPts val="0"/>
              </a:spcAft>
              <a:buClr>
                <a:srgbClr val="002060"/>
              </a:buClr>
              <a:buSzPct val="100000"/>
              <a:buFont typeface="Wingdings" pitchFamily="2" charset="2"/>
              <a:buChar char="§"/>
              <a:defRPr/>
            </a:pPr>
            <a:r>
              <a:rPr lang="en-IN" dirty="0">
                <a:solidFill>
                  <a:srgbClr val="002060"/>
                </a:solidFill>
                <a:latin typeface="Cambria" pitchFamily="18" charset="0"/>
                <a:cs typeface="Arial" panose="020B0604020202020204" pitchFamily="34" charset="0"/>
              </a:rPr>
              <a:t>collectible in prescribed manner</a:t>
            </a:r>
          </a:p>
          <a:p>
            <a:pPr marL="342900" lvl="2" indent="-342900" fontAlgn="auto">
              <a:lnSpc>
                <a:spcPct val="150000"/>
              </a:lnSpc>
              <a:spcBef>
                <a:spcPts val="0"/>
              </a:spcBef>
              <a:spcAft>
                <a:spcPts val="0"/>
              </a:spcAft>
              <a:buClr>
                <a:srgbClr val="002060"/>
              </a:buClr>
              <a:buSzPct val="100000"/>
              <a:buFont typeface="Wingdings" pitchFamily="2" charset="2"/>
              <a:buChar char="q"/>
              <a:defRPr/>
            </a:pPr>
            <a:r>
              <a:rPr lang="en-IN" b="1" u="sng" dirty="0">
                <a:solidFill>
                  <a:srgbClr val="002060"/>
                </a:solidFill>
                <a:latin typeface="Cambria" pitchFamily="18" charset="0"/>
                <a:cs typeface="Arial" panose="020B0604020202020204" pitchFamily="34" charset="0"/>
              </a:rPr>
              <a:t>Tax payable by </a:t>
            </a:r>
            <a:r>
              <a:rPr lang="en-IN" dirty="0">
                <a:solidFill>
                  <a:srgbClr val="002060"/>
                </a:solidFill>
                <a:latin typeface="Cambria" pitchFamily="18" charset="0"/>
                <a:cs typeface="Arial" panose="020B0604020202020204" pitchFamily="34" charset="0"/>
              </a:rPr>
              <a:t>:</a:t>
            </a:r>
          </a:p>
          <a:p>
            <a:pPr marL="1158875" lvl="2" indent="-260350" fontAlgn="auto">
              <a:lnSpc>
                <a:spcPct val="150000"/>
              </a:lnSpc>
              <a:spcBef>
                <a:spcPts val="0"/>
              </a:spcBef>
              <a:spcAft>
                <a:spcPts val="0"/>
              </a:spcAft>
              <a:buClr>
                <a:srgbClr val="002060"/>
              </a:buClr>
              <a:buSzPct val="100000"/>
              <a:buFont typeface="Wingdings" pitchFamily="2" charset="2"/>
              <a:buChar char="§"/>
              <a:defRPr/>
            </a:pPr>
            <a:r>
              <a:rPr lang="en-IN" dirty="0">
                <a:solidFill>
                  <a:srgbClr val="002060"/>
                </a:solidFill>
                <a:latin typeface="Cambria" pitchFamily="18" charset="0"/>
                <a:cs typeface="Arial" panose="020B0604020202020204" pitchFamily="34" charset="0"/>
              </a:rPr>
              <a:t>Taxable person (supplier)</a:t>
            </a:r>
          </a:p>
          <a:p>
            <a:pPr marL="1158875" lvl="2" indent="-260350" fontAlgn="auto">
              <a:lnSpc>
                <a:spcPct val="150000"/>
              </a:lnSpc>
              <a:spcBef>
                <a:spcPts val="0"/>
              </a:spcBef>
              <a:spcAft>
                <a:spcPts val="0"/>
              </a:spcAft>
              <a:buClr>
                <a:srgbClr val="002060"/>
              </a:buClr>
              <a:buSzPct val="100000"/>
              <a:buFont typeface="Wingdings" pitchFamily="2" charset="2"/>
              <a:buChar char="§"/>
              <a:defRPr/>
            </a:pPr>
            <a:r>
              <a:rPr lang="en-IN" dirty="0">
                <a:solidFill>
                  <a:srgbClr val="002060"/>
                </a:solidFill>
                <a:latin typeface="Cambria" pitchFamily="18" charset="0"/>
                <a:cs typeface="Arial" panose="020B0604020202020204" pitchFamily="34" charset="0"/>
              </a:rPr>
              <a:t>Recipient of services / goods </a:t>
            </a:r>
            <a:r>
              <a:rPr lang="en-IN" dirty="0" smtClean="0">
                <a:solidFill>
                  <a:srgbClr val="002060"/>
                </a:solidFill>
                <a:latin typeface="Cambria" pitchFamily="18" charset="0"/>
                <a:cs typeface="Arial" panose="020B0604020202020204" pitchFamily="34" charset="0"/>
              </a:rPr>
              <a:t>as Reverse </a:t>
            </a:r>
            <a:r>
              <a:rPr lang="en-IN" dirty="0">
                <a:solidFill>
                  <a:srgbClr val="002060"/>
                </a:solidFill>
                <a:latin typeface="Cambria" pitchFamily="18" charset="0"/>
                <a:cs typeface="Arial" panose="020B0604020202020204" pitchFamily="34" charset="0"/>
              </a:rPr>
              <a:t>change </a:t>
            </a:r>
            <a:r>
              <a:rPr lang="en-IN" dirty="0" smtClean="0">
                <a:solidFill>
                  <a:srgbClr val="002060"/>
                </a:solidFill>
                <a:latin typeface="Cambria" pitchFamily="18" charset="0"/>
                <a:cs typeface="Arial" panose="020B0604020202020204" pitchFamily="34" charset="0"/>
              </a:rPr>
              <a:t>on specified goods/services.</a:t>
            </a:r>
          </a:p>
          <a:p>
            <a:pPr marL="1158875" lvl="2" indent="-260350" fontAlgn="auto">
              <a:lnSpc>
                <a:spcPct val="150000"/>
              </a:lnSpc>
              <a:spcBef>
                <a:spcPts val="0"/>
              </a:spcBef>
              <a:spcAft>
                <a:spcPts val="0"/>
              </a:spcAft>
              <a:buClr>
                <a:srgbClr val="002060"/>
              </a:buClr>
              <a:buSzPct val="100000"/>
              <a:buFont typeface="Wingdings" pitchFamily="2" charset="2"/>
              <a:buChar char="§"/>
              <a:defRPr/>
            </a:pPr>
            <a:r>
              <a:rPr lang="en-IN" dirty="0" smtClean="0">
                <a:solidFill>
                  <a:srgbClr val="002060"/>
                </a:solidFill>
                <a:latin typeface="Cambria" pitchFamily="18" charset="0"/>
                <a:cs typeface="Arial" panose="020B0604020202020204" pitchFamily="34" charset="0"/>
              </a:rPr>
              <a:t>Electronic Commerce Operator in respect of specified category of services supplied through it.</a:t>
            </a:r>
          </a:p>
          <a:p>
            <a:pPr marL="1158875" lvl="2" indent="-260350" fontAlgn="auto">
              <a:lnSpc>
                <a:spcPct val="150000"/>
              </a:lnSpc>
              <a:spcBef>
                <a:spcPct val="20000"/>
              </a:spcBef>
              <a:spcAft>
                <a:spcPts val="300"/>
              </a:spcAft>
              <a:buClr>
                <a:srgbClr val="002060"/>
              </a:buClr>
              <a:buSzPct val="100000"/>
              <a:buFont typeface="Wingdings" pitchFamily="2" charset="2"/>
              <a:buChar char="§"/>
              <a:defRPr/>
            </a:pPr>
            <a:endParaRPr lang="en-IN" dirty="0">
              <a:solidFill>
                <a:srgbClr val="002060"/>
              </a:solidFill>
              <a:latin typeface="Arial" panose="020B0604020202020204" pitchFamily="34" charset="0"/>
              <a:cs typeface="Arial" panose="020B0604020202020204" pitchFamily="34" charset="0"/>
            </a:endParaRPr>
          </a:p>
        </p:txBody>
      </p:sp>
      <p:sp>
        <p:nvSpPr>
          <p:cNvPr id="8" name="TextBox 7"/>
          <p:cNvSpPr txBox="1"/>
          <p:nvPr/>
        </p:nvSpPr>
        <p:spPr>
          <a:xfrm>
            <a:off x="3977466" y="6429396"/>
            <a:ext cx="7929618" cy="461665"/>
          </a:xfrm>
          <a:prstGeom prst="rect">
            <a:avLst/>
          </a:prstGeom>
          <a:noFill/>
        </p:spPr>
        <p:txBody>
          <a:bodyPr wrap="square" rtlCol="0">
            <a:spAutoFit/>
          </a:bodyPr>
          <a:lstStyle/>
          <a:p>
            <a:pPr algn="r"/>
            <a:r>
              <a:rPr lang="en-US" sz="1200" b="1" dirty="0">
                <a:solidFill>
                  <a:srgbClr val="002060"/>
                </a:solidFill>
                <a:latin typeface="Calibri" pitchFamily="34" charset="0"/>
                <a:cs typeface="Calibri" pitchFamily="34" charset="0"/>
              </a:rPr>
              <a:t>1</a:t>
            </a:r>
            <a:r>
              <a:rPr lang="en-US" sz="1200" b="1" dirty="0" smtClean="0">
                <a:solidFill>
                  <a:srgbClr val="002060"/>
                </a:solidFill>
                <a:latin typeface="Calibri" pitchFamily="34" charset="0"/>
                <a:cs typeface="Calibri" pitchFamily="34" charset="0"/>
              </a:rPr>
              <a:t>2                                                                                               </a:t>
            </a:r>
            <a:r>
              <a:rPr lang="en-US" sz="1200" b="1" dirty="0">
                <a:solidFill>
                  <a:srgbClr val="002060"/>
                </a:solidFill>
                <a:latin typeface="Calibri" pitchFamily="34" charset="0"/>
                <a:cs typeface="Calibri" pitchFamily="34" charset="0"/>
              </a:rPr>
              <a:t>Damania &amp; Varaiya  Chartered Accountants</a:t>
            </a:r>
            <a:endParaRPr lang="en-IN" sz="1200" b="1" dirty="0">
              <a:solidFill>
                <a:srgbClr val="002060"/>
              </a:solidFill>
              <a:latin typeface="Calibri" pitchFamily="34" charset="0"/>
              <a:cs typeface="Calibri" pitchFamily="34" charset="0"/>
            </a:endParaRPr>
          </a:p>
          <a:p>
            <a:pPr algn="r"/>
            <a:endParaRPr lang="en-US" sz="1200" dirty="0">
              <a:solidFill>
                <a:srgbClr val="002060"/>
              </a:solidFill>
            </a:endParaRPr>
          </a:p>
        </p:txBody>
      </p:sp>
    </p:spTree>
  </p:cSld>
  <p:clrMapOvr>
    <a:masterClrMapping/>
  </p:clrMapOvr>
  <p:transition>
    <p:pull dir="l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2061" y="882648"/>
            <a:ext cx="11375945" cy="5118120"/>
          </a:xfrm>
        </p:spPr>
        <p:txBody>
          <a:bodyPr>
            <a:noAutofit/>
          </a:bodyPr>
          <a:lstStyle/>
          <a:p>
            <a:pPr marL="342900" lvl="2" indent="-342900">
              <a:lnSpc>
                <a:spcPct val="150000"/>
              </a:lnSpc>
              <a:spcBef>
                <a:spcPts val="0"/>
              </a:spcBef>
              <a:buClr>
                <a:srgbClr val="002060"/>
              </a:buClr>
              <a:buSzPct val="100000"/>
              <a:buFont typeface="Wingdings" pitchFamily="2" charset="2"/>
              <a:buChar char="q"/>
              <a:defRPr/>
            </a:pPr>
            <a:r>
              <a:rPr lang="en-IN" sz="1800" b="1" u="sng" dirty="0">
                <a:solidFill>
                  <a:srgbClr val="002060"/>
                </a:solidFill>
                <a:latin typeface="Cambria" pitchFamily="18" charset="0"/>
                <a:cs typeface="Arial" panose="020B0604020202020204" pitchFamily="34" charset="0"/>
              </a:rPr>
              <a:t>Levy</a:t>
            </a:r>
            <a:r>
              <a:rPr lang="en-IN" sz="1800" b="1" dirty="0">
                <a:solidFill>
                  <a:srgbClr val="002060"/>
                </a:solidFill>
                <a:latin typeface="Cambria" pitchFamily="18" charset="0"/>
                <a:cs typeface="Arial" panose="020B0604020202020204" pitchFamily="34" charset="0"/>
              </a:rPr>
              <a:t> :</a:t>
            </a:r>
          </a:p>
          <a:p>
            <a:pPr marL="1158875" lvl="2" indent="-260350">
              <a:lnSpc>
                <a:spcPct val="150000"/>
              </a:lnSpc>
              <a:spcBef>
                <a:spcPts val="0"/>
              </a:spcBef>
              <a:buClr>
                <a:srgbClr val="002060"/>
              </a:buClr>
              <a:buSzPct val="100000"/>
              <a:buFont typeface="Wingdings" pitchFamily="2" charset="2"/>
              <a:buChar char="§"/>
              <a:defRPr/>
            </a:pPr>
            <a:r>
              <a:rPr lang="en-IN" sz="1800" dirty="0">
                <a:solidFill>
                  <a:srgbClr val="002060"/>
                </a:solidFill>
                <a:latin typeface="Cambria" pitchFamily="18" charset="0"/>
                <a:cs typeface="Arial" panose="020B0604020202020204" pitchFamily="34" charset="0"/>
              </a:rPr>
              <a:t>of IGST [by Centre</a:t>
            </a:r>
            <a:r>
              <a:rPr lang="en-IN" sz="1800" dirty="0" smtClean="0">
                <a:solidFill>
                  <a:srgbClr val="002060"/>
                </a:solidFill>
                <a:latin typeface="Cambria" pitchFamily="18" charset="0"/>
                <a:cs typeface="Arial" panose="020B0604020202020204" pitchFamily="34" charset="0"/>
              </a:rPr>
              <a:t>] (Aggregate of CGST and SGST)</a:t>
            </a:r>
            <a:endParaRPr lang="en-IN" sz="1800" dirty="0">
              <a:solidFill>
                <a:srgbClr val="002060"/>
              </a:solidFill>
              <a:latin typeface="Cambria" pitchFamily="18" charset="0"/>
              <a:cs typeface="Arial" panose="020B0604020202020204" pitchFamily="34" charset="0"/>
            </a:endParaRPr>
          </a:p>
          <a:p>
            <a:pPr marL="1158875" lvl="2" indent="-260350">
              <a:lnSpc>
                <a:spcPct val="150000"/>
              </a:lnSpc>
              <a:spcBef>
                <a:spcPts val="0"/>
              </a:spcBef>
              <a:buClr>
                <a:srgbClr val="002060"/>
              </a:buClr>
              <a:buSzPct val="100000"/>
              <a:buFont typeface="Wingdings" pitchFamily="2" charset="2"/>
              <a:buChar char="§"/>
              <a:defRPr/>
            </a:pPr>
            <a:r>
              <a:rPr lang="en-IN" sz="1800" dirty="0">
                <a:solidFill>
                  <a:srgbClr val="002060"/>
                </a:solidFill>
                <a:latin typeface="Cambria" pitchFamily="18" charset="0"/>
                <a:cs typeface="Arial" panose="020B0604020202020204" pitchFamily="34" charset="0"/>
              </a:rPr>
              <a:t>on inter-state supply</a:t>
            </a:r>
          </a:p>
          <a:p>
            <a:pPr marL="1158875" lvl="2" indent="-260350">
              <a:lnSpc>
                <a:spcPct val="150000"/>
              </a:lnSpc>
              <a:spcBef>
                <a:spcPts val="0"/>
              </a:spcBef>
              <a:buClr>
                <a:srgbClr val="002060"/>
              </a:buClr>
              <a:buSzPct val="100000"/>
              <a:buFont typeface="Wingdings" pitchFamily="2" charset="2"/>
              <a:buChar char="§"/>
              <a:defRPr/>
            </a:pPr>
            <a:r>
              <a:rPr lang="en-IN" sz="1800" dirty="0">
                <a:solidFill>
                  <a:srgbClr val="002060"/>
                </a:solidFill>
                <a:latin typeface="Cambria" pitchFamily="18" charset="0"/>
                <a:cs typeface="Arial" panose="020B0604020202020204" pitchFamily="34" charset="0"/>
              </a:rPr>
              <a:t>of goods / services</a:t>
            </a:r>
          </a:p>
          <a:p>
            <a:pPr marL="1158875" lvl="2" indent="-260350">
              <a:lnSpc>
                <a:spcPct val="150000"/>
              </a:lnSpc>
              <a:spcBef>
                <a:spcPts val="0"/>
              </a:spcBef>
              <a:buClr>
                <a:srgbClr val="002060"/>
              </a:buClr>
              <a:buSzPct val="100000"/>
              <a:buFont typeface="Wingdings" pitchFamily="2" charset="2"/>
              <a:buChar char="§"/>
              <a:defRPr/>
            </a:pPr>
            <a:r>
              <a:rPr lang="en-IN" sz="1800" dirty="0">
                <a:solidFill>
                  <a:srgbClr val="002060"/>
                </a:solidFill>
                <a:latin typeface="Cambria" pitchFamily="18" charset="0"/>
                <a:cs typeface="Arial" panose="020B0604020202020204" pitchFamily="34" charset="0"/>
              </a:rPr>
              <a:t>at notified Rate(s</a:t>
            </a:r>
            <a:r>
              <a:rPr lang="en-IN" sz="1800" dirty="0" smtClean="0">
                <a:solidFill>
                  <a:srgbClr val="002060"/>
                </a:solidFill>
                <a:latin typeface="Cambria" pitchFamily="18" charset="0"/>
                <a:cs typeface="Arial" panose="020B0604020202020204" pitchFamily="34" charset="0"/>
              </a:rPr>
              <a:t>) (not exceeding 28% )</a:t>
            </a:r>
            <a:endParaRPr lang="en-IN" sz="1800" dirty="0">
              <a:solidFill>
                <a:srgbClr val="002060"/>
              </a:solidFill>
              <a:latin typeface="Cambria" pitchFamily="18" charset="0"/>
              <a:cs typeface="Arial" panose="020B0604020202020204" pitchFamily="34" charset="0"/>
            </a:endParaRPr>
          </a:p>
          <a:p>
            <a:pPr marL="1158875" lvl="2" indent="-260350">
              <a:lnSpc>
                <a:spcPct val="150000"/>
              </a:lnSpc>
              <a:spcBef>
                <a:spcPts val="0"/>
              </a:spcBef>
              <a:buClr>
                <a:srgbClr val="002060"/>
              </a:buClr>
              <a:buSzPct val="100000"/>
              <a:buFont typeface="Wingdings" pitchFamily="2" charset="2"/>
              <a:buChar char="§"/>
              <a:defRPr/>
            </a:pPr>
            <a:r>
              <a:rPr lang="en-IN" sz="1800" b="1" dirty="0">
                <a:solidFill>
                  <a:srgbClr val="002060"/>
                </a:solidFill>
                <a:latin typeface="Cambria" pitchFamily="18" charset="0"/>
                <a:cs typeface="Arial" panose="020B0604020202020204" pitchFamily="34" charset="0"/>
              </a:rPr>
              <a:t>payable</a:t>
            </a:r>
            <a:r>
              <a:rPr lang="en-IN" sz="1800" dirty="0">
                <a:solidFill>
                  <a:srgbClr val="002060"/>
                </a:solidFill>
                <a:latin typeface="Cambria" pitchFamily="18" charset="0"/>
                <a:cs typeface="Arial" panose="020B0604020202020204" pitchFamily="34" charset="0"/>
              </a:rPr>
              <a:t> on consideration/Value</a:t>
            </a:r>
          </a:p>
          <a:p>
            <a:pPr marL="1158875" lvl="2" indent="-260350">
              <a:lnSpc>
                <a:spcPct val="150000"/>
              </a:lnSpc>
              <a:spcBef>
                <a:spcPts val="0"/>
              </a:spcBef>
              <a:buClr>
                <a:srgbClr val="002060"/>
              </a:buClr>
              <a:buSzPct val="100000"/>
              <a:buFont typeface="Wingdings" pitchFamily="2" charset="2"/>
              <a:buChar char="§"/>
              <a:defRPr/>
            </a:pPr>
            <a:r>
              <a:rPr lang="en-IN" sz="1800" dirty="0">
                <a:solidFill>
                  <a:srgbClr val="002060"/>
                </a:solidFill>
                <a:latin typeface="Cambria" pitchFamily="18" charset="0"/>
                <a:cs typeface="Arial" panose="020B0604020202020204" pitchFamily="34" charset="0"/>
              </a:rPr>
              <a:t>collectible in prescribed manner</a:t>
            </a:r>
          </a:p>
          <a:p>
            <a:pPr marL="342900" lvl="2" indent="-342900">
              <a:lnSpc>
                <a:spcPct val="150000"/>
              </a:lnSpc>
              <a:spcBef>
                <a:spcPts val="0"/>
              </a:spcBef>
              <a:buClr>
                <a:srgbClr val="002060"/>
              </a:buClr>
              <a:buSzPct val="100000"/>
              <a:buFont typeface="Wingdings" pitchFamily="2" charset="2"/>
              <a:buChar char="q"/>
              <a:defRPr/>
            </a:pPr>
            <a:r>
              <a:rPr lang="en-IN" sz="1800" b="1" u="sng" dirty="0">
                <a:solidFill>
                  <a:srgbClr val="002060"/>
                </a:solidFill>
                <a:latin typeface="Cambria" pitchFamily="18" charset="0"/>
                <a:cs typeface="Arial" panose="020B0604020202020204" pitchFamily="34" charset="0"/>
              </a:rPr>
              <a:t>Tax payable by </a:t>
            </a:r>
            <a:r>
              <a:rPr lang="en-IN" sz="1800" dirty="0">
                <a:solidFill>
                  <a:srgbClr val="002060"/>
                </a:solidFill>
                <a:latin typeface="Cambria" pitchFamily="18" charset="0"/>
                <a:cs typeface="Arial" panose="020B0604020202020204" pitchFamily="34" charset="0"/>
              </a:rPr>
              <a:t>:</a:t>
            </a:r>
          </a:p>
          <a:p>
            <a:pPr marL="1158875" lvl="2" indent="-260350">
              <a:lnSpc>
                <a:spcPct val="150000"/>
              </a:lnSpc>
              <a:spcBef>
                <a:spcPts val="0"/>
              </a:spcBef>
              <a:buClr>
                <a:srgbClr val="002060"/>
              </a:buClr>
              <a:buSzPct val="100000"/>
              <a:buFont typeface="Wingdings" pitchFamily="2" charset="2"/>
              <a:buChar char="§"/>
              <a:defRPr/>
            </a:pPr>
            <a:r>
              <a:rPr lang="en-IN" sz="1800" dirty="0">
                <a:solidFill>
                  <a:srgbClr val="002060"/>
                </a:solidFill>
                <a:latin typeface="Cambria" pitchFamily="18" charset="0"/>
                <a:cs typeface="Arial" panose="020B0604020202020204" pitchFamily="34" charset="0"/>
              </a:rPr>
              <a:t>Taxable person (supplier)</a:t>
            </a:r>
          </a:p>
          <a:p>
            <a:pPr marL="1158875" lvl="2" indent="-260350">
              <a:lnSpc>
                <a:spcPct val="150000"/>
              </a:lnSpc>
              <a:spcBef>
                <a:spcPts val="0"/>
              </a:spcBef>
              <a:buClr>
                <a:srgbClr val="002060"/>
              </a:buClr>
              <a:buSzPct val="100000"/>
              <a:buFont typeface="Wingdings" pitchFamily="2" charset="2"/>
              <a:buChar char="§"/>
              <a:defRPr/>
            </a:pPr>
            <a:r>
              <a:rPr lang="en-IN" sz="1800" dirty="0">
                <a:solidFill>
                  <a:srgbClr val="002060"/>
                </a:solidFill>
                <a:latin typeface="Cambria" pitchFamily="18" charset="0"/>
                <a:cs typeface="Arial" panose="020B0604020202020204" pitchFamily="34" charset="0"/>
              </a:rPr>
              <a:t>Recipient of services / goods as Reverse change on specified goods/services.</a:t>
            </a:r>
          </a:p>
          <a:p>
            <a:pPr marL="1158875" lvl="2" indent="-260350">
              <a:lnSpc>
                <a:spcPct val="150000"/>
              </a:lnSpc>
              <a:spcBef>
                <a:spcPts val="0"/>
              </a:spcBef>
              <a:buClr>
                <a:srgbClr val="002060"/>
              </a:buClr>
              <a:buSzPct val="100000"/>
              <a:buFont typeface="Wingdings" pitchFamily="2" charset="2"/>
              <a:buChar char="§"/>
              <a:defRPr/>
            </a:pPr>
            <a:r>
              <a:rPr lang="en-IN" sz="1800" dirty="0">
                <a:solidFill>
                  <a:srgbClr val="002060"/>
                </a:solidFill>
                <a:latin typeface="Cambria" pitchFamily="18" charset="0"/>
                <a:cs typeface="Arial" panose="020B0604020202020204" pitchFamily="34" charset="0"/>
              </a:rPr>
              <a:t>Electronic Commerce Operator in respect of specified category of </a:t>
            </a:r>
            <a:r>
              <a:rPr lang="en-IN" sz="1800" dirty="0" smtClean="0">
                <a:solidFill>
                  <a:srgbClr val="002060"/>
                </a:solidFill>
                <a:latin typeface="Cambria" pitchFamily="18" charset="0"/>
                <a:cs typeface="Arial" panose="020B0604020202020204" pitchFamily="34" charset="0"/>
              </a:rPr>
              <a:t>services </a:t>
            </a:r>
            <a:r>
              <a:rPr lang="en-IN" sz="1800" dirty="0">
                <a:solidFill>
                  <a:srgbClr val="002060"/>
                </a:solidFill>
                <a:latin typeface="Cambria" pitchFamily="18" charset="0"/>
                <a:cs typeface="Arial" panose="020B0604020202020204" pitchFamily="34" charset="0"/>
              </a:rPr>
              <a:t>supplied through it.</a:t>
            </a:r>
          </a:p>
          <a:p>
            <a:pPr>
              <a:lnSpc>
                <a:spcPct val="150000"/>
              </a:lnSpc>
              <a:spcBef>
                <a:spcPts val="0"/>
              </a:spcBef>
            </a:pPr>
            <a:endParaRPr lang="en-IN" sz="1800" dirty="0">
              <a:latin typeface="Cambria" pitchFamily="18" charset="0"/>
            </a:endParaRPr>
          </a:p>
        </p:txBody>
      </p:sp>
      <p:sp>
        <p:nvSpPr>
          <p:cNvPr id="5" name="Title 1"/>
          <p:cNvSpPr>
            <a:spLocks noGrp="1"/>
          </p:cNvSpPr>
          <p:nvPr>
            <p:ph type="title"/>
          </p:nvPr>
        </p:nvSpPr>
        <p:spPr>
          <a:xfrm>
            <a:off x="612061" y="60324"/>
            <a:ext cx="11080709" cy="796908"/>
          </a:xfrm>
        </p:spPr>
        <p:txBody>
          <a:bodyPr>
            <a:normAutofit fontScale="90000"/>
          </a:bodyPr>
          <a:lstStyle/>
          <a:p>
            <a:r>
              <a:rPr lang="en-US" sz="4800" b="1" dirty="0" smtClean="0">
                <a:solidFill>
                  <a:srgbClr val="002060"/>
                </a:solidFill>
                <a:latin typeface="Cambria" pitchFamily="18" charset="0"/>
                <a:cs typeface="Times New Roman" panose="02020603050405020304" pitchFamily="18" charset="0"/>
              </a:rPr>
              <a:t/>
            </a:r>
            <a:br>
              <a:rPr lang="en-US" sz="4800" b="1" dirty="0" smtClean="0">
                <a:solidFill>
                  <a:srgbClr val="002060"/>
                </a:solidFill>
                <a:latin typeface="Cambria" pitchFamily="18" charset="0"/>
                <a:cs typeface="Times New Roman" panose="02020603050405020304" pitchFamily="18" charset="0"/>
              </a:rPr>
            </a:br>
            <a:r>
              <a:rPr lang="en-US" sz="4000" b="1" dirty="0" smtClean="0">
                <a:solidFill>
                  <a:srgbClr val="002060"/>
                </a:solidFill>
                <a:latin typeface="Cambria" pitchFamily="18" charset="0"/>
                <a:cs typeface="Times New Roman" panose="02020603050405020304" pitchFamily="18" charset="0"/>
              </a:rPr>
              <a:t>IGST </a:t>
            </a:r>
            <a:r>
              <a:rPr lang="en-US" sz="4000" b="1" dirty="0">
                <a:solidFill>
                  <a:srgbClr val="002060"/>
                </a:solidFill>
                <a:latin typeface="Cambria" pitchFamily="18" charset="0"/>
                <a:cs typeface="Times New Roman" panose="02020603050405020304" pitchFamily="18" charset="0"/>
              </a:rPr>
              <a:t>LEVY</a:t>
            </a:r>
            <a:r>
              <a:rPr lang="en-IN" sz="4000" b="1" dirty="0">
                <a:solidFill>
                  <a:srgbClr val="002060"/>
                </a:solidFill>
                <a:latin typeface="Cambria" pitchFamily="18" charset="0"/>
                <a:cs typeface="Times New Roman" panose="02020603050405020304" pitchFamily="18" charset="0"/>
              </a:rPr>
              <a:t/>
            </a:r>
            <a:br>
              <a:rPr lang="en-IN" sz="4000" b="1" dirty="0">
                <a:solidFill>
                  <a:srgbClr val="002060"/>
                </a:solidFill>
                <a:latin typeface="Cambria" pitchFamily="18" charset="0"/>
                <a:cs typeface="Times New Roman" panose="02020603050405020304" pitchFamily="18" charset="0"/>
              </a:rPr>
            </a:br>
            <a:endParaRPr lang="en-IN" b="1" dirty="0">
              <a:solidFill>
                <a:srgbClr val="002060"/>
              </a:solidFill>
              <a:latin typeface="Cambria" pitchFamily="18" charset="0"/>
            </a:endParaRPr>
          </a:p>
        </p:txBody>
      </p:sp>
      <p:sp>
        <p:nvSpPr>
          <p:cNvPr id="6" name="TextBox 5"/>
          <p:cNvSpPr txBox="1"/>
          <p:nvPr/>
        </p:nvSpPr>
        <p:spPr>
          <a:xfrm>
            <a:off x="3977466" y="6429396"/>
            <a:ext cx="7929618" cy="461665"/>
          </a:xfrm>
          <a:prstGeom prst="rect">
            <a:avLst/>
          </a:prstGeom>
          <a:noFill/>
        </p:spPr>
        <p:txBody>
          <a:bodyPr wrap="square" rtlCol="0">
            <a:spAutoFit/>
          </a:bodyPr>
          <a:lstStyle/>
          <a:p>
            <a:pPr algn="r"/>
            <a:r>
              <a:rPr lang="en-US" sz="1200" b="1" dirty="0" smtClean="0">
                <a:solidFill>
                  <a:srgbClr val="002060"/>
                </a:solidFill>
                <a:latin typeface="Calibri" pitchFamily="34" charset="0"/>
                <a:cs typeface="Calibri" pitchFamily="34" charset="0"/>
              </a:rPr>
              <a:t>13                                                                                               </a:t>
            </a:r>
            <a:r>
              <a:rPr lang="en-US" sz="1200" b="1" dirty="0">
                <a:solidFill>
                  <a:srgbClr val="002060"/>
                </a:solidFill>
                <a:latin typeface="Calibri" pitchFamily="34" charset="0"/>
                <a:cs typeface="Calibri" pitchFamily="34" charset="0"/>
              </a:rPr>
              <a:t>Damania &amp; Varaiya  Chartered Accountants</a:t>
            </a:r>
            <a:endParaRPr lang="en-IN" sz="1200" b="1" dirty="0">
              <a:solidFill>
                <a:srgbClr val="002060"/>
              </a:solidFill>
              <a:latin typeface="Calibri" pitchFamily="34" charset="0"/>
              <a:cs typeface="Calibri" pitchFamily="34" charset="0"/>
            </a:endParaRPr>
          </a:p>
          <a:p>
            <a:pPr algn="r"/>
            <a:endParaRPr lang="en-US" sz="1200" dirty="0">
              <a:solidFill>
                <a:srgbClr val="002060"/>
              </a:solidFill>
            </a:endParaRPr>
          </a:p>
        </p:txBody>
      </p:sp>
    </p:spTree>
    <p:extLst>
      <p:ext uri="{BB962C8B-B14F-4D97-AF65-F5344CB8AC3E}">
        <p14:creationId xmlns:p14="http://schemas.microsoft.com/office/powerpoint/2010/main" val="1479378666"/>
      </p:ext>
    </p:extLst>
  </p:cSld>
  <p:clrMapOvr>
    <a:masterClrMapping/>
  </p:clrMapOvr>
  <p:transition>
    <p:pull dir="l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ubtitle 1"/>
          <p:cNvSpPr>
            <a:spLocks noGrp="1"/>
          </p:cNvSpPr>
          <p:nvPr>
            <p:ph type="subTitle" idx="1"/>
          </p:nvPr>
        </p:nvSpPr>
        <p:spPr>
          <a:xfrm>
            <a:off x="100806" y="857232"/>
            <a:ext cx="11807668" cy="5531512"/>
          </a:xfrm>
        </p:spPr>
        <p:txBody>
          <a:bodyPr>
            <a:normAutofit lnSpcReduction="10000"/>
          </a:bodyPr>
          <a:lstStyle/>
          <a:p>
            <a:pPr algn="l">
              <a:lnSpc>
                <a:spcPct val="150000"/>
              </a:lnSpc>
              <a:defRPr/>
            </a:pPr>
            <a:r>
              <a:rPr lang="en-US" sz="1800" dirty="0">
                <a:solidFill>
                  <a:srgbClr val="002060"/>
                </a:solidFill>
                <a:latin typeface="Cambria" pitchFamily="18" charset="0"/>
              </a:rPr>
              <a:t> </a:t>
            </a:r>
            <a:r>
              <a:rPr lang="en-IN" sz="1800" b="1" u="sng" dirty="0">
                <a:solidFill>
                  <a:srgbClr val="002060"/>
                </a:solidFill>
                <a:latin typeface="Cambria" pitchFamily="18" charset="0"/>
              </a:rPr>
              <a:t>Following suppliers are not </a:t>
            </a:r>
            <a:r>
              <a:rPr lang="en-IN" sz="1800" b="1" u="sng" dirty="0" smtClean="0">
                <a:solidFill>
                  <a:srgbClr val="002060"/>
                </a:solidFill>
                <a:latin typeface="Cambria" pitchFamily="18" charset="0"/>
              </a:rPr>
              <a:t>liable </a:t>
            </a:r>
            <a:r>
              <a:rPr lang="en-IN" sz="1800" b="1" u="sng" dirty="0">
                <a:solidFill>
                  <a:srgbClr val="002060"/>
                </a:solidFill>
                <a:latin typeface="Cambria" pitchFamily="18" charset="0"/>
              </a:rPr>
              <a:t>for registration:</a:t>
            </a:r>
            <a:endParaRPr lang="en-US" sz="1800" dirty="0">
              <a:solidFill>
                <a:srgbClr val="002060"/>
              </a:solidFill>
              <a:latin typeface="Cambria" pitchFamily="18" charset="0"/>
            </a:endParaRPr>
          </a:p>
          <a:p>
            <a:pPr marL="725488" lvl="0" indent="-363538" algn="l">
              <a:buFont typeface="Wingdings" pitchFamily="2" charset="2"/>
              <a:buChar char="q"/>
            </a:pPr>
            <a:r>
              <a:rPr lang="en-IN" sz="1800" dirty="0" smtClean="0">
                <a:solidFill>
                  <a:srgbClr val="002060"/>
                </a:solidFill>
                <a:latin typeface="Cambria" pitchFamily="18" charset="0"/>
              </a:rPr>
              <a:t>Agriculturist for the purpose of agriculture. </a:t>
            </a:r>
            <a:endParaRPr lang="en-US" sz="1800" dirty="0">
              <a:solidFill>
                <a:srgbClr val="002060"/>
              </a:solidFill>
              <a:latin typeface="Cambria" pitchFamily="18" charset="0"/>
            </a:endParaRPr>
          </a:p>
          <a:p>
            <a:pPr marL="725488" lvl="0" indent="-363538" algn="l">
              <a:buFont typeface="Wingdings" pitchFamily="2" charset="2"/>
              <a:buChar char="q"/>
            </a:pPr>
            <a:r>
              <a:rPr lang="en-IN" sz="1800" dirty="0">
                <a:solidFill>
                  <a:srgbClr val="002060"/>
                </a:solidFill>
                <a:latin typeface="Cambria" pitchFamily="18" charset="0"/>
              </a:rPr>
              <a:t>Employee providing service to his employer in the course of employment</a:t>
            </a:r>
            <a:endParaRPr lang="en-US" sz="1800" dirty="0">
              <a:solidFill>
                <a:srgbClr val="002060"/>
              </a:solidFill>
              <a:latin typeface="Cambria" pitchFamily="18" charset="0"/>
            </a:endParaRPr>
          </a:p>
          <a:p>
            <a:pPr marL="725488" lvl="0" indent="-363538" algn="l">
              <a:buFont typeface="Wingdings" pitchFamily="2" charset="2"/>
              <a:buChar char="q"/>
            </a:pPr>
            <a:r>
              <a:rPr lang="en-IN" sz="1800" dirty="0">
                <a:solidFill>
                  <a:srgbClr val="002060"/>
                </a:solidFill>
                <a:latin typeface="Cambria" pitchFamily="18" charset="0"/>
              </a:rPr>
              <a:t>Any person engaged exclusively in supplying exempted goods or service.</a:t>
            </a:r>
            <a:endParaRPr lang="en-US" sz="1800" dirty="0">
              <a:solidFill>
                <a:srgbClr val="002060"/>
              </a:solidFill>
              <a:latin typeface="Cambria" pitchFamily="18" charset="0"/>
            </a:endParaRPr>
          </a:p>
          <a:p>
            <a:pPr marL="725488" lvl="0" indent="-363538" algn="l">
              <a:buFont typeface="Wingdings" pitchFamily="2" charset="2"/>
              <a:buChar char="q"/>
            </a:pPr>
            <a:r>
              <a:rPr lang="en-IN" sz="1800" dirty="0">
                <a:solidFill>
                  <a:srgbClr val="002060"/>
                </a:solidFill>
                <a:latin typeface="Cambria" pitchFamily="18" charset="0"/>
              </a:rPr>
              <a:t>Any person liable to pay reverse charge on import of services for personal use (limit will apply)</a:t>
            </a:r>
          </a:p>
          <a:p>
            <a:pPr marL="725488" lvl="0" indent="-363538" algn="l">
              <a:buFont typeface="Wingdings" pitchFamily="2" charset="2"/>
              <a:buChar char="q"/>
            </a:pPr>
            <a:endParaRPr lang="en-US" sz="800" dirty="0">
              <a:solidFill>
                <a:srgbClr val="002060"/>
              </a:solidFill>
              <a:latin typeface="Cambria" pitchFamily="18" charset="0"/>
            </a:endParaRPr>
          </a:p>
          <a:p>
            <a:pPr marL="725488" indent="-363538" algn="l"/>
            <a:endParaRPr lang="en-IN" sz="1800" dirty="0">
              <a:solidFill>
                <a:srgbClr val="002060"/>
              </a:solidFill>
              <a:latin typeface="Cambria" pitchFamily="18" charset="0"/>
              <a:cs typeface="Times New Roman" panose="02020603050405020304" pitchFamily="18" charset="0"/>
            </a:endParaRPr>
          </a:p>
          <a:p>
            <a:pPr marL="725488" indent="-725488" algn="l"/>
            <a:endParaRPr lang="en-IN" sz="1800" b="1" dirty="0">
              <a:solidFill>
                <a:srgbClr val="002060"/>
              </a:solidFill>
              <a:latin typeface="Cambria" pitchFamily="18" charset="0"/>
              <a:cs typeface="Times New Roman" panose="02020603050405020304" pitchFamily="18" charset="0"/>
            </a:endParaRPr>
          </a:p>
          <a:p>
            <a:pPr marL="725488" indent="-725488" algn="l"/>
            <a:endParaRPr lang="en-IN" sz="1800" b="1" dirty="0">
              <a:solidFill>
                <a:srgbClr val="002060"/>
              </a:solidFill>
              <a:latin typeface="Cambria" pitchFamily="18" charset="0"/>
              <a:cs typeface="Times New Roman" panose="02020603050405020304" pitchFamily="18" charset="0"/>
            </a:endParaRPr>
          </a:p>
          <a:p>
            <a:pPr marL="725488" indent="-725488" algn="l"/>
            <a:endParaRPr lang="en-IN" sz="1800" b="1" dirty="0">
              <a:solidFill>
                <a:srgbClr val="002060"/>
              </a:solidFill>
              <a:latin typeface="Cambria" pitchFamily="18" charset="0"/>
              <a:cs typeface="Times New Roman" panose="02020603050405020304" pitchFamily="18" charset="0"/>
            </a:endParaRPr>
          </a:p>
          <a:p>
            <a:pPr marL="725488" indent="-725488" algn="l"/>
            <a:endParaRPr lang="en-IN" sz="1800" dirty="0">
              <a:solidFill>
                <a:srgbClr val="002060"/>
              </a:solidFill>
              <a:latin typeface="Cambria" pitchFamily="18" charset="0"/>
              <a:cs typeface="Times New Roman" panose="02020603050405020304" pitchFamily="18" charset="0"/>
            </a:endParaRPr>
          </a:p>
          <a:p>
            <a:pPr algn="l"/>
            <a:r>
              <a:rPr lang="en-IN" sz="1800" b="1" dirty="0" smtClean="0">
                <a:solidFill>
                  <a:srgbClr val="002060"/>
                </a:solidFill>
                <a:latin typeface="Cambria" pitchFamily="18" charset="0"/>
                <a:cs typeface="Times New Roman" panose="02020603050405020304" pitchFamily="18" charset="0"/>
              </a:rPr>
              <a:t>Aggregate Turnover includes all supplies made by that person including tax free supply and also supply on behalf of another person. </a:t>
            </a:r>
            <a:endParaRPr lang="en-IN" sz="1800" b="1" dirty="0">
              <a:solidFill>
                <a:srgbClr val="002060"/>
              </a:solidFill>
              <a:latin typeface="Cambria" pitchFamily="18" charset="0"/>
              <a:cs typeface="Times New Roman" panose="02020603050405020304" pitchFamily="18" charset="0"/>
            </a:endParaRPr>
          </a:p>
          <a:p>
            <a:pPr marL="725488" indent="-725488" algn="l"/>
            <a:endParaRPr lang="en-IN" sz="1800" b="1" dirty="0">
              <a:solidFill>
                <a:srgbClr val="002060"/>
              </a:solidFill>
              <a:latin typeface="Cambria" pitchFamily="18" charset="0"/>
              <a:cs typeface="Times New Roman" panose="02020603050405020304" pitchFamily="18" charset="0"/>
            </a:endParaRPr>
          </a:p>
          <a:p>
            <a:pPr marL="725488" indent="-725488" algn="l"/>
            <a:endParaRPr lang="en-IN" sz="1800" b="1" dirty="0">
              <a:solidFill>
                <a:srgbClr val="002060"/>
              </a:solidFill>
              <a:latin typeface="Cambria" pitchFamily="18" charset="0"/>
              <a:cs typeface="Times New Roman" panose="02020603050405020304" pitchFamily="18" charset="0"/>
            </a:endParaRPr>
          </a:p>
          <a:p>
            <a:pPr marL="725488" indent="-725488" algn="l"/>
            <a:endParaRPr lang="en-IN" sz="1800" b="1" dirty="0">
              <a:solidFill>
                <a:srgbClr val="002060"/>
              </a:solidFill>
              <a:latin typeface="Cambria" pitchFamily="18" charset="0"/>
              <a:cs typeface="Times New Roman" panose="02020603050405020304" pitchFamily="18" charset="0"/>
            </a:endParaRPr>
          </a:p>
          <a:p>
            <a:pPr marL="725488" indent="-725488" algn="l"/>
            <a:endParaRPr lang="en-IN" sz="1800" b="1" dirty="0">
              <a:solidFill>
                <a:srgbClr val="002060"/>
              </a:solidFill>
              <a:latin typeface="Cambria" pitchFamily="18" charset="0"/>
              <a:cs typeface="Times New Roman" panose="02020603050405020304" pitchFamily="18" charset="0"/>
            </a:endParaRPr>
          </a:p>
          <a:p>
            <a:pPr marL="725488" indent="-725488" algn="l"/>
            <a:endParaRPr lang="en-IN" sz="1800" b="1" dirty="0">
              <a:solidFill>
                <a:srgbClr val="002060"/>
              </a:solidFill>
              <a:latin typeface="Cambria" pitchFamily="18" charset="0"/>
              <a:cs typeface="Times New Roman" panose="02020603050405020304" pitchFamily="18" charset="0"/>
            </a:endParaRPr>
          </a:p>
          <a:p>
            <a:pPr marL="725488" lvl="0" indent="-725488" algn="l">
              <a:buFont typeface="Wingdings" pitchFamily="2" charset="2"/>
              <a:buChar char="q"/>
            </a:pPr>
            <a:endParaRPr lang="en-IN" sz="1800" dirty="0">
              <a:solidFill>
                <a:srgbClr val="002060"/>
              </a:solidFill>
              <a:latin typeface="Cambria" pitchFamily="18" charset="0"/>
            </a:endParaRPr>
          </a:p>
          <a:p>
            <a:pPr marL="725488" lvl="0" indent="-363538" algn="l">
              <a:buFont typeface="Wingdings" pitchFamily="2" charset="2"/>
              <a:buChar char="q"/>
            </a:pPr>
            <a:endParaRPr lang="en-IN" sz="800" dirty="0">
              <a:solidFill>
                <a:srgbClr val="002060"/>
              </a:solidFill>
              <a:latin typeface="Cambria" pitchFamily="18" charset="0"/>
            </a:endParaRPr>
          </a:p>
          <a:p>
            <a:pPr algn="l">
              <a:defRPr/>
            </a:pPr>
            <a:endParaRPr lang="en-US" sz="1800" b="1" dirty="0"/>
          </a:p>
          <a:p>
            <a:pPr lvl="0" algn="l">
              <a:lnSpc>
                <a:spcPct val="150000"/>
              </a:lnSpc>
              <a:defRPr/>
            </a:pPr>
            <a:endParaRPr lang="en-US" sz="1800" dirty="0"/>
          </a:p>
          <a:p>
            <a:pPr algn="l" eaLnBrk="1" hangingPunct="1">
              <a:lnSpc>
                <a:spcPct val="150000"/>
              </a:lnSpc>
              <a:defRPr/>
            </a:pPr>
            <a:endParaRPr lang="en-US" sz="1800" dirty="0">
              <a:solidFill>
                <a:srgbClr val="002060"/>
              </a:solidFill>
              <a:latin typeface="Cambria" pitchFamily="18" charset="0"/>
              <a:cs typeface="Times New Roman" pitchFamily="18" charset="0"/>
            </a:endParaRPr>
          </a:p>
        </p:txBody>
      </p:sp>
      <p:sp>
        <p:nvSpPr>
          <p:cNvPr id="5" name="Title 1"/>
          <p:cNvSpPr txBox="1">
            <a:spLocks/>
          </p:cNvSpPr>
          <p:nvPr/>
        </p:nvSpPr>
        <p:spPr>
          <a:xfrm>
            <a:off x="1" y="93098"/>
            <a:ext cx="12241213" cy="692696"/>
          </a:xfrm>
          <a:prstGeom prst="rect">
            <a:avLst/>
          </a:prstGeom>
        </p:spPr>
        <p:txBody>
          <a:bodyPr anchor="ctr">
            <a:scene3d>
              <a:camera prst="orthographicFront"/>
              <a:lightRig rig="soft" dir="t"/>
            </a:scene3d>
            <a:sp3d prstMaterial="softEdge">
              <a:bevelT w="25400" h="25400"/>
            </a:sp3d>
          </a:bodyPr>
          <a:lstStyle/>
          <a:p>
            <a:pPr algn="ctr">
              <a:defRPr/>
            </a:pPr>
            <a:r>
              <a:rPr lang="en-IN" sz="3600" b="1" dirty="0">
                <a:solidFill>
                  <a:srgbClr val="002060"/>
                </a:solidFill>
                <a:latin typeface="Cambria" pitchFamily="18" charset="0"/>
                <a:cs typeface="Times New Roman" panose="02020603050405020304" pitchFamily="18" charset="0"/>
              </a:rPr>
              <a:t>Taxable Persons(Liability to registration)</a:t>
            </a:r>
            <a:r>
              <a:rPr lang="en-IN" sz="3600" b="1" dirty="0">
                <a:solidFill>
                  <a:srgbClr val="002060"/>
                </a:solidFill>
                <a:latin typeface="Times New Roman" panose="02020603050405020304" pitchFamily="18" charset="0"/>
                <a:cs typeface="Times New Roman" panose="02020603050405020304" pitchFamily="18" charset="0"/>
              </a:rPr>
              <a:t>(</a:t>
            </a:r>
            <a:r>
              <a:rPr lang="en-IN" sz="3600" b="1" dirty="0" err="1">
                <a:solidFill>
                  <a:srgbClr val="002060"/>
                </a:solidFill>
                <a:latin typeface="Times New Roman" panose="02020603050405020304" pitchFamily="18" charset="0"/>
                <a:cs typeface="Times New Roman" panose="02020603050405020304" pitchFamily="18" charset="0"/>
              </a:rPr>
              <a:t>Contd</a:t>
            </a:r>
            <a:r>
              <a:rPr lang="en-IN" sz="3600" b="1" dirty="0">
                <a:solidFill>
                  <a:srgbClr val="002060"/>
                </a:solidFill>
                <a:latin typeface="Times New Roman" panose="02020603050405020304" pitchFamily="18" charset="0"/>
                <a:cs typeface="Times New Roman" panose="02020603050405020304" pitchFamily="18" charset="0"/>
              </a:rPr>
              <a:t>…)</a:t>
            </a:r>
          </a:p>
        </p:txBody>
      </p:sp>
      <p:sp>
        <p:nvSpPr>
          <p:cNvPr id="7" name="TextBox 6"/>
          <p:cNvSpPr txBox="1"/>
          <p:nvPr/>
        </p:nvSpPr>
        <p:spPr>
          <a:xfrm>
            <a:off x="3977466" y="6429396"/>
            <a:ext cx="7929618" cy="461665"/>
          </a:xfrm>
          <a:prstGeom prst="rect">
            <a:avLst/>
          </a:prstGeom>
          <a:noFill/>
        </p:spPr>
        <p:txBody>
          <a:bodyPr wrap="square" rtlCol="0">
            <a:spAutoFit/>
          </a:bodyPr>
          <a:lstStyle/>
          <a:p>
            <a:pPr algn="r"/>
            <a:r>
              <a:rPr lang="en-US" sz="1200" b="1" dirty="0" smtClean="0">
                <a:solidFill>
                  <a:srgbClr val="002060"/>
                </a:solidFill>
                <a:latin typeface="Calibri" pitchFamily="34" charset="0"/>
                <a:cs typeface="Calibri" pitchFamily="34" charset="0"/>
              </a:rPr>
              <a:t>14                                                                                               </a:t>
            </a:r>
            <a:r>
              <a:rPr lang="en-US" sz="1200" b="1" dirty="0">
                <a:solidFill>
                  <a:srgbClr val="002060"/>
                </a:solidFill>
                <a:latin typeface="Calibri" pitchFamily="34" charset="0"/>
                <a:cs typeface="Calibri" pitchFamily="34" charset="0"/>
              </a:rPr>
              <a:t>Damania &amp; Varaiya  Chartered Accountants</a:t>
            </a:r>
            <a:endParaRPr lang="en-IN" sz="1200" b="1" dirty="0">
              <a:solidFill>
                <a:srgbClr val="002060"/>
              </a:solidFill>
              <a:latin typeface="Calibri" pitchFamily="34" charset="0"/>
              <a:cs typeface="Calibri" pitchFamily="34" charset="0"/>
            </a:endParaRPr>
          </a:p>
          <a:p>
            <a:pPr algn="r"/>
            <a:endParaRPr lang="en-US" sz="1200" dirty="0">
              <a:solidFill>
                <a:srgbClr val="002060"/>
              </a:solidFill>
            </a:endParaRPr>
          </a:p>
        </p:txBody>
      </p:sp>
      <p:grpSp>
        <p:nvGrpSpPr>
          <p:cNvPr id="8" name="Group 7"/>
          <p:cNvGrpSpPr/>
          <p:nvPr/>
        </p:nvGrpSpPr>
        <p:grpSpPr>
          <a:xfrm>
            <a:off x="548442" y="3071810"/>
            <a:ext cx="8467764" cy="2286016"/>
            <a:chOff x="3072606" y="1072405"/>
            <a:chExt cx="5715000" cy="2532415"/>
          </a:xfrm>
        </p:grpSpPr>
        <p:sp>
          <p:nvSpPr>
            <p:cNvPr id="9" name="Rounded Rectangle 8"/>
            <p:cNvSpPr/>
            <p:nvPr/>
          </p:nvSpPr>
          <p:spPr>
            <a:xfrm>
              <a:off x="4901406" y="1072405"/>
              <a:ext cx="2081463" cy="451594"/>
            </a:xfrm>
            <a:prstGeom prst="roundRect">
              <a:avLst/>
            </a:prstGeom>
            <a:no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u="sng" dirty="0">
                  <a:solidFill>
                    <a:srgbClr val="002060"/>
                  </a:solidFill>
                </a:rPr>
                <a:t>Threshold for Registration</a:t>
              </a:r>
            </a:p>
          </p:txBody>
        </p:sp>
        <p:sp>
          <p:nvSpPr>
            <p:cNvPr id="10" name="Rounded Rectangle 9"/>
            <p:cNvSpPr/>
            <p:nvPr/>
          </p:nvSpPr>
          <p:spPr>
            <a:xfrm>
              <a:off x="6501606" y="2133600"/>
              <a:ext cx="2133600" cy="609600"/>
            </a:xfrm>
            <a:prstGeom prst="roundRect">
              <a:avLst/>
            </a:prstGeom>
            <a:no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u="sng" dirty="0">
                  <a:solidFill>
                    <a:srgbClr val="002060"/>
                  </a:solidFill>
                </a:rPr>
                <a:t>Special category States</a:t>
              </a:r>
              <a:endParaRPr lang="en-IN" dirty="0">
                <a:ea typeface="Cambria Math" panose="02040503050406030204" pitchFamily="18" charset="0"/>
              </a:endParaRPr>
            </a:p>
            <a:p>
              <a:pPr algn="ctr"/>
              <a:r>
                <a:rPr lang="en-IN" altLang="en-US" dirty="0">
                  <a:solidFill>
                    <a:srgbClr val="002060"/>
                  </a:solidFill>
                  <a:ea typeface="Cambria Math" panose="02040503050406030204" pitchFamily="18" charset="0"/>
                  <a:cs typeface="Cambria Math" panose="02040503050406030204" pitchFamily="18" charset="0"/>
                </a:rPr>
                <a:t>(NE, </a:t>
              </a:r>
              <a:r>
                <a:rPr lang="en-IN" altLang="en-US" dirty="0" smtClean="0">
                  <a:solidFill>
                    <a:srgbClr val="002060"/>
                  </a:solidFill>
                  <a:ea typeface="Cambria Math" panose="02040503050406030204" pitchFamily="18" charset="0"/>
                  <a:cs typeface="Cambria Math" panose="02040503050406030204" pitchFamily="18" charset="0"/>
                </a:rPr>
                <a:t>HP, </a:t>
              </a:r>
              <a:r>
                <a:rPr lang="en-IN" altLang="en-US" dirty="0" err="1" smtClean="0">
                  <a:solidFill>
                    <a:srgbClr val="002060"/>
                  </a:solidFill>
                  <a:ea typeface="Cambria Math" panose="02040503050406030204" pitchFamily="18" charset="0"/>
                  <a:cs typeface="Cambria Math" panose="02040503050406030204" pitchFamily="18" charset="0"/>
                </a:rPr>
                <a:t>Uttarkhand</a:t>
              </a:r>
              <a:r>
                <a:rPr lang="en-IN" altLang="en-US" dirty="0" smtClean="0">
                  <a:solidFill>
                    <a:srgbClr val="002060"/>
                  </a:solidFill>
                  <a:ea typeface="Cambria Math" panose="02040503050406030204" pitchFamily="18" charset="0"/>
                  <a:cs typeface="Cambria Math" panose="02040503050406030204" pitchFamily="18" charset="0"/>
                </a:rPr>
                <a:t> </a:t>
              </a:r>
              <a:r>
                <a:rPr lang="en-IN" altLang="en-US" dirty="0">
                  <a:solidFill>
                    <a:srgbClr val="002060"/>
                  </a:solidFill>
                  <a:ea typeface="Cambria Math" panose="02040503050406030204" pitchFamily="18" charset="0"/>
                  <a:cs typeface="Cambria Math" panose="02040503050406030204" pitchFamily="18" charset="0"/>
                </a:rPr>
                <a:t>and J&amp;K)</a:t>
              </a:r>
              <a:endParaRPr lang="en-IN" u="sng" dirty="0">
                <a:solidFill>
                  <a:srgbClr val="002060"/>
                </a:solidFill>
              </a:endParaRPr>
            </a:p>
          </p:txBody>
        </p:sp>
        <p:sp>
          <p:nvSpPr>
            <p:cNvPr id="11" name="Rounded Rectangle 10"/>
            <p:cNvSpPr/>
            <p:nvPr/>
          </p:nvSpPr>
          <p:spPr>
            <a:xfrm>
              <a:off x="3148806" y="2133600"/>
              <a:ext cx="1981200" cy="609600"/>
            </a:xfrm>
            <a:prstGeom prst="roundRect">
              <a:avLst/>
            </a:prstGeom>
            <a:no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u="sng" dirty="0">
                  <a:solidFill>
                    <a:srgbClr val="002060"/>
                  </a:solidFill>
                </a:rPr>
                <a:t>Other than Special category States</a:t>
              </a:r>
            </a:p>
          </p:txBody>
        </p:sp>
        <p:sp>
          <p:nvSpPr>
            <p:cNvPr id="12" name="Rounded Rectangle 11"/>
            <p:cNvSpPr/>
            <p:nvPr/>
          </p:nvSpPr>
          <p:spPr>
            <a:xfrm>
              <a:off x="3072606" y="3042062"/>
              <a:ext cx="2133600" cy="562758"/>
            </a:xfrm>
            <a:prstGeom prst="roundRect">
              <a:avLst/>
            </a:prstGeom>
            <a:no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rgbClr val="002060"/>
                  </a:solidFill>
                </a:rPr>
                <a:t>Aggregate Turnover &gt; Rs 20 </a:t>
              </a:r>
              <a:r>
                <a:rPr lang="en-IN" dirty="0" smtClean="0">
                  <a:solidFill>
                    <a:srgbClr val="002060"/>
                  </a:solidFill>
                </a:rPr>
                <a:t>Lakhs in a state</a:t>
              </a:r>
              <a:endParaRPr lang="en-IN" dirty="0">
                <a:solidFill>
                  <a:srgbClr val="002060"/>
                </a:solidFill>
              </a:endParaRPr>
            </a:p>
          </p:txBody>
        </p:sp>
        <p:sp>
          <p:nvSpPr>
            <p:cNvPr id="13" name="Rounded Rectangle 12"/>
            <p:cNvSpPr/>
            <p:nvPr/>
          </p:nvSpPr>
          <p:spPr>
            <a:xfrm>
              <a:off x="6654006" y="3042062"/>
              <a:ext cx="2133600" cy="562758"/>
            </a:xfrm>
            <a:prstGeom prst="roundRect">
              <a:avLst/>
            </a:prstGeom>
            <a:no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rgbClr val="002060"/>
                  </a:solidFill>
                </a:rPr>
                <a:t>Aggregate Turnover &gt; Rs 10 </a:t>
              </a:r>
              <a:r>
                <a:rPr lang="en-IN" dirty="0" smtClean="0">
                  <a:solidFill>
                    <a:srgbClr val="002060"/>
                  </a:solidFill>
                </a:rPr>
                <a:t>Lakhs in those states</a:t>
              </a:r>
              <a:endParaRPr lang="en-IN" dirty="0">
                <a:solidFill>
                  <a:srgbClr val="002060"/>
                </a:solidFill>
              </a:endParaRPr>
            </a:p>
          </p:txBody>
        </p:sp>
        <p:sp>
          <p:nvSpPr>
            <p:cNvPr id="14" name="Right Brace 13"/>
            <p:cNvSpPr/>
            <p:nvPr/>
          </p:nvSpPr>
          <p:spPr>
            <a:xfrm rot="16200000">
              <a:off x="5663406" y="76200"/>
              <a:ext cx="457200" cy="3505200"/>
            </a:xfrm>
            <a:prstGeom prst="rightBrace">
              <a:avLst/>
            </a:prstGeom>
            <a:ln w="28575">
              <a:solidFill>
                <a:schemeClr val="accent5">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a:p>
          </p:txBody>
        </p:sp>
        <p:cxnSp>
          <p:nvCxnSpPr>
            <p:cNvPr id="15" name="Straight Connector 14"/>
            <p:cNvCxnSpPr>
              <a:stCxn id="11" idx="2"/>
            </p:cNvCxnSpPr>
            <p:nvPr/>
          </p:nvCxnSpPr>
          <p:spPr>
            <a:xfrm>
              <a:off x="4139406" y="2743200"/>
              <a:ext cx="0" cy="289560"/>
            </a:xfrm>
            <a:prstGeom prst="line">
              <a:avLst/>
            </a:prstGeom>
            <a:ln w="2857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7720806" y="2743200"/>
              <a:ext cx="0" cy="289560"/>
            </a:xfrm>
            <a:prstGeom prst="line">
              <a:avLst/>
            </a:prstGeom>
            <a:ln w="2857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140742317"/>
      </p:ext>
    </p:extLst>
  </p:cSld>
  <p:clrMapOvr>
    <a:masterClrMapping/>
  </p:clrMapOvr>
  <p:transition>
    <p:pull dir="l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061" y="71414"/>
            <a:ext cx="11017093" cy="654032"/>
          </a:xfrm>
        </p:spPr>
        <p:txBody>
          <a:bodyPr>
            <a:normAutofit/>
          </a:bodyPr>
          <a:lstStyle/>
          <a:p>
            <a:r>
              <a:rPr lang="en-IN" sz="3600" b="1" dirty="0">
                <a:solidFill>
                  <a:srgbClr val="002060"/>
                </a:solidFill>
                <a:latin typeface="Cambria" pitchFamily="18" charset="0"/>
                <a:cs typeface="Times New Roman" panose="02020603050405020304" pitchFamily="18" charset="0"/>
              </a:rPr>
              <a:t>Goods</a:t>
            </a:r>
            <a:endParaRPr lang="en-IN" sz="3600" dirty="0"/>
          </a:p>
        </p:txBody>
      </p:sp>
      <p:sp>
        <p:nvSpPr>
          <p:cNvPr id="3" name="Content Placeholder 2"/>
          <p:cNvSpPr>
            <a:spLocks noGrp="1"/>
          </p:cNvSpPr>
          <p:nvPr>
            <p:ph idx="1"/>
          </p:nvPr>
        </p:nvSpPr>
        <p:spPr>
          <a:xfrm>
            <a:off x="405567" y="785794"/>
            <a:ext cx="11223588" cy="5691206"/>
          </a:xfrm>
        </p:spPr>
        <p:txBody>
          <a:bodyPr>
            <a:normAutofit fontScale="62500" lnSpcReduction="20000"/>
          </a:bodyPr>
          <a:lstStyle/>
          <a:p>
            <a:pPr marL="0" indent="0">
              <a:lnSpc>
                <a:spcPct val="170000"/>
              </a:lnSpc>
              <a:spcBef>
                <a:spcPts val="0"/>
              </a:spcBef>
              <a:buNone/>
            </a:pPr>
            <a:r>
              <a:rPr lang="en-US" sz="2900" dirty="0">
                <a:solidFill>
                  <a:srgbClr val="002060"/>
                </a:solidFill>
                <a:latin typeface="Cambria" pitchFamily="18" charset="0"/>
              </a:rPr>
              <a:t>It means: every kind of movable property and it:</a:t>
            </a:r>
            <a:endParaRPr lang="en-IN" sz="2900" dirty="0">
              <a:solidFill>
                <a:srgbClr val="002060"/>
              </a:solidFill>
              <a:latin typeface="Cambria" pitchFamily="18" charset="0"/>
            </a:endParaRPr>
          </a:p>
          <a:p>
            <a:pPr marL="0" indent="0">
              <a:lnSpc>
                <a:spcPct val="170000"/>
              </a:lnSpc>
              <a:spcBef>
                <a:spcPts val="0"/>
              </a:spcBef>
              <a:buNone/>
            </a:pPr>
            <a:r>
              <a:rPr lang="en-US" sz="2900" dirty="0">
                <a:solidFill>
                  <a:srgbClr val="002060"/>
                </a:solidFill>
                <a:latin typeface="Cambria" pitchFamily="18" charset="0"/>
              </a:rPr>
              <a:t>excludes:</a:t>
            </a:r>
            <a:endParaRPr lang="en-IN" sz="2900" dirty="0">
              <a:solidFill>
                <a:srgbClr val="002060"/>
              </a:solidFill>
              <a:latin typeface="Cambria" pitchFamily="18" charset="0"/>
            </a:endParaRPr>
          </a:p>
          <a:p>
            <a:pPr lvl="1">
              <a:lnSpc>
                <a:spcPct val="170000"/>
              </a:lnSpc>
              <a:spcBef>
                <a:spcPts val="0"/>
              </a:spcBef>
            </a:pPr>
            <a:r>
              <a:rPr lang="en-US" sz="2900" dirty="0">
                <a:solidFill>
                  <a:srgbClr val="002060"/>
                </a:solidFill>
                <a:latin typeface="Cambria" pitchFamily="18" charset="0"/>
                <a:cs typeface="Arial" panose="020B0604020202020204" pitchFamily="34" charset="0"/>
              </a:rPr>
              <a:t>money, and</a:t>
            </a:r>
            <a:endParaRPr lang="en-IN" sz="2900" dirty="0">
              <a:solidFill>
                <a:srgbClr val="002060"/>
              </a:solidFill>
              <a:latin typeface="Cambria" pitchFamily="18" charset="0"/>
              <a:cs typeface="Arial" panose="020B0604020202020204" pitchFamily="34" charset="0"/>
            </a:endParaRPr>
          </a:p>
          <a:p>
            <a:pPr lvl="1">
              <a:lnSpc>
                <a:spcPct val="170000"/>
              </a:lnSpc>
              <a:spcBef>
                <a:spcPts val="0"/>
              </a:spcBef>
            </a:pPr>
            <a:r>
              <a:rPr lang="en-US" sz="2900" dirty="0">
                <a:solidFill>
                  <a:srgbClr val="002060"/>
                </a:solidFill>
                <a:latin typeface="Cambria" pitchFamily="18" charset="0"/>
                <a:cs typeface="Arial" panose="020B0604020202020204" pitchFamily="34" charset="0"/>
              </a:rPr>
              <a:t>securities,</a:t>
            </a:r>
            <a:endParaRPr lang="en-IN" sz="2900" dirty="0">
              <a:solidFill>
                <a:srgbClr val="002060"/>
              </a:solidFill>
              <a:latin typeface="Cambria" pitchFamily="18" charset="0"/>
              <a:cs typeface="Arial" panose="020B0604020202020204" pitchFamily="34" charset="0"/>
            </a:endParaRPr>
          </a:p>
          <a:p>
            <a:pPr marL="0" indent="0">
              <a:lnSpc>
                <a:spcPct val="170000"/>
              </a:lnSpc>
              <a:spcBef>
                <a:spcPts val="0"/>
              </a:spcBef>
              <a:buNone/>
            </a:pPr>
            <a:r>
              <a:rPr lang="en-US" sz="2900" dirty="0">
                <a:solidFill>
                  <a:srgbClr val="002060"/>
                </a:solidFill>
                <a:latin typeface="Cambria" pitchFamily="18" charset="0"/>
              </a:rPr>
              <a:t>includes:</a:t>
            </a:r>
            <a:endParaRPr lang="en-IN" sz="2900" dirty="0">
              <a:solidFill>
                <a:srgbClr val="002060"/>
              </a:solidFill>
              <a:latin typeface="Cambria" pitchFamily="18" charset="0"/>
            </a:endParaRPr>
          </a:p>
          <a:p>
            <a:pPr lvl="1">
              <a:lnSpc>
                <a:spcPct val="170000"/>
              </a:lnSpc>
              <a:spcBef>
                <a:spcPts val="0"/>
              </a:spcBef>
            </a:pPr>
            <a:r>
              <a:rPr lang="en-US" sz="2900" dirty="0">
                <a:solidFill>
                  <a:srgbClr val="002060"/>
                </a:solidFill>
                <a:latin typeface="Cambria" pitchFamily="18" charset="0"/>
                <a:cs typeface="Arial" panose="020B0604020202020204" pitchFamily="34" charset="0"/>
              </a:rPr>
              <a:t>actionable claim [defined by section 2 (1),</a:t>
            </a:r>
            <a:endParaRPr lang="en-IN" sz="2900" dirty="0">
              <a:solidFill>
                <a:srgbClr val="002060"/>
              </a:solidFill>
              <a:latin typeface="Cambria" pitchFamily="18" charset="0"/>
              <a:cs typeface="Arial" panose="020B0604020202020204" pitchFamily="34" charset="0"/>
            </a:endParaRPr>
          </a:p>
          <a:p>
            <a:pPr lvl="1">
              <a:lnSpc>
                <a:spcPct val="170000"/>
              </a:lnSpc>
              <a:spcBef>
                <a:spcPts val="0"/>
              </a:spcBef>
            </a:pPr>
            <a:r>
              <a:rPr lang="en-US" sz="2900" dirty="0">
                <a:solidFill>
                  <a:srgbClr val="002060"/>
                </a:solidFill>
                <a:latin typeface="Cambria" pitchFamily="18" charset="0"/>
                <a:cs typeface="Arial" panose="020B0604020202020204" pitchFamily="34" charset="0"/>
              </a:rPr>
              <a:t>growing crops, grass and things attached to or forming part of land agreed to be severed before supply, as per contract.</a:t>
            </a:r>
          </a:p>
          <a:p>
            <a:pPr>
              <a:lnSpc>
                <a:spcPct val="170000"/>
              </a:lnSpc>
              <a:spcBef>
                <a:spcPts val="0"/>
              </a:spcBef>
            </a:pPr>
            <a:r>
              <a:rPr lang="en-US" sz="2900" dirty="0">
                <a:solidFill>
                  <a:srgbClr val="002060"/>
                </a:solidFill>
                <a:latin typeface="Cambria" pitchFamily="18" charset="0"/>
              </a:rPr>
              <a:t>It is most important definition being subject matter of tax. It is based on definition given in Constitution and/or VAT laws of States.</a:t>
            </a:r>
            <a:endParaRPr lang="en-IN" sz="2900" dirty="0">
              <a:solidFill>
                <a:srgbClr val="002060"/>
              </a:solidFill>
              <a:latin typeface="Cambria" pitchFamily="18" charset="0"/>
            </a:endParaRPr>
          </a:p>
          <a:p>
            <a:pPr>
              <a:lnSpc>
                <a:spcPct val="170000"/>
              </a:lnSpc>
              <a:spcBef>
                <a:spcPts val="0"/>
              </a:spcBef>
            </a:pPr>
            <a:r>
              <a:rPr lang="en-US" sz="2900" dirty="0">
                <a:solidFill>
                  <a:srgbClr val="002060"/>
                </a:solidFill>
                <a:latin typeface="Cambria" pitchFamily="18" charset="0"/>
              </a:rPr>
              <a:t>Very widely defined and includes every kind of movable property. </a:t>
            </a:r>
          </a:p>
          <a:p>
            <a:pPr>
              <a:lnSpc>
                <a:spcPct val="170000"/>
              </a:lnSpc>
              <a:spcBef>
                <a:spcPts val="0"/>
              </a:spcBef>
            </a:pPr>
            <a:r>
              <a:rPr lang="en-IN" sz="2900" dirty="0" smtClean="0">
                <a:solidFill>
                  <a:srgbClr val="002060"/>
                </a:solidFill>
                <a:latin typeface="Cambria" pitchFamily="18" charset="0"/>
              </a:rPr>
              <a:t>MVAT </a:t>
            </a:r>
            <a:r>
              <a:rPr lang="en-IN" sz="2900" dirty="0">
                <a:solidFill>
                  <a:srgbClr val="002060"/>
                </a:solidFill>
                <a:latin typeface="Cambria" pitchFamily="18" charset="0"/>
              </a:rPr>
              <a:t>law excludes newspapers, stocks, shares, securities or lottery tickets; Model law includes securities, newspapers and lottery tickets</a:t>
            </a:r>
          </a:p>
          <a:p>
            <a:endParaRPr lang="en-IN" dirty="0"/>
          </a:p>
          <a:p>
            <a:pPr lvl="1"/>
            <a:endParaRPr lang="en-IN" dirty="0"/>
          </a:p>
          <a:p>
            <a:endParaRPr lang="en-IN" dirty="0"/>
          </a:p>
        </p:txBody>
      </p:sp>
      <p:sp>
        <p:nvSpPr>
          <p:cNvPr id="5" name="TextBox 4"/>
          <p:cNvSpPr txBox="1"/>
          <p:nvPr/>
        </p:nvSpPr>
        <p:spPr>
          <a:xfrm>
            <a:off x="3977466" y="6429396"/>
            <a:ext cx="7929618" cy="461665"/>
          </a:xfrm>
          <a:prstGeom prst="rect">
            <a:avLst/>
          </a:prstGeom>
          <a:noFill/>
        </p:spPr>
        <p:txBody>
          <a:bodyPr wrap="square" rtlCol="0">
            <a:spAutoFit/>
          </a:bodyPr>
          <a:lstStyle/>
          <a:p>
            <a:pPr algn="r"/>
            <a:r>
              <a:rPr lang="en-US" sz="1200" b="1" dirty="0" smtClean="0">
                <a:solidFill>
                  <a:srgbClr val="002060"/>
                </a:solidFill>
                <a:latin typeface="Calibri" pitchFamily="34" charset="0"/>
                <a:cs typeface="Calibri" pitchFamily="34" charset="0"/>
              </a:rPr>
              <a:t>15</a:t>
            </a:r>
            <a:r>
              <a:rPr lang="en-US" sz="1200" b="1" dirty="0" smtClean="0">
                <a:solidFill>
                  <a:srgbClr val="002060"/>
                </a:solidFill>
                <a:latin typeface="Calibri" pitchFamily="34" charset="0"/>
                <a:cs typeface="Calibri" pitchFamily="34" charset="0"/>
              </a:rPr>
              <a:t>                                                                                             </a:t>
            </a:r>
            <a:r>
              <a:rPr lang="en-US" sz="1200" b="1" dirty="0">
                <a:solidFill>
                  <a:srgbClr val="002060"/>
                </a:solidFill>
                <a:latin typeface="Calibri" pitchFamily="34" charset="0"/>
                <a:cs typeface="Calibri" pitchFamily="34" charset="0"/>
              </a:rPr>
              <a:t>Damania &amp; Varaiya  Chartered Accountants</a:t>
            </a:r>
            <a:endParaRPr lang="en-IN" sz="1200" b="1" dirty="0">
              <a:solidFill>
                <a:srgbClr val="002060"/>
              </a:solidFill>
              <a:latin typeface="Calibri" pitchFamily="34" charset="0"/>
              <a:cs typeface="Calibri" pitchFamily="34" charset="0"/>
            </a:endParaRPr>
          </a:p>
          <a:p>
            <a:pPr algn="r"/>
            <a:endParaRPr lang="en-US" sz="1200" dirty="0">
              <a:solidFill>
                <a:srgbClr val="002060"/>
              </a:solidFill>
            </a:endParaRPr>
          </a:p>
        </p:txBody>
      </p:sp>
    </p:spTree>
    <p:extLst>
      <p:ext uri="{BB962C8B-B14F-4D97-AF65-F5344CB8AC3E}">
        <p14:creationId xmlns:p14="http://schemas.microsoft.com/office/powerpoint/2010/main" val="1700170740"/>
      </p:ext>
    </p:extLst>
  </p:cSld>
  <p:clrMapOvr>
    <a:masterClrMapping/>
  </p:clrMapOvr>
  <p:transition>
    <p:pull dir="l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8208" y="1214421"/>
            <a:ext cx="10604801" cy="5094303"/>
          </a:xfrm>
        </p:spPr>
        <p:txBody>
          <a:bodyPr>
            <a:normAutofit/>
          </a:bodyPr>
          <a:lstStyle/>
          <a:p>
            <a:pPr marL="0" indent="0">
              <a:lnSpc>
                <a:spcPct val="150000"/>
              </a:lnSpc>
              <a:spcBef>
                <a:spcPts val="0"/>
              </a:spcBef>
              <a:buNone/>
            </a:pPr>
            <a:r>
              <a:rPr lang="en-US" b="1" dirty="0">
                <a:solidFill>
                  <a:srgbClr val="002060"/>
                </a:solidFill>
                <a:latin typeface="Cambria" pitchFamily="18" charset="0"/>
              </a:rPr>
              <a:t>It means: </a:t>
            </a:r>
            <a:r>
              <a:rPr lang="en-US" dirty="0">
                <a:solidFill>
                  <a:srgbClr val="002060"/>
                </a:solidFill>
                <a:latin typeface="Cambria" pitchFamily="18" charset="0"/>
              </a:rPr>
              <a:t>anything other than goods</a:t>
            </a:r>
            <a:r>
              <a:rPr lang="en-US" dirty="0" smtClean="0">
                <a:solidFill>
                  <a:srgbClr val="002060"/>
                </a:solidFill>
                <a:latin typeface="Cambria" pitchFamily="18" charset="0"/>
              </a:rPr>
              <a:t>.</a:t>
            </a:r>
          </a:p>
          <a:p>
            <a:pPr marL="0" indent="0">
              <a:lnSpc>
                <a:spcPct val="150000"/>
              </a:lnSpc>
              <a:spcBef>
                <a:spcPts val="0"/>
              </a:spcBef>
              <a:buNone/>
            </a:pPr>
            <a:r>
              <a:rPr lang="en-US" b="1" dirty="0" smtClean="0">
                <a:solidFill>
                  <a:srgbClr val="002060"/>
                </a:solidFill>
                <a:latin typeface="Cambria" pitchFamily="18" charset="0"/>
              </a:rPr>
              <a:t>It </a:t>
            </a:r>
            <a:r>
              <a:rPr lang="en-US" b="1" dirty="0">
                <a:solidFill>
                  <a:srgbClr val="002060"/>
                </a:solidFill>
                <a:latin typeface="Cambria" pitchFamily="18" charset="0"/>
              </a:rPr>
              <a:t>includes:</a:t>
            </a:r>
            <a:endParaRPr lang="en-IN" b="1" dirty="0">
              <a:solidFill>
                <a:srgbClr val="002060"/>
              </a:solidFill>
              <a:latin typeface="Cambria" pitchFamily="18" charset="0"/>
            </a:endParaRPr>
          </a:p>
          <a:p>
            <a:pPr lvl="1" algn="just">
              <a:lnSpc>
                <a:spcPct val="150000"/>
              </a:lnSpc>
              <a:spcBef>
                <a:spcPts val="0"/>
              </a:spcBef>
            </a:pPr>
            <a:r>
              <a:rPr lang="en-US" sz="1800" dirty="0">
                <a:solidFill>
                  <a:srgbClr val="002060"/>
                </a:solidFill>
                <a:latin typeface="Cambria" pitchFamily="18" charset="0"/>
                <a:cs typeface="Arial" panose="020B0604020202020204" pitchFamily="34" charset="0"/>
              </a:rPr>
              <a:t>transactions in money being activity relating to use of money or it’s conversion by cash or any other mode, from one form, currency or denomination to another form, currency or denomination for which separate consideration is charged.</a:t>
            </a:r>
            <a:endParaRPr lang="en-IN" sz="1800" dirty="0">
              <a:solidFill>
                <a:srgbClr val="002060"/>
              </a:solidFill>
              <a:latin typeface="Cambria" pitchFamily="18" charset="0"/>
              <a:cs typeface="Arial" panose="020B0604020202020204" pitchFamily="34" charset="0"/>
            </a:endParaRPr>
          </a:p>
          <a:p>
            <a:pPr marL="0" indent="0">
              <a:lnSpc>
                <a:spcPct val="150000"/>
              </a:lnSpc>
              <a:spcBef>
                <a:spcPts val="0"/>
              </a:spcBef>
              <a:buNone/>
            </a:pPr>
            <a:r>
              <a:rPr lang="en-US" b="1" dirty="0">
                <a:solidFill>
                  <a:srgbClr val="002060"/>
                </a:solidFill>
                <a:latin typeface="Cambria" pitchFamily="18" charset="0"/>
              </a:rPr>
              <a:t>It excludes:</a:t>
            </a:r>
            <a:endParaRPr lang="en-IN" b="1" dirty="0">
              <a:solidFill>
                <a:srgbClr val="002060"/>
              </a:solidFill>
              <a:latin typeface="Cambria" pitchFamily="18" charset="0"/>
            </a:endParaRPr>
          </a:p>
          <a:p>
            <a:pPr lvl="1">
              <a:lnSpc>
                <a:spcPct val="150000"/>
              </a:lnSpc>
              <a:spcBef>
                <a:spcPts val="0"/>
              </a:spcBef>
            </a:pPr>
            <a:r>
              <a:rPr lang="en-US" sz="1800" dirty="0">
                <a:solidFill>
                  <a:srgbClr val="002060"/>
                </a:solidFill>
                <a:latin typeface="Cambria" pitchFamily="18" charset="0"/>
                <a:cs typeface="Arial" panose="020B0604020202020204" pitchFamily="34" charset="0"/>
              </a:rPr>
              <a:t>money, and</a:t>
            </a:r>
            <a:endParaRPr lang="en-IN" sz="1800" dirty="0">
              <a:solidFill>
                <a:srgbClr val="002060"/>
              </a:solidFill>
              <a:latin typeface="Cambria" pitchFamily="18" charset="0"/>
              <a:cs typeface="Arial" panose="020B0604020202020204" pitchFamily="34" charset="0"/>
            </a:endParaRPr>
          </a:p>
          <a:p>
            <a:pPr lvl="1">
              <a:lnSpc>
                <a:spcPct val="150000"/>
              </a:lnSpc>
              <a:spcBef>
                <a:spcPts val="0"/>
              </a:spcBef>
            </a:pPr>
            <a:r>
              <a:rPr lang="en-US" sz="1800" dirty="0">
                <a:solidFill>
                  <a:srgbClr val="002060"/>
                </a:solidFill>
                <a:latin typeface="Cambria" pitchFamily="18" charset="0"/>
                <a:cs typeface="Arial" panose="020B0604020202020204" pitchFamily="34" charset="0"/>
              </a:rPr>
              <a:t>securities.</a:t>
            </a:r>
            <a:endParaRPr lang="en-IN" sz="1800" dirty="0">
              <a:solidFill>
                <a:srgbClr val="002060"/>
              </a:solidFill>
              <a:latin typeface="Cambria" pitchFamily="18" charset="0"/>
              <a:cs typeface="Arial" panose="020B0604020202020204" pitchFamily="34" charset="0"/>
            </a:endParaRPr>
          </a:p>
          <a:p>
            <a:pPr>
              <a:lnSpc>
                <a:spcPct val="150000"/>
              </a:lnSpc>
              <a:spcBef>
                <a:spcPts val="0"/>
              </a:spcBef>
              <a:buNone/>
              <a:defRPr/>
            </a:pPr>
            <a:endParaRPr lang="en-IN" dirty="0">
              <a:solidFill>
                <a:srgbClr val="002060"/>
              </a:solidFill>
              <a:latin typeface="Cambria" pitchFamily="18" charset="0"/>
            </a:endParaRPr>
          </a:p>
          <a:p>
            <a:pPr marL="46037" indent="0">
              <a:buFont typeface="Georgia" pitchFamily="18" charset="0"/>
              <a:buNone/>
              <a:defRPr/>
            </a:pPr>
            <a:endParaRPr lang="en-IN" sz="1800" dirty="0">
              <a:solidFill>
                <a:srgbClr val="002060"/>
              </a:solidFill>
              <a:latin typeface="Cambria" pitchFamily="18" charset="0"/>
              <a:cs typeface="Times New Roman" panose="02020603050405020304" pitchFamily="18" charset="0"/>
            </a:endParaRPr>
          </a:p>
          <a:p>
            <a:pPr marL="46037" indent="0">
              <a:buFont typeface="Georgia" pitchFamily="18" charset="0"/>
              <a:buNone/>
              <a:defRPr/>
            </a:pPr>
            <a:r>
              <a:rPr lang="en-IN" sz="1800" dirty="0">
                <a:solidFill>
                  <a:srgbClr val="002060"/>
                </a:solidFill>
                <a:latin typeface="Cambria" pitchFamily="18" charset="0"/>
                <a:cs typeface="Times New Roman" panose="02020603050405020304" pitchFamily="18" charset="0"/>
              </a:rPr>
              <a:t> </a:t>
            </a:r>
          </a:p>
        </p:txBody>
      </p:sp>
      <p:sp>
        <p:nvSpPr>
          <p:cNvPr id="4" name="Content Placeholder 2"/>
          <p:cNvSpPr txBox="1">
            <a:spLocks/>
          </p:cNvSpPr>
          <p:nvPr/>
        </p:nvSpPr>
        <p:spPr bwMode="auto">
          <a:xfrm>
            <a:off x="144090" y="69832"/>
            <a:ext cx="11905870" cy="715962"/>
          </a:xfrm>
          <a:prstGeom prst="rect">
            <a:avLst/>
          </a:prstGeom>
          <a:noFill/>
          <a:ln w="9525">
            <a:noFill/>
            <a:miter lim="800000"/>
            <a:headEnd/>
            <a:tailEnd/>
          </a:ln>
        </p:spPr>
        <p:txBody>
          <a:bodyPr/>
          <a:lstStyle>
            <a:lvl1pPr marL="228600" indent="-182563" algn="l" rtl="0" eaLnBrk="0" fontAlgn="base" hangingPunct="0">
              <a:spcBef>
                <a:spcPct val="20000"/>
              </a:spcBef>
              <a:spcAft>
                <a:spcPts val="300"/>
              </a:spcAft>
              <a:buClr>
                <a:srgbClr val="C3260C"/>
              </a:buClr>
              <a:buSzPct val="130000"/>
              <a:buFont typeface="Georgia" pitchFamily="18" charset="0"/>
              <a:buChar char="*"/>
              <a:defRPr sz="2200" kern="1200">
                <a:solidFill>
                  <a:srgbClr val="404040"/>
                </a:solidFill>
                <a:latin typeface="+mn-lt"/>
                <a:ea typeface="+mn-ea"/>
                <a:cs typeface="+mn-cs"/>
              </a:defRPr>
            </a:lvl1pPr>
            <a:lvl2pPr marL="547688" indent="-182563" algn="l" rtl="0" eaLnBrk="0" fontAlgn="base" hangingPunct="0">
              <a:spcBef>
                <a:spcPct val="20000"/>
              </a:spcBef>
              <a:spcAft>
                <a:spcPts val="300"/>
              </a:spcAft>
              <a:buClr>
                <a:srgbClr val="C3260C"/>
              </a:buClr>
              <a:buSzPct val="130000"/>
              <a:buFont typeface="Georgia" pitchFamily="18" charset="0"/>
              <a:buChar char="*"/>
              <a:defRPr sz="2000" kern="1200">
                <a:solidFill>
                  <a:srgbClr val="404040"/>
                </a:solidFill>
                <a:latin typeface="+mn-lt"/>
                <a:ea typeface="+mn-ea"/>
                <a:cs typeface="+mn-cs"/>
              </a:defRPr>
            </a:lvl2pPr>
            <a:lvl3pPr marL="822325" indent="-182563" algn="l" rtl="0" eaLnBrk="0" fontAlgn="base" hangingPunct="0">
              <a:spcBef>
                <a:spcPct val="20000"/>
              </a:spcBef>
              <a:spcAft>
                <a:spcPts val="300"/>
              </a:spcAft>
              <a:buClr>
                <a:srgbClr val="C3260C"/>
              </a:buClr>
              <a:buSzPct val="130000"/>
              <a:buFont typeface="Georgia" pitchFamily="18" charset="0"/>
              <a:buChar char="*"/>
              <a:defRPr kern="1200">
                <a:solidFill>
                  <a:srgbClr val="404040"/>
                </a:solidFill>
                <a:latin typeface="+mn-lt"/>
                <a:ea typeface="+mn-ea"/>
                <a:cs typeface="+mn-cs"/>
              </a:defRPr>
            </a:lvl3pPr>
            <a:lvl4pPr marL="1096963" indent="-182563" algn="l" rtl="0" eaLnBrk="0" fontAlgn="base" hangingPunct="0">
              <a:spcBef>
                <a:spcPct val="20000"/>
              </a:spcBef>
              <a:spcAft>
                <a:spcPts val="300"/>
              </a:spcAft>
              <a:buClr>
                <a:srgbClr val="C3260C"/>
              </a:buClr>
              <a:buSzPct val="130000"/>
              <a:buFont typeface="Georgia" pitchFamily="18" charset="0"/>
              <a:buChar char="*"/>
              <a:defRPr sz="1600" kern="1200">
                <a:solidFill>
                  <a:srgbClr val="404040"/>
                </a:solidFill>
                <a:latin typeface="+mn-lt"/>
                <a:ea typeface="+mn-ea"/>
                <a:cs typeface="+mn-cs"/>
              </a:defRPr>
            </a:lvl4pPr>
            <a:lvl5pPr marL="1389063" indent="-182563" algn="l" rtl="0" eaLnBrk="0" fontAlgn="base" hangingPunct="0">
              <a:spcBef>
                <a:spcPct val="20000"/>
              </a:spcBef>
              <a:spcAft>
                <a:spcPts val="300"/>
              </a:spcAft>
              <a:buClr>
                <a:srgbClr val="C3260C"/>
              </a:buClr>
              <a:buSzPct val="130000"/>
              <a:buFont typeface="Georgia" pitchFamily="18" charset="0"/>
              <a:buChar char="*"/>
              <a:defRPr sz="1400" kern="1200">
                <a:solidFill>
                  <a:srgbClr val="404040"/>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6037" indent="0" algn="ctr">
              <a:buNone/>
              <a:defRPr/>
            </a:pPr>
            <a:r>
              <a:rPr lang="en-IN" sz="3600" b="1" dirty="0">
                <a:solidFill>
                  <a:srgbClr val="002060"/>
                </a:solidFill>
                <a:latin typeface="Cambria" pitchFamily="18" charset="0"/>
                <a:cs typeface="Times New Roman" panose="02020603050405020304" pitchFamily="18" charset="0"/>
              </a:rPr>
              <a:t>Service - Definition</a:t>
            </a:r>
          </a:p>
        </p:txBody>
      </p:sp>
      <p:sp>
        <p:nvSpPr>
          <p:cNvPr id="7" name="TextBox 6"/>
          <p:cNvSpPr txBox="1"/>
          <p:nvPr/>
        </p:nvSpPr>
        <p:spPr>
          <a:xfrm>
            <a:off x="3977466" y="6429396"/>
            <a:ext cx="7929618" cy="461665"/>
          </a:xfrm>
          <a:prstGeom prst="rect">
            <a:avLst/>
          </a:prstGeom>
          <a:noFill/>
        </p:spPr>
        <p:txBody>
          <a:bodyPr wrap="square" rtlCol="0">
            <a:spAutoFit/>
          </a:bodyPr>
          <a:lstStyle/>
          <a:p>
            <a:pPr algn="r"/>
            <a:r>
              <a:rPr lang="en-US" sz="1200" b="1" dirty="0" smtClean="0">
                <a:solidFill>
                  <a:srgbClr val="002060"/>
                </a:solidFill>
                <a:latin typeface="Calibri" pitchFamily="34" charset="0"/>
                <a:cs typeface="Calibri" pitchFamily="34" charset="0"/>
              </a:rPr>
              <a:t>16</a:t>
            </a:r>
            <a:r>
              <a:rPr lang="en-US" sz="1200" b="1" dirty="0" smtClean="0">
                <a:solidFill>
                  <a:srgbClr val="002060"/>
                </a:solidFill>
                <a:latin typeface="Calibri" pitchFamily="34" charset="0"/>
                <a:cs typeface="Calibri" pitchFamily="34" charset="0"/>
              </a:rPr>
              <a:t>                                                                                               </a:t>
            </a:r>
            <a:r>
              <a:rPr lang="en-US" sz="1200" b="1" dirty="0">
                <a:solidFill>
                  <a:srgbClr val="002060"/>
                </a:solidFill>
                <a:latin typeface="Calibri" pitchFamily="34" charset="0"/>
                <a:cs typeface="Calibri" pitchFamily="34" charset="0"/>
              </a:rPr>
              <a:t>Damania &amp; Varaiya  Chartered Accountants</a:t>
            </a:r>
            <a:endParaRPr lang="en-IN" sz="1200" b="1" dirty="0">
              <a:solidFill>
                <a:srgbClr val="002060"/>
              </a:solidFill>
              <a:latin typeface="Calibri" pitchFamily="34" charset="0"/>
              <a:cs typeface="Calibri" pitchFamily="34" charset="0"/>
            </a:endParaRPr>
          </a:p>
          <a:p>
            <a:pPr algn="r"/>
            <a:endParaRPr lang="en-US" sz="1200" dirty="0">
              <a:solidFill>
                <a:srgbClr val="002060"/>
              </a:solidFill>
            </a:endParaRPr>
          </a:p>
        </p:txBody>
      </p:sp>
    </p:spTree>
  </p:cSld>
  <p:clrMapOvr>
    <a:masterClrMapping/>
  </p:clrMapOvr>
  <p:transition>
    <p:pull dir="l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35785" y="68025"/>
            <a:ext cx="11569646" cy="646331"/>
          </a:xfrm>
          <a:prstGeom prst="rect">
            <a:avLst/>
          </a:prstGeom>
        </p:spPr>
        <p:txBody>
          <a:bodyPr>
            <a:spAutoFit/>
          </a:bodyPr>
          <a:lstStyle/>
          <a:p>
            <a:pPr marL="46037" algn="ctr" eaLnBrk="0" hangingPunct="0">
              <a:spcBef>
                <a:spcPct val="20000"/>
              </a:spcBef>
              <a:spcAft>
                <a:spcPts val="300"/>
              </a:spcAft>
              <a:buClr>
                <a:srgbClr val="C3260C"/>
              </a:buClr>
              <a:buSzPct val="130000"/>
              <a:defRPr/>
            </a:pPr>
            <a:r>
              <a:rPr lang="en-IN" sz="3600" b="1" dirty="0">
                <a:solidFill>
                  <a:srgbClr val="002060"/>
                </a:solidFill>
                <a:latin typeface="Cambria" pitchFamily="18" charset="0"/>
                <a:cs typeface="Times New Roman" panose="02020603050405020304" pitchFamily="18" charset="0"/>
              </a:rPr>
              <a:t>Supply</a:t>
            </a:r>
          </a:p>
        </p:txBody>
      </p:sp>
      <p:sp>
        <p:nvSpPr>
          <p:cNvPr id="8" name="TextBox 7"/>
          <p:cNvSpPr txBox="1"/>
          <p:nvPr/>
        </p:nvSpPr>
        <p:spPr>
          <a:xfrm>
            <a:off x="558006" y="687924"/>
            <a:ext cx="11134764" cy="7155805"/>
          </a:xfrm>
          <a:prstGeom prst="rect">
            <a:avLst/>
          </a:prstGeom>
          <a:noFill/>
        </p:spPr>
        <p:txBody>
          <a:bodyPr wrap="square" rtlCol="0">
            <a:spAutoFit/>
          </a:bodyPr>
          <a:lstStyle/>
          <a:p>
            <a:r>
              <a:rPr lang="en-IN" b="1" u="sng" dirty="0">
                <a:solidFill>
                  <a:srgbClr val="002060"/>
                </a:solidFill>
                <a:latin typeface="Cambria" pitchFamily="18" charset="0"/>
                <a:cs typeface="Arial" panose="020B0604020202020204" pitchFamily="34" charset="0"/>
              </a:rPr>
              <a:t>Meaning of Supply given in Model GST Law</a:t>
            </a:r>
          </a:p>
          <a:p>
            <a:endParaRPr lang="en-US" dirty="0">
              <a:solidFill>
                <a:srgbClr val="002060"/>
              </a:solidFill>
              <a:latin typeface="Cambria" pitchFamily="18" charset="0"/>
              <a:cs typeface="Arial" panose="020B0604020202020204" pitchFamily="34" charset="0"/>
            </a:endParaRPr>
          </a:p>
          <a:p>
            <a:pPr marL="361950" lvl="0" indent="-361950">
              <a:buFont typeface="Wingdings" pitchFamily="2" charset="2"/>
              <a:buChar char="q"/>
            </a:pPr>
            <a:r>
              <a:rPr lang="en-IN" dirty="0">
                <a:solidFill>
                  <a:srgbClr val="002060"/>
                </a:solidFill>
                <a:latin typeface="Cambria" pitchFamily="18" charset="0"/>
                <a:cs typeface="Arial" panose="020B0604020202020204" pitchFamily="34" charset="0"/>
              </a:rPr>
              <a:t>Inclusive definition – Covers all sort of supply as per general understanding</a:t>
            </a:r>
            <a:r>
              <a:rPr lang="en-IN" dirty="0" smtClean="0">
                <a:solidFill>
                  <a:srgbClr val="002060"/>
                </a:solidFill>
                <a:latin typeface="Cambria" pitchFamily="18" charset="0"/>
                <a:cs typeface="Arial" panose="020B0604020202020204" pitchFamily="34" charset="0"/>
              </a:rPr>
              <a:t>.</a:t>
            </a:r>
          </a:p>
          <a:p>
            <a:pPr lvl="0"/>
            <a:endParaRPr lang="en-IN" dirty="0">
              <a:solidFill>
                <a:srgbClr val="002060"/>
              </a:solidFill>
              <a:latin typeface="Cambria" pitchFamily="18" charset="0"/>
              <a:cs typeface="Arial" panose="020B0604020202020204" pitchFamily="34" charset="0"/>
            </a:endParaRPr>
          </a:p>
          <a:p>
            <a:pPr marL="285750" indent="-285750">
              <a:buFont typeface="Wingdings" panose="05000000000000000000" pitchFamily="2" charset="2"/>
              <a:buChar char="q"/>
            </a:pPr>
            <a:r>
              <a:rPr lang="en-US" dirty="0" smtClean="0">
                <a:solidFill>
                  <a:srgbClr val="002060"/>
                </a:solidFill>
                <a:latin typeface="Cambria" pitchFamily="18" charset="0"/>
                <a:cs typeface="Arial" panose="020B0604020202020204" pitchFamily="34" charset="0"/>
              </a:rPr>
              <a:t>In </a:t>
            </a:r>
            <a:r>
              <a:rPr lang="en-US" dirty="0">
                <a:solidFill>
                  <a:srgbClr val="002060"/>
                </a:solidFill>
                <a:latin typeface="Cambria" pitchFamily="18" charset="0"/>
                <a:cs typeface="Arial" panose="020B0604020202020204" pitchFamily="34" charset="0"/>
              </a:rPr>
              <a:t>addition to general meaning of </a:t>
            </a:r>
            <a:r>
              <a:rPr lang="en-US" dirty="0" smtClean="0">
                <a:solidFill>
                  <a:srgbClr val="002060"/>
                </a:solidFill>
                <a:latin typeface="Cambria" pitchFamily="18" charset="0"/>
                <a:cs typeface="Arial" panose="020B0604020202020204" pitchFamily="34" charset="0"/>
              </a:rPr>
              <a:t>supply, following forms of supplies </a:t>
            </a:r>
            <a:r>
              <a:rPr lang="en-US" dirty="0">
                <a:solidFill>
                  <a:srgbClr val="002060"/>
                </a:solidFill>
                <a:latin typeface="Cambria" pitchFamily="18" charset="0"/>
                <a:cs typeface="Arial" panose="020B0604020202020204" pitchFamily="34" charset="0"/>
              </a:rPr>
              <a:t>made or agreed to be made for consideration by any person in course or furtherance of </a:t>
            </a:r>
            <a:r>
              <a:rPr lang="en-US" dirty="0" smtClean="0">
                <a:solidFill>
                  <a:srgbClr val="002060"/>
                </a:solidFill>
                <a:latin typeface="Cambria" pitchFamily="18" charset="0"/>
                <a:cs typeface="Arial" panose="020B0604020202020204" pitchFamily="34" charset="0"/>
              </a:rPr>
              <a:t>business</a:t>
            </a:r>
          </a:p>
          <a:p>
            <a:endParaRPr lang="en-US" dirty="0">
              <a:solidFill>
                <a:srgbClr val="002060"/>
              </a:solidFill>
              <a:latin typeface="Cambria" pitchFamily="18" charset="0"/>
              <a:cs typeface="Arial" panose="020B0604020202020204" pitchFamily="34" charset="0"/>
            </a:endParaRPr>
          </a:p>
          <a:p>
            <a:pPr marL="2114550" lvl="4" indent="-285750">
              <a:buFont typeface="Arial" panose="020B0604020202020204" pitchFamily="34" charset="0"/>
              <a:buChar char="•"/>
            </a:pPr>
            <a:r>
              <a:rPr lang="en-US" dirty="0">
                <a:solidFill>
                  <a:srgbClr val="002060"/>
                </a:solidFill>
                <a:latin typeface="Cambria" pitchFamily="18" charset="0"/>
                <a:cs typeface="Arial" panose="020B0604020202020204" pitchFamily="34" charset="0"/>
              </a:rPr>
              <a:t>sale, </a:t>
            </a:r>
            <a:endParaRPr lang="en-IN" dirty="0">
              <a:solidFill>
                <a:srgbClr val="002060"/>
              </a:solidFill>
              <a:latin typeface="Cambria" pitchFamily="18" charset="0"/>
              <a:cs typeface="Arial" panose="020B0604020202020204" pitchFamily="34" charset="0"/>
            </a:endParaRPr>
          </a:p>
          <a:p>
            <a:pPr marL="2114550" lvl="4" indent="-285750">
              <a:buFont typeface="Arial" panose="020B0604020202020204" pitchFamily="34" charset="0"/>
              <a:buChar char="•"/>
            </a:pPr>
            <a:r>
              <a:rPr lang="en-US" dirty="0">
                <a:solidFill>
                  <a:srgbClr val="002060"/>
                </a:solidFill>
                <a:latin typeface="Cambria" pitchFamily="18" charset="0"/>
                <a:cs typeface="Arial" panose="020B0604020202020204" pitchFamily="34" charset="0"/>
              </a:rPr>
              <a:t>transfer, </a:t>
            </a:r>
            <a:endParaRPr lang="en-IN" dirty="0">
              <a:solidFill>
                <a:srgbClr val="002060"/>
              </a:solidFill>
              <a:latin typeface="Cambria" pitchFamily="18" charset="0"/>
              <a:cs typeface="Arial" panose="020B0604020202020204" pitchFamily="34" charset="0"/>
            </a:endParaRPr>
          </a:p>
          <a:p>
            <a:pPr marL="2114550" lvl="4" indent="-285750">
              <a:buFont typeface="Arial" panose="020B0604020202020204" pitchFamily="34" charset="0"/>
              <a:buChar char="•"/>
            </a:pPr>
            <a:r>
              <a:rPr lang="en-US" dirty="0">
                <a:solidFill>
                  <a:srgbClr val="002060"/>
                </a:solidFill>
                <a:latin typeface="Cambria" pitchFamily="18" charset="0"/>
                <a:cs typeface="Arial" panose="020B0604020202020204" pitchFamily="34" charset="0"/>
              </a:rPr>
              <a:t>barter, </a:t>
            </a:r>
            <a:endParaRPr lang="en-IN" dirty="0">
              <a:solidFill>
                <a:srgbClr val="002060"/>
              </a:solidFill>
              <a:latin typeface="Cambria" pitchFamily="18" charset="0"/>
              <a:cs typeface="Arial" panose="020B0604020202020204" pitchFamily="34" charset="0"/>
            </a:endParaRPr>
          </a:p>
          <a:p>
            <a:pPr marL="2114550" lvl="4" indent="-285750">
              <a:buFont typeface="Arial" panose="020B0604020202020204" pitchFamily="34" charset="0"/>
              <a:buChar char="•"/>
            </a:pPr>
            <a:r>
              <a:rPr lang="en-US" dirty="0">
                <a:solidFill>
                  <a:srgbClr val="002060"/>
                </a:solidFill>
                <a:latin typeface="Cambria" pitchFamily="18" charset="0"/>
                <a:cs typeface="Arial" panose="020B0604020202020204" pitchFamily="34" charset="0"/>
              </a:rPr>
              <a:t>exchange, </a:t>
            </a:r>
            <a:endParaRPr lang="en-IN" dirty="0">
              <a:solidFill>
                <a:srgbClr val="002060"/>
              </a:solidFill>
              <a:latin typeface="Cambria" pitchFamily="18" charset="0"/>
              <a:cs typeface="Arial" panose="020B0604020202020204" pitchFamily="34" charset="0"/>
            </a:endParaRPr>
          </a:p>
          <a:p>
            <a:pPr marL="2114550" lvl="4" indent="-285750">
              <a:buFont typeface="Arial" panose="020B0604020202020204" pitchFamily="34" charset="0"/>
              <a:buChar char="•"/>
            </a:pPr>
            <a:r>
              <a:rPr lang="en-US" dirty="0">
                <a:solidFill>
                  <a:srgbClr val="002060"/>
                </a:solidFill>
                <a:latin typeface="Cambria" pitchFamily="18" charset="0"/>
                <a:cs typeface="Arial" panose="020B0604020202020204" pitchFamily="34" charset="0"/>
              </a:rPr>
              <a:t>license, </a:t>
            </a:r>
            <a:endParaRPr lang="en-IN" dirty="0">
              <a:solidFill>
                <a:srgbClr val="002060"/>
              </a:solidFill>
              <a:latin typeface="Cambria" pitchFamily="18" charset="0"/>
              <a:cs typeface="Arial" panose="020B0604020202020204" pitchFamily="34" charset="0"/>
            </a:endParaRPr>
          </a:p>
          <a:p>
            <a:pPr marL="2114550" lvl="4" indent="-285750">
              <a:buFont typeface="Arial" panose="020B0604020202020204" pitchFamily="34" charset="0"/>
              <a:buChar char="•"/>
            </a:pPr>
            <a:r>
              <a:rPr lang="en-US" dirty="0">
                <a:solidFill>
                  <a:srgbClr val="002060"/>
                </a:solidFill>
                <a:latin typeface="Cambria" pitchFamily="18" charset="0"/>
                <a:cs typeface="Arial" panose="020B0604020202020204" pitchFamily="34" charset="0"/>
              </a:rPr>
              <a:t>rental, </a:t>
            </a:r>
            <a:endParaRPr lang="en-IN" dirty="0">
              <a:solidFill>
                <a:srgbClr val="002060"/>
              </a:solidFill>
              <a:latin typeface="Cambria" pitchFamily="18" charset="0"/>
              <a:cs typeface="Arial" panose="020B0604020202020204" pitchFamily="34" charset="0"/>
            </a:endParaRPr>
          </a:p>
          <a:p>
            <a:pPr marL="2114550" lvl="4" indent="-285750">
              <a:buFont typeface="Arial" panose="020B0604020202020204" pitchFamily="34" charset="0"/>
              <a:buChar char="•"/>
            </a:pPr>
            <a:r>
              <a:rPr lang="en-US" dirty="0">
                <a:solidFill>
                  <a:srgbClr val="002060"/>
                </a:solidFill>
                <a:latin typeface="Cambria" pitchFamily="18" charset="0"/>
                <a:cs typeface="Arial" panose="020B0604020202020204" pitchFamily="34" charset="0"/>
              </a:rPr>
              <a:t>lease or </a:t>
            </a:r>
            <a:endParaRPr lang="en-IN" dirty="0">
              <a:solidFill>
                <a:srgbClr val="002060"/>
              </a:solidFill>
              <a:latin typeface="Cambria" pitchFamily="18" charset="0"/>
              <a:cs typeface="Arial" panose="020B0604020202020204" pitchFamily="34" charset="0"/>
            </a:endParaRPr>
          </a:p>
          <a:p>
            <a:pPr marL="2114550" lvl="4" indent="-285750">
              <a:buFont typeface="Arial" panose="020B0604020202020204" pitchFamily="34" charset="0"/>
              <a:buChar char="•"/>
            </a:pPr>
            <a:r>
              <a:rPr lang="en-US" dirty="0">
                <a:solidFill>
                  <a:srgbClr val="002060"/>
                </a:solidFill>
                <a:latin typeface="Cambria" pitchFamily="18" charset="0"/>
                <a:cs typeface="Arial" panose="020B0604020202020204" pitchFamily="34" charset="0"/>
              </a:rPr>
              <a:t>disposal, </a:t>
            </a:r>
            <a:endParaRPr lang="en-IN" dirty="0">
              <a:solidFill>
                <a:srgbClr val="002060"/>
              </a:solidFill>
              <a:latin typeface="Cambria" pitchFamily="18" charset="0"/>
              <a:cs typeface="Arial" panose="020B0604020202020204" pitchFamily="34" charset="0"/>
            </a:endParaRPr>
          </a:p>
          <a:p>
            <a:endParaRPr lang="en-US" dirty="0" smtClean="0">
              <a:solidFill>
                <a:srgbClr val="002060"/>
              </a:solidFill>
              <a:latin typeface="Cambria" pitchFamily="18" charset="0"/>
              <a:cs typeface="Arial" panose="020B0604020202020204" pitchFamily="34" charset="0"/>
            </a:endParaRPr>
          </a:p>
          <a:p>
            <a:pPr marL="285750" indent="-285750">
              <a:buFont typeface="Wingdings" panose="05000000000000000000" pitchFamily="2" charset="2"/>
              <a:buChar char="q"/>
            </a:pPr>
            <a:r>
              <a:rPr lang="en-US" dirty="0" smtClean="0">
                <a:solidFill>
                  <a:srgbClr val="002060"/>
                </a:solidFill>
                <a:latin typeface="Cambria" pitchFamily="18" charset="0"/>
                <a:cs typeface="Arial" panose="020B0604020202020204" pitchFamily="34" charset="0"/>
              </a:rPr>
              <a:t>Importation of service for a consideration whether or not for furtherance of business.</a:t>
            </a:r>
          </a:p>
          <a:p>
            <a:endParaRPr lang="en-US" dirty="0" smtClean="0">
              <a:solidFill>
                <a:srgbClr val="002060"/>
              </a:solidFill>
              <a:latin typeface="Cambria" pitchFamily="18" charset="0"/>
              <a:cs typeface="Arial" panose="020B0604020202020204" pitchFamily="34" charset="0"/>
            </a:endParaRPr>
          </a:p>
          <a:p>
            <a:pPr marL="285750" indent="-285750">
              <a:buFont typeface="Wingdings" panose="05000000000000000000" pitchFamily="2" charset="2"/>
              <a:buChar char="q"/>
            </a:pPr>
            <a:r>
              <a:rPr lang="en-US" dirty="0" smtClean="0">
                <a:solidFill>
                  <a:srgbClr val="002060"/>
                </a:solidFill>
                <a:latin typeface="Cambria" pitchFamily="18" charset="0"/>
                <a:cs typeface="Arial" panose="020B0604020202020204" pitchFamily="34" charset="0"/>
              </a:rPr>
              <a:t>Supplied specified in Schedule ‘I’ whether or not for a consideration</a:t>
            </a:r>
          </a:p>
          <a:p>
            <a:pPr marL="285750" indent="-285750">
              <a:lnSpc>
                <a:spcPct val="150000"/>
              </a:lnSpc>
              <a:buFont typeface="Wingdings" panose="05000000000000000000" pitchFamily="2" charset="2"/>
              <a:buChar char="q"/>
            </a:pPr>
            <a:endParaRPr lang="en-US" dirty="0" smtClean="0">
              <a:solidFill>
                <a:srgbClr val="002060"/>
              </a:solidFill>
              <a:latin typeface="Cambria" pitchFamily="18" charset="0"/>
              <a:cs typeface="Arial" panose="020B0604020202020204" pitchFamily="34" charset="0"/>
            </a:endParaRPr>
          </a:p>
          <a:p>
            <a:pPr marL="285750" indent="-285750">
              <a:buFont typeface="Wingdings" panose="05000000000000000000" pitchFamily="2" charset="2"/>
              <a:buChar char="q"/>
            </a:pPr>
            <a:endParaRPr lang="en-US" dirty="0" smtClean="0">
              <a:solidFill>
                <a:srgbClr val="002060"/>
              </a:solidFill>
              <a:latin typeface="Arial" panose="020B0604020202020204" pitchFamily="34" charset="0"/>
              <a:cs typeface="Arial" panose="020B0604020202020204" pitchFamily="34" charset="0"/>
            </a:endParaRPr>
          </a:p>
          <a:p>
            <a:pPr lvl="0">
              <a:tabLst>
                <a:tab pos="361950" algn="l"/>
              </a:tabLst>
            </a:pPr>
            <a:endParaRPr lang="en-US" dirty="0">
              <a:solidFill>
                <a:srgbClr val="002060"/>
              </a:solidFill>
              <a:latin typeface="Arial" panose="020B0604020202020204" pitchFamily="34" charset="0"/>
              <a:cs typeface="Arial" panose="020B0604020202020204" pitchFamily="34" charset="0"/>
            </a:endParaRPr>
          </a:p>
          <a:p>
            <a:pPr marL="361950" indent="-361950">
              <a:buFont typeface="Wingdings" pitchFamily="2" charset="2"/>
              <a:buChar char="q"/>
              <a:tabLst>
                <a:tab pos="361950" algn="l"/>
              </a:tabLst>
            </a:pPr>
            <a:endParaRPr lang="en-US" dirty="0">
              <a:solidFill>
                <a:srgbClr val="002060"/>
              </a:solidFill>
              <a:latin typeface="Arial" panose="020B0604020202020204" pitchFamily="34" charset="0"/>
              <a:cs typeface="Arial" panose="020B0604020202020204" pitchFamily="34" charset="0"/>
            </a:endParaRPr>
          </a:p>
          <a:p>
            <a:pPr marL="725488" lvl="0" indent="-284163">
              <a:buFont typeface="Wingdings" pitchFamily="2" charset="2"/>
              <a:buChar char="§"/>
            </a:pPr>
            <a:endParaRPr lang="en-US" dirty="0">
              <a:solidFill>
                <a:srgbClr val="002060"/>
              </a:solidFill>
              <a:latin typeface="Arial" panose="020B0604020202020204" pitchFamily="34" charset="0"/>
              <a:cs typeface="Arial" panose="020B0604020202020204" pitchFamily="34" charset="0"/>
            </a:endParaRPr>
          </a:p>
          <a:p>
            <a:endParaRPr lang="en-US" dirty="0">
              <a:solidFill>
                <a:srgbClr val="002060"/>
              </a:solidFill>
              <a:latin typeface="Arial" panose="020B0604020202020204" pitchFamily="34" charset="0"/>
              <a:cs typeface="Arial" panose="020B0604020202020204" pitchFamily="34" charset="0"/>
            </a:endParaRPr>
          </a:p>
        </p:txBody>
      </p:sp>
      <p:sp>
        <p:nvSpPr>
          <p:cNvPr id="7" name="TextBox 6"/>
          <p:cNvSpPr txBox="1"/>
          <p:nvPr/>
        </p:nvSpPr>
        <p:spPr>
          <a:xfrm>
            <a:off x="3977466" y="6429396"/>
            <a:ext cx="7929618" cy="461665"/>
          </a:xfrm>
          <a:prstGeom prst="rect">
            <a:avLst/>
          </a:prstGeom>
          <a:noFill/>
        </p:spPr>
        <p:txBody>
          <a:bodyPr wrap="square" rtlCol="0">
            <a:spAutoFit/>
          </a:bodyPr>
          <a:lstStyle/>
          <a:p>
            <a:pPr algn="r"/>
            <a:r>
              <a:rPr lang="en-US" sz="1200" b="1" dirty="0" smtClean="0">
                <a:solidFill>
                  <a:srgbClr val="002060"/>
                </a:solidFill>
                <a:latin typeface="Calibri" pitchFamily="34" charset="0"/>
                <a:cs typeface="Calibri" pitchFamily="34" charset="0"/>
              </a:rPr>
              <a:t>17</a:t>
            </a:r>
            <a:r>
              <a:rPr lang="en-US" sz="1200" b="1" dirty="0" smtClean="0">
                <a:solidFill>
                  <a:srgbClr val="002060"/>
                </a:solidFill>
                <a:latin typeface="Calibri" pitchFamily="34" charset="0"/>
                <a:cs typeface="Calibri" pitchFamily="34" charset="0"/>
              </a:rPr>
              <a:t>                                                                                              </a:t>
            </a:r>
            <a:r>
              <a:rPr lang="en-US" sz="1200" b="1" dirty="0">
                <a:solidFill>
                  <a:srgbClr val="002060"/>
                </a:solidFill>
                <a:latin typeface="Calibri" pitchFamily="34" charset="0"/>
                <a:cs typeface="Calibri" pitchFamily="34" charset="0"/>
              </a:rPr>
              <a:t>Damania &amp; Varaiya  Chartered Accountants</a:t>
            </a:r>
            <a:endParaRPr lang="en-IN" sz="1200" b="1" dirty="0">
              <a:solidFill>
                <a:srgbClr val="002060"/>
              </a:solidFill>
              <a:latin typeface="Calibri" pitchFamily="34" charset="0"/>
              <a:cs typeface="Calibri" pitchFamily="34" charset="0"/>
            </a:endParaRPr>
          </a:p>
          <a:p>
            <a:pPr algn="r"/>
            <a:endParaRPr lang="en-US" sz="1200" dirty="0">
              <a:solidFill>
                <a:srgbClr val="002060"/>
              </a:solidFill>
            </a:endParaRPr>
          </a:p>
        </p:txBody>
      </p:sp>
    </p:spTree>
  </p:cSld>
  <p:clrMapOvr>
    <a:masterClrMapping/>
  </p:clrMapOvr>
  <p:transition>
    <p:pull dir="l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1806" y="992300"/>
            <a:ext cx="11017093" cy="5256100"/>
          </a:xfrm>
        </p:spPr>
        <p:txBody>
          <a:bodyPr>
            <a:noAutofit/>
          </a:bodyPr>
          <a:lstStyle/>
          <a:p>
            <a:pPr marL="361950" lvl="0" indent="-361950">
              <a:lnSpc>
                <a:spcPct val="100000"/>
              </a:lnSpc>
              <a:spcBef>
                <a:spcPts val="0"/>
              </a:spcBef>
              <a:buFont typeface="Wingdings" pitchFamily="2" charset="2"/>
              <a:buChar char="q"/>
              <a:tabLst>
                <a:tab pos="361950" algn="l"/>
              </a:tabLst>
            </a:pPr>
            <a:r>
              <a:rPr lang="en-IN" dirty="0" smtClean="0">
                <a:solidFill>
                  <a:srgbClr val="002060"/>
                </a:solidFill>
                <a:latin typeface="Cambria" pitchFamily="18" charset="0"/>
              </a:rPr>
              <a:t>Following Supplies specified in Schedule I, whether or not for consideration:</a:t>
            </a:r>
          </a:p>
          <a:p>
            <a:pPr lvl="1">
              <a:spcBef>
                <a:spcPts val="0"/>
              </a:spcBef>
              <a:buFont typeface="Wingdings" pitchFamily="2" charset="2"/>
              <a:buChar char="§"/>
            </a:pPr>
            <a:endParaRPr lang="en-US" sz="1800" dirty="0" smtClean="0">
              <a:solidFill>
                <a:srgbClr val="002060"/>
              </a:solidFill>
              <a:latin typeface="Cambria" pitchFamily="18" charset="0"/>
              <a:cs typeface="Arial" panose="020B0604020202020204" pitchFamily="34" charset="0"/>
            </a:endParaRPr>
          </a:p>
          <a:p>
            <a:pPr lvl="1">
              <a:spcBef>
                <a:spcPts val="0"/>
              </a:spcBef>
              <a:buFont typeface="Wingdings" pitchFamily="2" charset="2"/>
              <a:buChar char="§"/>
            </a:pPr>
            <a:r>
              <a:rPr lang="en-US" sz="1800" dirty="0" smtClean="0">
                <a:solidFill>
                  <a:srgbClr val="002060"/>
                </a:solidFill>
                <a:latin typeface="Cambria" pitchFamily="18" charset="0"/>
                <a:cs typeface="Arial" panose="020B0604020202020204" pitchFamily="34" charset="0"/>
              </a:rPr>
              <a:t>Permanent </a:t>
            </a:r>
            <a:r>
              <a:rPr lang="en-US" sz="1800" dirty="0">
                <a:solidFill>
                  <a:srgbClr val="002060"/>
                </a:solidFill>
                <a:latin typeface="Cambria" pitchFamily="18" charset="0"/>
                <a:cs typeface="Arial" panose="020B0604020202020204" pitchFamily="34" charset="0"/>
              </a:rPr>
              <a:t>transfer/disposal of business assets, if ITC is availed thereon,  </a:t>
            </a:r>
            <a:endParaRPr lang="en-US" sz="1800" dirty="0" smtClean="0">
              <a:solidFill>
                <a:srgbClr val="002060"/>
              </a:solidFill>
              <a:latin typeface="Cambria" pitchFamily="18" charset="0"/>
              <a:cs typeface="Arial" panose="020B0604020202020204" pitchFamily="34" charset="0"/>
            </a:endParaRPr>
          </a:p>
          <a:p>
            <a:pPr marL="457200" lvl="1" indent="0">
              <a:spcBef>
                <a:spcPts val="0"/>
              </a:spcBef>
              <a:buNone/>
            </a:pPr>
            <a:endParaRPr lang="en-IN" sz="1800" dirty="0">
              <a:solidFill>
                <a:srgbClr val="002060"/>
              </a:solidFill>
              <a:latin typeface="Cambria" pitchFamily="18" charset="0"/>
              <a:cs typeface="Arial" panose="020B0604020202020204" pitchFamily="34" charset="0"/>
            </a:endParaRPr>
          </a:p>
          <a:p>
            <a:pPr lvl="1">
              <a:spcBef>
                <a:spcPts val="0"/>
              </a:spcBef>
              <a:buFont typeface="Wingdings" pitchFamily="2" charset="2"/>
              <a:buChar char="§"/>
            </a:pPr>
            <a:r>
              <a:rPr lang="en-US" sz="1800" dirty="0">
                <a:solidFill>
                  <a:srgbClr val="002060"/>
                </a:solidFill>
                <a:latin typeface="Cambria" pitchFamily="18" charset="0"/>
                <a:cs typeface="Arial" panose="020B0604020202020204" pitchFamily="34" charset="0"/>
              </a:rPr>
              <a:t>Supply of goods or services between related persons or between </a:t>
            </a:r>
            <a:r>
              <a:rPr lang="en-US" sz="1800" dirty="0" smtClean="0">
                <a:solidFill>
                  <a:srgbClr val="002060"/>
                </a:solidFill>
                <a:latin typeface="Cambria" pitchFamily="18" charset="0"/>
                <a:cs typeface="Arial" panose="020B0604020202020204" pitchFamily="34" charset="0"/>
              </a:rPr>
              <a:t> different establishment of a person, </a:t>
            </a:r>
            <a:r>
              <a:rPr lang="en-US" sz="1800" dirty="0">
                <a:solidFill>
                  <a:srgbClr val="002060"/>
                </a:solidFill>
                <a:latin typeface="Cambria" pitchFamily="18" charset="0"/>
                <a:cs typeface="Arial" panose="020B0604020202020204" pitchFamily="34" charset="0"/>
              </a:rPr>
              <a:t>when made in course or furtherance of business. </a:t>
            </a:r>
            <a:endParaRPr lang="en-US" sz="1800" dirty="0" smtClean="0">
              <a:solidFill>
                <a:srgbClr val="002060"/>
              </a:solidFill>
              <a:latin typeface="Cambria" pitchFamily="18" charset="0"/>
              <a:cs typeface="Arial" panose="020B0604020202020204" pitchFamily="34" charset="0"/>
            </a:endParaRPr>
          </a:p>
          <a:p>
            <a:pPr marL="457200" lvl="1" indent="0">
              <a:spcBef>
                <a:spcPts val="0"/>
              </a:spcBef>
              <a:buNone/>
            </a:pPr>
            <a:endParaRPr lang="en-IN" sz="1800" dirty="0">
              <a:solidFill>
                <a:srgbClr val="002060"/>
              </a:solidFill>
              <a:latin typeface="Cambria" pitchFamily="18" charset="0"/>
              <a:cs typeface="Arial" panose="020B0604020202020204" pitchFamily="34" charset="0"/>
            </a:endParaRPr>
          </a:p>
          <a:p>
            <a:pPr lvl="1">
              <a:spcBef>
                <a:spcPts val="0"/>
              </a:spcBef>
              <a:buFont typeface="Wingdings" pitchFamily="2" charset="2"/>
              <a:buChar char="§"/>
            </a:pPr>
            <a:r>
              <a:rPr lang="en-US" sz="1800" dirty="0" smtClean="0">
                <a:solidFill>
                  <a:srgbClr val="002060"/>
                </a:solidFill>
                <a:latin typeface="Cambria" pitchFamily="18" charset="0"/>
                <a:cs typeface="Arial" panose="020B0604020202020204" pitchFamily="34" charset="0"/>
              </a:rPr>
              <a:t>Importation of service from a related person or from an establishment outside India</a:t>
            </a:r>
          </a:p>
          <a:p>
            <a:pPr marL="457200" lvl="1" indent="0">
              <a:spcBef>
                <a:spcPts val="0"/>
              </a:spcBef>
              <a:buNone/>
            </a:pPr>
            <a:endParaRPr lang="en-US" sz="1800" dirty="0" smtClean="0">
              <a:solidFill>
                <a:srgbClr val="002060"/>
              </a:solidFill>
              <a:latin typeface="Cambria" pitchFamily="18" charset="0"/>
              <a:cs typeface="Arial" panose="020B0604020202020204" pitchFamily="34" charset="0"/>
            </a:endParaRPr>
          </a:p>
          <a:p>
            <a:pPr lvl="1">
              <a:spcBef>
                <a:spcPts val="0"/>
              </a:spcBef>
              <a:buFont typeface="Wingdings" pitchFamily="2" charset="2"/>
              <a:buChar char="§"/>
            </a:pPr>
            <a:r>
              <a:rPr lang="en-US" sz="1800" dirty="0" smtClean="0">
                <a:solidFill>
                  <a:srgbClr val="002060"/>
                </a:solidFill>
                <a:latin typeface="Cambria" pitchFamily="18" charset="0"/>
                <a:cs typeface="Arial" panose="020B0604020202020204" pitchFamily="34" charset="0"/>
              </a:rPr>
              <a:t>Supply </a:t>
            </a:r>
            <a:r>
              <a:rPr lang="en-US" sz="1800" dirty="0">
                <a:solidFill>
                  <a:srgbClr val="002060"/>
                </a:solidFill>
                <a:latin typeface="Cambria" pitchFamily="18" charset="0"/>
                <a:cs typeface="Arial" panose="020B0604020202020204" pitchFamily="34" charset="0"/>
              </a:rPr>
              <a:t>of goods: </a:t>
            </a:r>
            <a:endParaRPr lang="en-US" sz="1800" dirty="0" smtClean="0">
              <a:solidFill>
                <a:srgbClr val="002060"/>
              </a:solidFill>
              <a:latin typeface="Cambria" pitchFamily="18" charset="0"/>
              <a:cs typeface="Arial" panose="020B0604020202020204" pitchFamily="34" charset="0"/>
            </a:endParaRPr>
          </a:p>
          <a:p>
            <a:pPr marL="457200" lvl="1" indent="0">
              <a:spcBef>
                <a:spcPts val="0"/>
              </a:spcBef>
              <a:buNone/>
            </a:pPr>
            <a:endParaRPr lang="en-IN" sz="1800" dirty="0">
              <a:solidFill>
                <a:srgbClr val="002060"/>
              </a:solidFill>
              <a:latin typeface="Cambria" pitchFamily="18" charset="0"/>
              <a:cs typeface="Arial" panose="020B0604020202020204" pitchFamily="34" charset="0"/>
            </a:endParaRPr>
          </a:p>
          <a:p>
            <a:pPr lvl="2">
              <a:spcBef>
                <a:spcPts val="0"/>
              </a:spcBef>
              <a:buFont typeface="Wingdings" panose="05000000000000000000" pitchFamily="2" charset="2"/>
              <a:buChar char="Ø"/>
            </a:pPr>
            <a:r>
              <a:rPr lang="en-US" sz="1800" dirty="0">
                <a:solidFill>
                  <a:srgbClr val="002060"/>
                </a:solidFill>
                <a:latin typeface="Cambria" pitchFamily="18" charset="0"/>
                <a:cs typeface="Arial" panose="020B0604020202020204" pitchFamily="34" charset="0"/>
              </a:rPr>
              <a:t>by Principal to his Agent where he undertakes to supply goods on behalf of Principal, or </a:t>
            </a:r>
            <a:endParaRPr lang="en-IN" sz="1800" dirty="0">
              <a:solidFill>
                <a:srgbClr val="002060"/>
              </a:solidFill>
              <a:latin typeface="Cambria" pitchFamily="18" charset="0"/>
              <a:cs typeface="Arial" panose="020B0604020202020204" pitchFamily="34" charset="0"/>
            </a:endParaRPr>
          </a:p>
          <a:p>
            <a:pPr lvl="2">
              <a:spcBef>
                <a:spcPts val="0"/>
              </a:spcBef>
              <a:buFont typeface="Wingdings" panose="05000000000000000000" pitchFamily="2" charset="2"/>
              <a:buChar char="Ø"/>
            </a:pPr>
            <a:r>
              <a:rPr lang="en-US" sz="1800" dirty="0">
                <a:solidFill>
                  <a:srgbClr val="002060"/>
                </a:solidFill>
                <a:latin typeface="Cambria" pitchFamily="18" charset="0"/>
                <a:cs typeface="Arial" panose="020B0604020202020204" pitchFamily="34" charset="0"/>
              </a:rPr>
              <a:t>by agent to his principal where he undertakes to receive goods on behalf of Principal</a:t>
            </a:r>
            <a:r>
              <a:rPr lang="en-US" sz="1800" dirty="0" smtClean="0">
                <a:solidFill>
                  <a:srgbClr val="002060"/>
                </a:solidFill>
                <a:latin typeface="Cambria" pitchFamily="18" charset="0"/>
                <a:cs typeface="Arial" panose="020B0604020202020204" pitchFamily="34" charset="0"/>
              </a:rPr>
              <a:t>.</a:t>
            </a:r>
          </a:p>
          <a:p>
            <a:pPr marL="914400" lvl="2" indent="0">
              <a:spcBef>
                <a:spcPts val="0"/>
              </a:spcBef>
              <a:buNone/>
            </a:pPr>
            <a:r>
              <a:rPr lang="en-US" sz="1800" dirty="0" smtClean="0">
                <a:solidFill>
                  <a:srgbClr val="002060"/>
                </a:solidFill>
                <a:latin typeface="Cambria" pitchFamily="18" charset="0"/>
                <a:cs typeface="Arial" panose="020B0604020202020204" pitchFamily="34" charset="0"/>
              </a:rPr>
              <a:t> </a:t>
            </a:r>
            <a:endParaRPr lang="en-IN" sz="1800" dirty="0">
              <a:solidFill>
                <a:srgbClr val="002060"/>
              </a:solidFill>
              <a:latin typeface="Cambria" pitchFamily="18" charset="0"/>
              <a:cs typeface="Arial" panose="020B0604020202020204" pitchFamily="34" charset="0"/>
            </a:endParaRPr>
          </a:p>
          <a:p>
            <a:pPr marL="361950" lvl="0" indent="-361950">
              <a:lnSpc>
                <a:spcPct val="100000"/>
              </a:lnSpc>
              <a:spcBef>
                <a:spcPts val="0"/>
              </a:spcBef>
              <a:buFont typeface="Wingdings" pitchFamily="2" charset="2"/>
              <a:buChar char="q"/>
              <a:tabLst>
                <a:tab pos="361950" algn="l"/>
              </a:tabLst>
            </a:pPr>
            <a:r>
              <a:rPr lang="en-IN" dirty="0" smtClean="0">
                <a:solidFill>
                  <a:srgbClr val="002060"/>
                </a:solidFill>
                <a:latin typeface="Cambria" pitchFamily="18" charset="0"/>
              </a:rPr>
              <a:t>Supply </a:t>
            </a:r>
            <a:r>
              <a:rPr lang="en-IN" dirty="0">
                <a:solidFill>
                  <a:srgbClr val="002060"/>
                </a:solidFill>
                <a:latin typeface="Cambria" pitchFamily="18" charset="0"/>
              </a:rPr>
              <a:t>of goods by Registered Taxable person to </a:t>
            </a:r>
            <a:r>
              <a:rPr lang="en-IN" dirty="0" err="1">
                <a:solidFill>
                  <a:srgbClr val="002060"/>
                </a:solidFill>
                <a:latin typeface="Cambria" pitchFamily="18" charset="0"/>
              </a:rPr>
              <a:t>Jobworker</a:t>
            </a:r>
            <a:r>
              <a:rPr lang="en-IN" dirty="0">
                <a:solidFill>
                  <a:srgbClr val="002060"/>
                </a:solidFill>
                <a:latin typeface="Cambria" pitchFamily="18" charset="0"/>
              </a:rPr>
              <a:t> is NOT supply of goods </a:t>
            </a:r>
          </a:p>
          <a:p>
            <a:pPr marL="0" indent="0">
              <a:buNone/>
              <a:tabLst>
                <a:tab pos="361950" algn="l"/>
              </a:tabLst>
            </a:pPr>
            <a:endParaRPr lang="en-IN" sz="1400" dirty="0">
              <a:solidFill>
                <a:srgbClr val="002060"/>
              </a:solidFill>
              <a:latin typeface="Arial" panose="020B0604020202020204" pitchFamily="34" charset="0"/>
              <a:cs typeface="Arial" panose="020B0604020202020204" pitchFamily="34" charset="0"/>
            </a:endParaRPr>
          </a:p>
        </p:txBody>
      </p:sp>
      <p:sp>
        <p:nvSpPr>
          <p:cNvPr id="5" name="Rectangle 4"/>
          <p:cNvSpPr/>
          <p:nvPr/>
        </p:nvSpPr>
        <p:spPr>
          <a:xfrm>
            <a:off x="335785" y="68025"/>
            <a:ext cx="11569646" cy="646331"/>
          </a:xfrm>
          <a:prstGeom prst="rect">
            <a:avLst/>
          </a:prstGeom>
        </p:spPr>
        <p:txBody>
          <a:bodyPr>
            <a:spAutoFit/>
          </a:bodyPr>
          <a:lstStyle/>
          <a:p>
            <a:pPr marL="46037" algn="ctr" eaLnBrk="0" hangingPunct="0">
              <a:spcBef>
                <a:spcPct val="20000"/>
              </a:spcBef>
              <a:spcAft>
                <a:spcPts val="300"/>
              </a:spcAft>
              <a:buClr>
                <a:srgbClr val="C3260C"/>
              </a:buClr>
              <a:buSzPct val="130000"/>
              <a:defRPr/>
            </a:pPr>
            <a:r>
              <a:rPr lang="en-IN" sz="3600" b="1" dirty="0">
                <a:solidFill>
                  <a:srgbClr val="002060"/>
                </a:solidFill>
                <a:latin typeface="Cambria" pitchFamily="18" charset="0"/>
                <a:cs typeface="Times New Roman" panose="02020603050405020304" pitchFamily="18" charset="0"/>
              </a:rPr>
              <a:t>Supply</a:t>
            </a:r>
          </a:p>
        </p:txBody>
      </p:sp>
      <p:sp>
        <p:nvSpPr>
          <p:cNvPr id="6" name="TextBox 5"/>
          <p:cNvSpPr txBox="1"/>
          <p:nvPr/>
        </p:nvSpPr>
        <p:spPr>
          <a:xfrm>
            <a:off x="3977466" y="6429396"/>
            <a:ext cx="7929618" cy="461665"/>
          </a:xfrm>
          <a:prstGeom prst="rect">
            <a:avLst/>
          </a:prstGeom>
          <a:noFill/>
        </p:spPr>
        <p:txBody>
          <a:bodyPr wrap="square" rtlCol="0">
            <a:spAutoFit/>
          </a:bodyPr>
          <a:lstStyle/>
          <a:p>
            <a:pPr algn="r"/>
            <a:r>
              <a:rPr lang="en-US" sz="1200" b="1" dirty="0" smtClean="0">
                <a:solidFill>
                  <a:srgbClr val="002060"/>
                </a:solidFill>
                <a:latin typeface="Calibri" pitchFamily="34" charset="0"/>
                <a:cs typeface="Calibri" pitchFamily="34" charset="0"/>
              </a:rPr>
              <a:t>18</a:t>
            </a:r>
            <a:r>
              <a:rPr lang="en-US" sz="1200" b="1" dirty="0" smtClean="0">
                <a:solidFill>
                  <a:srgbClr val="002060"/>
                </a:solidFill>
                <a:latin typeface="Calibri" pitchFamily="34" charset="0"/>
                <a:cs typeface="Calibri" pitchFamily="34" charset="0"/>
              </a:rPr>
              <a:t>                                                                                              </a:t>
            </a:r>
            <a:r>
              <a:rPr lang="en-US" sz="1200" b="1" dirty="0">
                <a:solidFill>
                  <a:srgbClr val="002060"/>
                </a:solidFill>
                <a:latin typeface="Calibri" pitchFamily="34" charset="0"/>
                <a:cs typeface="Calibri" pitchFamily="34" charset="0"/>
              </a:rPr>
              <a:t>Damania &amp; Varaiya  Chartered Accountants</a:t>
            </a:r>
            <a:endParaRPr lang="en-IN" sz="1200" b="1" dirty="0">
              <a:solidFill>
                <a:srgbClr val="002060"/>
              </a:solidFill>
              <a:latin typeface="Calibri" pitchFamily="34" charset="0"/>
              <a:cs typeface="Calibri" pitchFamily="34" charset="0"/>
            </a:endParaRPr>
          </a:p>
          <a:p>
            <a:pPr algn="r"/>
            <a:endParaRPr lang="en-US" sz="1200" dirty="0">
              <a:solidFill>
                <a:srgbClr val="002060"/>
              </a:solidFill>
            </a:endParaRPr>
          </a:p>
        </p:txBody>
      </p:sp>
    </p:spTree>
    <p:extLst>
      <p:ext uri="{BB962C8B-B14F-4D97-AF65-F5344CB8AC3E}">
        <p14:creationId xmlns:p14="http://schemas.microsoft.com/office/powerpoint/2010/main" val="3913478124"/>
      </p:ext>
    </p:extLst>
  </p:cSld>
  <p:clrMapOvr>
    <a:masterClrMapping/>
  </p:clrMapOvr>
  <p:transition>
    <p:pull dir="l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977070" y="1285860"/>
            <a:ext cx="10572824" cy="3693319"/>
          </a:xfrm>
          <a:prstGeom prst="rect">
            <a:avLst/>
          </a:prstGeom>
          <a:noFill/>
        </p:spPr>
        <p:txBody>
          <a:bodyPr wrap="square" rtlCol="0">
            <a:spAutoFit/>
          </a:bodyPr>
          <a:lstStyle/>
          <a:p>
            <a:pPr marL="361950" indent="-361950" algn="just">
              <a:tabLst>
                <a:tab pos="361950" algn="l"/>
              </a:tabLst>
            </a:pPr>
            <a:r>
              <a:rPr lang="en-IN" b="1" u="sng" dirty="0">
                <a:solidFill>
                  <a:srgbClr val="002060"/>
                </a:solidFill>
                <a:latin typeface="Cambria" pitchFamily="18" charset="0"/>
              </a:rPr>
              <a:t>Transactions considered as Supply of GOODS (Schedule II of Model GST Law):</a:t>
            </a:r>
          </a:p>
          <a:p>
            <a:pPr marL="361950" indent="-361950" algn="just">
              <a:tabLst>
                <a:tab pos="361950" algn="l"/>
              </a:tabLst>
            </a:pPr>
            <a:endParaRPr lang="en-IN" b="1" u="sng" dirty="0">
              <a:solidFill>
                <a:srgbClr val="002060"/>
              </a:solidFill>
              <a:latin typeface="Cambria" pitchFamily="18" charset="0"/>
            </a:endParaRPr>
          </a:p>
          <a:p>
            <a:pPr marL="361950" lvl="0" indent="-361950" algn="just">
              <a:buFont typeface="Wingdings" pitchFamily="2" charset="2"/>
              <a:buChar char="q"/>
            </a:pPr>
            <a:r>
              <a:rPr lang="en-IN" dirty="0">
                <a:solidFill>
                  <a:srgbClr val="002060"/>
                </a:solidFill>
                <a:latin typeface="Cambria" pitchFamily="18" charset="0"/>
              </a:rPr>
              <a:t>Transfer of title in Goods (Sale/Barter/Exchange of any goods)</a:t>
            </a:r>
          </a:p>
          <a:p>
            <a:pPr marL="361950" lvl="0" indent="-361950" algn="just">
              <a:buFont typeface="Wingdings" pitchFamily="2" charset="2"/>
              <a:buChar char="q"/>
            </a:pPr>
            <a:endParaRPr lang="en-US" dirty="0">
              <a:solidFill>
                <a:srgbClr val="002060"/>
              </a:solidFill>
              <a:latin typeface="Cambria" pitchFamily="18" charset="0"/>
            </a:endParaRPr>
          </a:p>
          <a:p>
            <a:pPr marL="361950" lvl="0" indent="-361950" algn="just">
              <a:buFont typeface="Wingdings" pitchFamily="2" charset="2"/>
              <a:buChar char="q"/>
            </a:pPr>
            <a:r>
              <a:rPr lang="en-IN" dirty="0">
                <a:solidFill>
                  <a:srgbClr val="002060"/>
                </a:solidFill>
                <a:latin typeface="Cambria" pitchFamily="18" charset="0"/>
              </a:rPr>
              <a:t>Transfer of title in Goods at future date (Hire Purchase of Goods)</a:t>
            </a:r>
          </a:p>
          <a:p>
            <a:pPr marL="361950" lvl="0" indent="-361950" algn="just">
              <a:buFont typeface="Wingdings" pitchFamily="2" charset="2"/>
              <a:buChar char="q"/>
            </a:pPr>
            <a:endParaRPr lang="en-US" dirty="0">
              <a:solidFill>
                <a:srgbClr val="002060"/>
              </a:solidFill>
              <a:latin typeface="Cambria" pitchFamily="18" charset="0"/>
            </a:endParaRPr>
          </a:p>
          <a:p>
            <a:pPr marL="361950" lvl="0" indent="-361950" algn="just">
              <a:buFont typeface="Wingdings" pitchFamily="2" charset="2"/>
              <a:buChar char="q"/>
            </a:pPr>
            <a:r>
              <a:rPr lang="en-IN" dirty="0">
                <a:solidFill>
                  <a:srgbClr val="002060"/>
                </a:solidFill>
                <a:latin typeface="Cambria" pitchFamily="18" charset="0"/>
              </a:rPr>
              <a:t>Transfer of Business Assets, whether or not for consideration (Self supply of Goods)</a:t>
            </a:r>
          </a:p>
          <a:p>
            <a:pPr marL="361950" lvl="0" indent="-361950" algn="just">
              <a:buFont typeface="Wingdings" pitchFamily="2" charset="2"/>
              <a:buChar char="q"/>
            </a:pPr>
            <a:endParaRPr lang="en-US" dirty="0">
              <a:solidFill>
                <a:srgbClr val="002060"/>
              </a:solidFill>
              <a:latin typeface="Cambria" pitchFamily="18" charset="0"/>
            </a:endParaRPr>
          </a:p>
          <a:p>
            <a:pPr marL="361950" lvl="0" indent="-361950" algn="just">
              <a:buFont typeface="Wingdings" pitchFamily="2" charset="2"/>
              <a:buChar char="q"/>
            </a:pPr>
            <a:r>
              <a:rPr lang="en-IN" dirty="0" smtClean="0">
                <a:solidFill>
                  <a:srgbClr val="002060"/>
                </a:solidFill>
                <a:latin typeface="Cambria" pitchFamily="18" charset="0"/>
              </a:rPr>
              <a:t>Closing </a:t>
            </a:r>
            <a:r>
              <a:rPr lang="en-IN" dirty="0">
                <a:solidFill>
                  <a:srgbClr val="002060"/>
                </a:solidFill>
                <a:latin typeface="Cambria" pitchFamily="18" charset="0"/>
              </a:rPr>
              <a:t>assets of person who ceases to be taxable person unless business is transferred as going concern or business is carried out by other taxable person. (Unsold Goods at the time of cessation of business) </a:t>
            </a:r>
          </a:p>
          <a:p>
            <a:pPr marL="361950" lvl="0" indent="-361950" algn="just">
              <a:buFont typeface="Wingdings" pitchFamily="2" charset="2"/>
              <a:buChar char="q"/>
            </a:pPr>
            <a:endParaRPr lang="en-US" dirty="0">
              <a:solidFill>
                <a:srgbClr val="002060"/>
              </a:solidFill>
              <a:latin typeface="Cambria" pitchFamily="18" charset="0"/>
            </a:endParaRPr>
          </a:p>
          <a:p>
            <a:pPr marL="361950" lvl="0" indent="-361950" algn="just">
              <a:buFont typeface="Wingdings" pitchFamily="2" charset="2"/>
              <a:buChar char="q"/>
            </a:pPr>
            <a:r>
              <a:rPr lang="en-IN" dirty="0">
                <a:solidFill>
                  <a:srgbClr val="002060"/>
                </a:solidFill>
                <a:latin typeface="Cambria" pitchFamily="18" charset="0"/>
              </a:rPr>
              <a:t>Supply of Goods by unincorporated association or body of persons to their members.</a:t>
            </a:r>
            <a:endParaRPr lang="en-US" dirty="0">
              <a:solidFill>
                <a:srgbClr val="002060"/>
              </a:solidFill>
              <a:latin typeface="Cambria" pitchFamily="18" charset="0"/>
            </a:endParaRPr>
          </a:p>
        </p:txBody>
      </p:sp>
      <p:sp>
        <p:nvSpPr>
          <p:cNvPr id="7" name="Rectangle 6"/>
          <p:cNvSpPr/>
          <p:nvPr/>
        </p:nvSpPr>
        <p:spPr>
          <a:xfrm>
            <a:off x="335785" y="68025"/>
            <a:ext cx="11214109" cy="646331"/>
          </a:xfrm>
          <a:prstGeom prst="rect">
            <a:avLst/>
          </a:prstGeom>
        </p:spPr>
        <p:txBody>
          <a:bodyPr wrap="square">
            <a:spAutoFit/>
          </a:bodyPr>
          <a:lstStyle/>
          <a:p>
            <a:pPr marL="46037" algn="ctr" eaLnBrk="0" hangingPunct="0">
              <a:spcBef>
                <a:spcPct val="20000"/>
              </a:spcBef>
              <a:spcAft>
                <a:spcPts val="300"/>
              </a:spcAft>
              <a:buClr>
                <a:srgbClr val="C3260C"/>
              </a:buClr>
              <a:buSzPct val="130000"/>
              <a:defRPr/>
            </a:pPr>
            <a:r>
              <a:rPr lang="en-IN" sz="3600" b="1" dirty="0">
                <a:solidFill>
                  <a:srgbClr val="002060"/>
                </a:solidFill>
                <a:latin typeface="Cambria" pitchFamily="18" charset="0"/>
                <a:cs typeface="Times New Roman" panose="02020603050405020304" pitchFamily="18" charset="0"/>
              </a:rPr>
              <a:t>Supply </a:t>
            </a:r>
            <a:r>
              <a:rPr lang="en-IN" sz="3600" b="1" dirty="0">
                <a:solidFill>
                  <a:srgbClr val="002060"/>
                </a:solidFill>
                <a:latin typeface="Times New Roman" panose="02020603050405020304" pitchFamily="18" charset="0"/>
                <a:cs typeface="Times New Roman" panose="02020603050405020304" pitchFamily="18" charset="0"/>
              </a:rPr>
              <a:t>(</a:t>
            </a:r>
            <a:r>
              <a:rPr lang="en-IN" sz="3600" b="1" dirty="0" err="1">
                <a:solidFill>
                  <a:srgbClr val="002060"/>
                </a:solidFill>
                <a:latin typeface="Times New Roman" panose="02020603050405020304" pitchFamily="18" charset="0"/>
                <a:cs typeface="Times New Roman" panose="02020603050405020304" pitchFamily="18" charset="0"/>
              </a:rPr>
              <a:t>Contd</a:t>
            </a:r>
            <a:r>
              <a:rPr lang="en-IN" sz="3600" b="1" dirty="0" smtClean="0">
                <a:solidFill>
                  <a:srgbClr val="002060"/>
                </a:solidFill>
                <a:latin typeface="Times New Roman" panose="02020603050405020304" pitchFamily="18" charset="0"/>
                <a:cs typeface="Times New Roman" panose="02020603050405020304" pitchFamily="18" charset="0"/>
              </a:rPr>
              <a:t>…)</a:t>
            </a:r>
            <a:endParaRPr lang="en-IN" sz="3600" b="1" dirty="0">
              <a:solidFill>
                <a:srgbClr val="002060"/>
              </a:solidFill>
              <a:latin typeface="Cambria" pitchFamily="18" charset="0"/>
              <a:cs typeface="Times New Roman" panose="02020603050405020304" pitchFamily="18" charset="0"/>
            </a:endParaRPr>
          </a:p>
        </p:txBody>
      </p:sp>
      <p:sp>
        <p:nvSpPr>
          <p:cNvPr id="9" name="TextBox 8"/>
          <p:cNvSpPr txBox="1"/>
          <p:nvPr/>
        </p:nvSpPr>
        <p:spPr>
          <a:xfrm>
            <a:off x="3977466" y="6429396"/>
            <a:ext cx="7929618" cy="461665"/>
          </a:xfrm>
          <a:prstGeom prst="rect">
            <a:avLst/>
          </a:prstGeom>
          <a:noFill/>
        </p:spPr>
        <p:txBody>
          <a:bodyPr wrap="square" rtlCol="0">
            <a:spAutoFit/>
          </a:bodyPr>
          <a:lstStyle/>
          <a:p>
            <a:pPr algn="r"/>
            <a:r>
              <a:rPr lang="en-US" sz="1200" b="1" dirty="0" smtClean="0">
                <a:solidFill>
                  <a:srgbClr val="002060"/>
                </a:solidFill>
                <a:latin typeface="Calibri" pitchFamily="34" charset="0"/>
                <a:cs typeface="Calibri" pitchFamily="34" charset="0"/>
              </a:rPr>
              <a:t>19</a:t>
            </a:r>
            <a:r>
              <a:rPr lang="en-US" sz="1200" b="1" dirty="0" smtClean="0">
                <a:solidFill>
                  <a:srgbClr val="002060"/>
                </a:solidFill>
                <a:latin typeface="Calibri" pitchFamily="34" charset="0"/>
                <a:cs typeface="Calibri" pitchFamily="34" charset="0"/>
              </a:rPr>
              <a:t>                                                                                               </a:t>
            </a:r>
            <a:r>
              <a:rPr lang="en-US" sz="1200" b="1" dirty="0">
                <a:solidFill>
                  <a:srgbClr val="002060"/>
                </a:solidFill>
                <a:latin typeface="Calibri" pitchFamily="34" charset="0"/>
                <a:cs typeface="Calibri" pitchFamily="34" charset="0"/>
              </a:rPr>
              <a:t>Damania &amp; Varaiya  Chartered Accountants</a:t>
            </a:r>
            <a:endParaRPr lang="en-IN" sz="1200" b="1" dirty="0">
              <a:solidFill>
                <a:srgbClr val="002060"/>
              </a:solidFill>
              <a:latin typeface="Calibri" pitchFamily="34" charset="0"/>
              <a:cs typeface="Calibri" pitchFamily="34" charset="0"/>
            </a:endParaRPr>
          </a:p>
          <a:p>
            <a:pPr algn="r"/>
            <a:endParaRPr lang="en-US" sz="1200" dirty="0">
              <a:solidFill>
                <a:srgbClr val="002060"/>
              </a:solidFill>
            </a:endParaRPr>
          </a:p>
        </p:txBody>
      </p:sp>
    </p:spTree>
  </p:cSld>
  <p:clrMapOvr>
    <a:masterClrMapping/>
  </p:clrMapOvr>
  <p:transition>
    <p:pull dir="l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5" name="Picture 5" descr="01.jpg"/>
          <p:cNvPicPr>
            <a:picLocks noChangeAspect="1"/>
          </p:cNvPicPr>
          <p:nvPr/>
        </p:nvPicPr>
        <p:blipFill>
          <a:blip r:embed="rId3" cstate="print"/>
          <a:srcRect/>
          <a:stretch>
            <a:fillRect/>
          </a:stretch>
        </p:blipFill>
        <p:spPr bwMode="auto">
          <a:xfrm>
            <a:off x="1107237" y="908053"/>
            <a:ext cx="10026744" cy="4537075"/>
          </a:xfrm>
          <a:prstGeom prst="rect">
            <a:avLst/>
          </a:prstGeom>
          <a:noFill/>
          <a:ln w="9525">
            <a:noFill/>
            <a:miter lim="800000"/>
            <a:headEnd/>
            <a:tailEnd/>
          </a:ln>
        </p:spPr>
      </p:pic>
      <p:sp>
        <p:nvSpPr>
          <p:cNvPr id="7" name="TextBox 6"/>
          <p:cNvSpPr txBox="1"/>
          <p:nvPr/>
        </p:nvSpPr>
        <p:spPr>
          <a:xfrm>
            <a:off x="3977466" y="6429396"/>
            <a:ext cx="7929618" cy="461665"/>
          </a:xfrm>
          <a:prstGeom prst="rect">
            <a:avLst/>
          </a:prstGeom>
          <a:noFill/>
        </p:spPr>
        <p:txBody>
          <a:bodyPr wrap="square" rtlCol="0">
            <a:spAutoFit/>
          </a:bodyPr>
          <a:lstStyle/>
          <a:p>
            <a:pPr algn="r"/>
            <a:r>
              <a:rPr lang="en-US" sz="1200" b="1" dirty="0" smtClean="0">
                <a:solidFill>
                  <a:srgbClr val="002060"/>
                </a:solidFill>
                <a:latin typeface="Calibri" pitchFamily="34" charset="0"/>
                <a:cs typeface="Calibri" pitchFamily="34" charset="0"/>
              </a:rPr>
              <a:t>2                                                                                              Damania &amp; Varaiya  Chartered Accountants</a:t>
            </a:r>
            <a:endParaRPr lang="en-IN" sz="1200" b="1" dirty="0" smtClean="0">
              <a:solidFill>
                <a:srgbClr val="002060"/>
              </a:solidFill>
              <a:latin typeface="Calibri" pitchFamily="34" charset="0"/>
              <a:cs typeface="Calibri" pitchFamily="34" charset="0"/>
            </a:endParaRPr>
          </a:p>
          <a:p>
            <a:pPr algn="r"/>
            <a:endParaRPr lang="en-US" sz="1200" dirty="0">
              <a:solidFill>
                <a:srgbClr val="002060"/>
              </a:solidFill>
            </a:endParaRPr>
          </a:p>
        </p:txBody>
      </p:sp>
    </p:spTree>
    <p:extLst>
      <p:ext uri="{BB962C8B-B14F-4D97-AF65-F5344CB8AC3E}">
        <p14:creationId xmlns:p14="http://schemas.microsoft.com/office/powerpoint/2010/main" val="1661087103"/>
      </p:ext>
    </p:extLst>
  </p:cSld>
  <p:clrMapOvr>
    <a:masterClrMapping/>
  </p:clrMapOvr>
  <p:transition>
    <p:pull dir="l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977070" y="1190701"/>
            <a:ext cx="10572824" cy="4524315"/>
          </a:xfrm>
          <a:prstGeom prst="rect">
            <a:avLst/>
          </a:prstGeom>
          <a:noFill/>
        </p:spPr>
        <p:txBody>
          <a:bodyPr wrap="square" rtlCol="0">
            <a:spAutoFit/>
          </a:bodyPr>
          <a:lstStyle/>
          <a:p>
            <a:pPr marL="361950" indent="-361950" algn="just">
              <a:tabLst>
                <a:tab pos="361950" algn="l"/>
              </a:tabLst>
            </a:pPr>
            <a:r>
              <a:rPr lang="en-IN" b="1" u="sng" dirty="0">
                <a:solidFill>
                  <a:srgbClr val="002060"/>
                </a:solidFill>
                <a:latin typeface="Cambria" pitchFamily="18" charset="0"/>
              </a:rPr>
              <a:t>Transactions considered as Supply of SERVICE (Schedule II of Model GST Law):</a:t>
            </a:r>
          </a:p>
          <a:p>
            <a:pPr marL="361950" indent="-361950" algn="just">
              <a:tabLst>
                <a:tab pos="361950" algn="l"/>
              </a:tabLst>
            </a:pPr>
            <a:endParaRPr lang="en-IN" b="1" u="sng" dirty="0">
              <a:solidFill>
                <a:srgbClr val="002060"/>
              </a:solidFill>
              <a:latin typeface="Cambria" pitchFamily="18" charset="0"/>
            </a:endParaRPr>
          </a:p>
          <a:p>
            <a:pPr marL="361950" lvl="0" indent="-361950" algn="just">
              <a:buFont typeface="Wingdings" pitchFamily="2" charset="2"/>
              <a:buChar char="q"/>
            </a:pPr>
            <a:r>
              <a:rPr lang="en-IN" dirty="0">
                <a:solidFill>
                  <a:srgbClr val="002060"/>
                </a:solidFill>
                <a:latin typeface="Cambria" pitchFamily="18" charset="0"/>
              </a:rPr>
              <a:t>Personal or non business use of Business Assets, whether or not for consideration.</a:t>
            </a:r>
          </a:p>
          <a:p>
            <a:pPr marL="361950" lvl="0" indent="-361950" algn="just">
              <a:buFont typeface="Wingdings" pitchFamily="2" charset="2"/>
              <a:buChar char="q"/>
            </a:pPr>
            <a:endParaRPr lang="en-US" dirty="0">
              <a:solidFill>
                <a:srgbClr val="002060"/>
              </a:solidFill>
              <a:latin typeface="Cambria" pitchFamily="18" charset="0"/>
            </a:endParaRPr>
          </a:p>
          <a:p>
            <a:pPr marL="361950" lvl="0" indent="-361950" algn="just">
              <a:buFont typeface="Wingdings" pitchFamily="2" charset="2"/>
              <a:buChar char="q"/>
            </a:pPr>
            <a:r>
              <a:rPr lang="en-IN" dirty="0">
                <a:solidFill>
                  <a:srgbClr val="002060"/>
                </a:solidFill>
                <a:latin typeface="Cambria" pitchFamily="18" charset="0"/>
              </a:rPr>
              <a:t>Lease/Tenancy/ easement/ licence to occupy land (Lease or Occupation of land for limited period)</a:t>
            </a:r>
          </a:p>
          <a:p>
            <a:pPr marL="361950" lvl="0" indent="-361950" algn="just">
              <a:buFont typeface="Wingdings" pitchFamily="2" charset="2"/>
              <a:buChar char="q"/>
            </a:pPr>
            <a:endParaRPr lang="en-US" dirty="0">
              <a:solidFill>
                <a:srgbClr val="002060"/>
              </a:solidFill>
              <a:latin typeface="Cambria" pitchFamily="18" charset="0"/>
            </a:endParaRPr>
          </a:p>
          <a:p>
            <a:pPr marL="361950" lvl="0" indent="-361950" algn="just">
              <a:buFont typeface="Wingdings" pitchFamily="2" charset="2"/>
              <a:buChar char="q"/>
            </a:pPr>
            <a:r>
              <a:rPr lang="en-IN" dirty="0">
                <a:solidFill>
                  <a:srgbClr val="002060"/>
                </a:solidFill>
                <a:latin typeface="Cambria" pitchFamily="18" charset="0"/>
              </a:rPr>
              <a:t>Lease or letting of building for commercial, Industrial or residential complex for business purpose (Leasing of office, flat or industrial gala for business purpose)</a:t>
            </a:r>
          </a:p>
          <a:p>
            <a:pPr marL="361950" lvl="0" indent="-361950" algn="just">
              <a:buFont typeface="Wingdings" pitchFamily="2" charset="2"/>
              <a:buChar char="q"/>
            </a:pPr>
            <a:endParaRPr lang="en-US" dirty="0">
              <a:solidFill>
                <a:srgbClr val="002060"/>
              </a:solidFill>
              <a:latin typeface="Cambria" pitchFamily="18" charset="0"/>
            </a:endParaRPr>
          </a:p>
          <a:p>
            <a:pPr marL="361950" lvl="0" indent="-361950" algn="just">
              <a:buFont typeface="Wingdings" pitchFamily="2" charset="2"/>
              <a:buChar char="q"/>
            </a:pPr>
            <a:r>
              <a:rPr lang="en-IN" dirty="0">
                <a:solidFill>
                  <a:srgbClr val="002060"/>
                </a:solidFill>
                <a:latin typeface="Cambria" pitchFamily="18" charset="0"/>
              </a:rPr>
              <a:t>Construction of Complex, building, civil structure or part thereof, except where entire consideration is received after issuance of completion certificate or first occupation, whichever is earlier</a:t>
            </a:r>
          </a:p>
          <a:p>
            <a:pPr marL="361950" lvl="0" indent="-361950" algn="just">
              <a:buFont typeface="Wingdings" pitchFamily="2" charset="2"/>
              <a:buChar char="q"/>
            </a:pPr>
            <a:endParaRPr lang="en-US" dirty="0">
              <a:solidFill>
                <a:srgbClr val="002060"/>
              </a:solidFill>
              <a:latin typeface="Cambria" pitchFamily="18" charset="0"/>
            </a:endParaRPr>
          </a:p>
          <a:p>
            <a:pPr marL="361950" lvl="0" indent="-361950" algn="just">
              <a:buFont typeface="Wingdings" pitchFamily="2" charset="2"/>
              <a:buChar char="q"/>
            </a:pPr>
            <a:r>
              <a:rPr lang="en-IN" dirty="0">
                <a:solidFill>
                  <a:srgbClr val="002060"/>
                </a:solidFill>
                <a:latin typeface="Cambria" pitchFamily="18" charset="0"/>
              </a:rPr>
              <a:t>Temporary transfer or permitting use or enjoyment of any intellectual property rights.</a:t>
            </a:r>
          </a:p>
          <a:p>
            <a:pPr marL="361950" lvl="0" indent="-361950" algn="just">
              <a:buFont typeface="Wingdings" pitchFamily="2" charset="2"/>
              <a:buChar char="q"/>
            </a:pPr>
            <a:endParaRPr lang="en-US" dirty="0">
              <a:solidFill>
                <a:srgbClr val="002060"/>
              </a:solidFill>
              <a:latin typeface="Cambria" pitchFamily="18" charset="0"/>
            </a:endParaRPr>
          </a:p>
          <a:p>
            <a:pPr marL="361950" lvl="0" indent="-361950" algn="just">
              <a:buFont typeface="Wingdings" pitchFamily="2" charset="2"/>
              <a:buChar char="q"/>
            </a:pPr>
            <a:r>
              <a:rPr lang="en-IN" dirty="0">
                <a:solidFill>
                  <a:srgbClr val="002060"/>
                </a:solidFill>
                <a:latin typeface="Cambria" pitchFamily="18" charset="0"/>
              </a:rPr>
              <a:t>Development, Design, Programming, customisation, adaptation, </a:t>
            </a:r>
            <a:r>
              <a:rPr lang="en-IN" dirty="0" err="1">
                <a:solidFill>
                  <a:srgbClr val="002060"/>
                </a:solidFill>
                <a:latin typeface="Cambria" pitchFamily="18" charset="0"/>
              </a:rPr>
              <a:t>upgradation</a:t>
            </a:r>
            <a:r>
              <a:rPr lang="en-IN" dirty="0">
                <a:solidFill>
                  <a:srgbClr val="002060"/>
                </a:solidFill>
                <a:latin typeface="Cambria" pitchFamily="18" charset="0"/>
              </a:rPr>
              <a:t>, enhancement, implementation of Information technology Software</a:t>
            </a:r>
          </a:p>
        </p:txBody>
      </p:sp>
      <p:sp>
        <p:nvSpPr>
          <p:cNvPr id="7" name="Rectangle 6"/>
          <p:cNvSpPr/>
          <p:nvPr/>
        </p:nvSpPr>
        <p:spPr>
          <a:xfrm>
            <a:off x="335785" y="68025"/>
            <a:ext cx="11569646" cy="646331"/>
          </a:xfrm>
          <a:prstGeom prst="rect">
            <a:avLst/>
          </a:prstGeom>
        </p:spPr>
        <p:txBody>
          <a:bodyPr>
            <a:spAutoFit/>
          </a:bodyPr>
          <a:lstStyle/>
          <a:p>
            <a:pPr marL="46037" algn="ctr" eaLnBrk="0" hangingPunct="0">
              <a:spcBef>
                <a:spcPct val="20000"/>
              </a:spcBef>
              <a:spcAft>
                <a:spcPts val="300"/>
              </a:spcAft>
              <a:buClr>
                <a:srgbClr val="C3260C"/>
              </a:buClr>
              <a:buSzPct val="130000"/>
              <a:defRPr/>
            </a:pPr>
            <a:r>
              <a:rPr lang="en-IN" sz="3600" b="1" dirty="0">
                <a:solidFill>
                  <a:srgbClr val="002060"/>
                </a:solidFill>
                <a:latin typeface="Cambria" pitchFamily="18" charset="0"/>
                <a:cs typeface="Times New Roman" panose="02020603050405020304" pitchFamily="18" charset="0"/>
              </a:rPr>
              <a:t>Supply </a:t>
            </a:r>
            <a:r>
              <a:rPr lang="en-IN" sz="3600" b="1" dirty="0">
                <a:solidFill>
                  <a:srgbClr val="002060"/>
                </a:solidFill>
                <a:latin typeface="Times New Roman" panose="02020603050405020304" pitchFamily="18" charset="0"/>
                <a:cs typeface="Times New Roman" panose="02020603050405020304" pitchFamily="18" charset="0"/>
              </a:rPr>
              <a:t>(</a:t>
            </a:r>
            <a:r>
              <a:rPr lang="en-IN" sz="3600" b="1" dirty="0" err="1">
                <a:solidFill>
                  <a:srgbClr val="002060"/>
                </a:solidFill>
                <a:latin typeface="Times New Roman" panose="02020603050405020304" pitchFamily="18" charset="0"/>
                <a:cs typeface="Times New Roman" panose="02020603050405020304" pitchFamily="18" charset="0"/>
              </a:rPr>
              <a:t>Contd</a:t>
            </a:r>
            <a:r>
              <a:rPr lang="en-IN" sz="3600" b="1" dirty="0" smtClean="0">
                <a:solidFill>
                  <a:srgbClr val="002060"/>
                </a:solidFill>
                <a:latin typeface="Times New Roman" panose="02020603050405020304" pitchFamily="18" charset="0"/>
                <a:cs typeface="Times New Roman" panose="02020603050405020304" pitchFamily="18" charset="0"/>
              </a:rPr>
              <a:t>…)</a:t>
            </a:r>
            <a:endParaRPr lang="en-IN" sz="3600" b="1" dirty="0">
              <a:solidFill>
                <a:srgbClr val="002060"/>
              </a:solidFill>
              <a:latin typeface="Cambria" pitchFamily="18" charset="0"/>
              <a:cs typeface="Times New Roman" panose="02020603050405020304" pitchFamily="18" charset="0"/>
            </a:endParaRPr>
          </a:p>
        </p:txBody>
      </p:sp>
      <p:sp>
        <p:nvSpPr>
          <p:cNvPr id="9" name="TextBox 8"/>
          <p:cNvSpPr txBox="1"/>
          <p:nvPr/>
        </p:nvSpPr>
        <p:spPr>
          <a:xfrm>
            <a:off x="3977466" y="6429396"/>
            <a:ext cx="7929618" cy="461665"/>
          </a:xfrm>
          <a:prstGeom prst="rect">
            <a:avLst/>
          </a:prstGeom>
          <a:noFill/>
        </p:spPr>
        <p:txBody>
          <a:bodyPr wrap="square" rtlCol="0">
            <a:spAutoFit/>
          </a:bodyPr>
          <a:lstStyle/>
          <a:p>
            <a:pPr algn="r"/>
            <a:r>
              <a:rPr lang="en-US" sz="1200" b="1" dirty="0" smtClean="0">
                <a:solidFill>
                  <a:srgbClr val="002060"/>
                </a:solidFill>
                <a:latin typeface="Calibri" pitchFamily="34" charset="0"/>
                <a:cs typeface="Calibri" pitchFamily="34" charset="0"/>
              </a:rPr>
              <a:t>20                                                                                               </a:t>
            </a:r>
            <a:r>
              <a:rPr lang="en-US" sz="1200" b="1" dirty="0">
                <a:solidFill>
                  <a:srgbClr val="002060"/>
                </a:solidFill>
                <a:latin typeface="Calibri" pitchFamily="34" charset="0"/>
                <a:cs typeface="Calibri" pitchFamily="34" charset="0"/>
              </a:rPr>
              <a:t>Damania &amp; Varaiya  Chartered Accountants</a:t>
            </a:r>
            <a:endParaRPr lang="en-IN" sz="1200" b="1" dirty="0">
              <a:solidFill>
                <a:srgbClr val="002060"/>
              </a:solidFill>
              <a:latin typeface="Calibri" pitchFamily="34" charset="0"/>
              <a:cs typeface="Calibri" pitchFamily="34" charset="0"/>
            </a:endParaRPr>
          </a:p>
          <a:p>
            <a:pPr algn="r"/>
            <a:endParaRPr lang="en-US" sz="1200" dirty="0">
              <a:solidFill>
                <a:srgbClr val="002060"/>
              </a:solidFill>
            </a:endParaRPr>
          </a:p>
        </p:txBody>
      </p:sp>
    </p:spTree>
  </p:cSld>
  <p:clrMapOvr>
    <a:masterClrMapping/>
  </p:clrMapOvr>
  <p:transition>
    <p:pull dir="l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35785" y="68025"/>
            <a:ext cx="11569646" cy="646331"/>
          </a:xfrm>
          <a:prstGeom prst="rect">
            <a:avLst/>
          </a:prstGeom>
        </p:spPr>
        <p:txBody>
          <a:bodyPr>
            <a:spAutoFit/>
          </a:bodyPr>
          <a:lstStyle/>
          <a:p>
            <a:pPr marL="46037" algn="ctr" eaLnBrk="0" hangingPunct="0">
              <a:spcBef>
                <a:spcPct val="20000"/>
              </a:spcBef>
              <a:spcAft>
                <a:spcPts val="300"/>
              </a:spcAft>
              <a:buClr>
                <a:srgbClr val="C3260C"/>
              </a:buClr>
              <a:buSzPct val="130000"/>
              <a:defRPr/>
            </a:pPr>
            <a:r>
              <a:rPr lang="en-IN" sz="3600" b="1" dirty="0">
                <a:solidFill>
                  <a:srgbClr val="002060"/>
                </a:solidFill>
                <a:latin typeface="Cambria" pitchFamily="18" charset="0"/>
                <a:cs typeface="Times New Roman" panose="02020603050405020304" pitchFamily="18" charset="0"/>
              </a:rPr>
              <a:t>Supply </a:t>
            </a:r>
            <a:r>
              <a:rPr lang="en-IN" sz="3600" b="1" dirty="0">
                <a:solidFill>
                  <a:srgbClr val="002060"/>
                </a:solidFill>
                <a:latin typeface="Times New Roman" panose="02020603050405020304" pitchFamily="18" charset="0"/>
                <a:cs typeface="Times New Roman" panose="02020603050405020304" pitchFamily="18" charset="0"/>
              </a:rPr>
              <a:t>(</a:t>
            </a:r>
            <a:r>
              <a:rPr lang="en-IN" sz="3600" b="1" dirty="0" err="1">
                <a:solidFill>
                  <a:srgbClr val="002060"/>
                </a:solidFill>
                <a:latin typeface="Times New Roman" panose="02020603050405020304" pitchFamily="18" charset="0"/>
                <a:cs typeface="Times New Roman" panose="02020603050405020304" pitchFamily="18" charset="0"/>
              </a:rPr>
              <a:t>Contd</a:t>
            </a:r>
            <a:r>
              <a:rPr lang="en-IN" sz="3600" b="1" dirty="0">
                <a:solidFill>
                  <a:srgbClr val="002060"/>
                </a:solidFill>
                <a:latin typeface="Times New Roman" panose="02020603050405020304" pitchFamily="18" charset="0"/>
                <a:cs typeface="Times New Roman" panose="02020603050405020304" pitchFamily="18" charset="0"/>
              </a:rPr>
              <a:t>…)</a:t>
            </a:r>
            <a:endParaRPr lang="en-IN" sz="3600" b="1" dirty="0">
              <a:solidFill>
                <a:srgbClr val="002060"/>
              </a:solidFill>
              <a:latin typeface="Cambria" pitchFamily="18" charset="0"/>
              <a:cs typeface="Times New Roman" panose="02020603050405020304" pitchFamily="18" charset="0"/>
            </a:endParaRPr>
          </a:p>
        </p:txBody>
      </p:sp>
      <p:sp>
        <p:nvSpPr>
          <p:cNvPr id="8" name="TextBox 7"/>
          <p:cNvSpPr txBox="1"/>
          <p:nvPr/>
        </p:nvSpPr>
        <p:spPr>
          <a:xfrm>
            <a:off x="977070" y="1142984"/>
            <a:ext cx="10572824" cy="3970318"/>
          </a:xfrm>
          <a:prstGeom prst="rect">
            <a:avLst/>
          </a:prstGeom>
          <a:noFill/>
        </p:spPr>
        <p:txBody>
          <a:bodyPr wrap="square" rtlCol="0">
            <a:spAutoFit/>
          </a:bodyPr>
          <a:lstStyle/>
          <a:p>
            <a:pPr marL="361950" lvl="0" indent="-361950" algn="just">
              <a:buFont typeface="Wingdings" pitchFamily="2" charset="2"/>
              <a:buChar char="q"/>
            </a:pPr>
            <a:endParaRPr lang="en-US" dirty="0">
              <a:solidFill>
                <a:srgbClr val="002060"/>
              </a:solidFill>
              <a:latin typeface="Cambria" pitchFamily="18" charset="0"/>
            </a:endParaRPr>
          </a:p>
          <a:p>
            <a:pPr marL="361950" lvl="0" indent="-361950" algn="just">
              <a:lnSpc>
                <a:spcPct val="200000"/>
              </a:lnSpc>
              <a:buFont typeface="Wingdings" pitchFamily="2" charset="2"/>
              <a:buChar char="q"/>
            </a:pPr>
            <a:r>
              <a:rPr lang="en-IN" dirty="0">
                <a:solidFill>
                  <a:srgbClr val="002060"/>
                </a:solidFill>
                <a:latin typeface="Cambria" pitchFamily="18" charset="0"/>
              </a:rPr>
              <a:t>Works Contract </a:t>
            </a:r>
            <a:endParaRPr lang="en-US" dirty="0">
              <a:solidFill>
                <a:srgbClr val="002060"/>
              </a:solidFill>
              <a:latin typeface="Cambria" pitchFamily="18" charset="0"/>
            </a:endParaRPr>
          </a:p>
          <a:p>
            <a:pPr marL="361950" lvl="0" indent="-361950" algn="just">
              <a:lnSpc>
                <a:spcPct val="200000"/>
              </a:lnSpc>
              <a:buFont typeface="Wingdings" pitchFamily="2" charset="2"/>
              <a:buChar char="q"/>
            </a:pPr>
            <a:r>
              <a:rPr lang="en-IN" dirty="0">
                <a:solidFill>
                  <a:srgbClr val="002060"/>
                </a:solidFill>
                <a:latin typeface="Cambria" pitchFamily="18" charset="0"/>
              </a:rPr>
              <a:t>Transfer of right </a:t>
            </a:r>
            <a:r>
              <a:rPr lang="en-IN" dirty="0" smtClean="0">
                <a:solidFill>
                  <a:srgbClr val="002060"/>
                </a:solidFill>
                <a:latin typeface="Cambria" pitchFamily="18" charset="0"/>
              </a:rPr>
              <a:t>in Goods or undivided share in goods.</a:t>
            </a:r>
            <a:endParaRPr lang="en-US" dirty="0">
              <a:solidFill>
                <a:srgbClr val="002060"/>
              </a:solidFill>
              <a:latin typeface="Cambria" pitchFamily="18" charset="0"/>
            </a:endParaRPr>
          </a:p>
          <a:p>
            <a:pPr marL="361950" lvl="0" indent="-361950" algn="just">
              <a:lnSpc>
                <a:spcPct val="200000"/>
              </a:lnSpc>
              <a:buFont typeface="Wingdings" pitchFamily="2" charset="2"/>
              <a:buChar char="q"/>
            </a:pPr>
            <a:r>
              <a:rPr lang="en-IN" dirty="0">
                <a:solidFill>
                  <a:srgbClr val="002060"/>
                </a:solidFill>
                <a:latin typeface="Cambria" pitchFamily="18" charset="0"/>
              </a:rPr>
              <a:t>Supply of food by way of service for human consumption (Restaurant or Caterers).</a:t>
            </a:r>
          </a:p>
          <a:p>
            <a:pPr marL="361950" lvl="0" indent="-361950" algn="just">
              <a:lnSpc>
                <a:spcPct val="200000"/>
              </a:lnSpc>
              <a:buFont typeface="Wingdings" pitchFamily="2" charset="2"/>
              <a:buChar char="q"/>
            </a:pPr>
            <a:r>
              <a:rPr lang="en-IN" dirty="0" smtClean="0">
                <a:solidFill>
                  <a:srgbClr val="002060"/>
                </a:solidFill>
                <a:latin typeface="Cambria" pitchFamily="18" charset="0"/>
              </a:rPr>
              <a:t>Treatment/process </a:t>
            </a:r>
            <a:r>
              <a:rPr lang="en-IN" dirty="0">
                <a:solidFill>
                  <a:srgbClr val="002060"/>
                </a:solidFill>
                <a:latin typeface="Cambria" pitchFamily="18" charset="0"/>
              </a:rPr>
              <a:t>applied to another persons goods</a:t>
            </a:r>
          </a:p>
          <a:p>
            <a:pPr marL="361950" lvl="0" indent="-361950" algn="just">
              <a:lnSpc>
                <a:spcPct val="200000"/>
              </a:lnSpc>
              <a:buFont typeface="Wingdings" pitchFamily="2" charset="2"/>
              <a:buChar char="q"/>
            </a:pPr>
            <a:r>
              <a:rPr lang="en-IN" dirty="0" smtClean="0">
                <a:solidFill>
                  <a:srgbClr val="002060"/>
                </a:solidFill>
                <a:latin typeface="Cambria" pitchFamily="18" charset="0"/>
              </a:rPr>
              <a:t>Agreeing </a:t>
            </a:r>
            <a:r>
              <a:rPr lang="en-IN" dirty="0">
                <a:solidFill>
                  <a:srgbClr val="002060"/>
                </a:solidFill>
                <a:latin typeface="Cambria" pitchFamily="18" charset="0"/>
              </a:rPr>
              <a:t>to refrain from an Act, tolerate an Act, do an Act</a:t>
            </a:r>
            <a:endParaRPr lang="en-US" dirty="0">
              <a:solidFill>
                <a:srgbClr val="002060"/>
              </a:solidFill>
              <a:latin typeface="Cambria" pitchFamily="18" charset="0"/>
            </a:endParaRPr>
          </a:p>
          <a:p>
            <a:pPr marL="361950" indent="-361950" algn="just">
              <a:buFont typeface="Wingdings" pitchFamily="2" charset="2"/>
              <a:buChar char="q"/>
              <a:tabLst>
                <a:tab pos="361950" algn="l"/>
              </a:tabLst>
            </a:pPr>
            <a:endParaRPr lang="en-US" dirty="0">
              <a:solidFill>
                <a:srgbClr val="0070C0"/>
              </a:solidFill>
              <a:latin typeface="Cambria" pitchFamily="18" charset="0"/>
            </a:endParaRPr>
          </a:p>
          <a:p>
            <a:pPr marL="725488" lvl="0" indent="-284163" algn="just">
              <a:buFont typeface="Wingdings" pitchFamily="2" charset="2"/>
              <a:buChar char="§"/>
            </a:pPr>
            <a:endParaRPr lang="en-US" dirty="0">
              <a:solidFill>
                <a:srgbClr val="0070C0"/>
              </a:solidFill>
              <a:latin typeface="Cambria" pitchFamily="18" charset="0"/>
            </a:endParaRPr>
          </a:p>
          <a:p>
            <a:pPr algn="just"/>
            <a:endParaRPr lang="en-US" dirty="0">
              <a:solidFill>
                <a:srgbClr val="002060"/>
              </a:solidFill>
              <a:latin typeface="Cambria" pitchFamily="18" charset="0"/>
            </a:endParaRPr>
          </a:p>
        </p:txBody>
      </p:sp>
      <p:sp>
        <p:nvSpPr>
          <p:cNvPr id="9" name="TextBox 8"/>
          <p:cNvSpPr txBox="1"/>
          <p:nvPr/>
        </p:nvSpPr>
        <p:spPr>
          <a:xfrm>
            <a:off x="3977466" y="6429396"/>
            <a:ext cx="7929618" cy="461665"/>
          </a:xfrm>
          <a:prstGeom prst="rect">
            <a:avLst/>
          </a:prstGeom>
          <a:noFill/>
        </p:spPr>
        <p:txBody>
          <a:bodyPr wrap="square" rtlCol="0">
            <a:spAutoFit/>
          </a:bodyPr>
          <a:lstStyle/>
          <a:p>
            <a:pPr algn="r"/>
            <a:r>
              <a:rPr lang="en-US" sz="1200" b="1" dirty="0" smtClean="0">
                <a:solidFill>
                  <a:srgbClr val="002060"/>
                </a:solidFill>
                <a:latin typeface="Calibri" pitchFamily="34" charset="0"/>
                <a:cs typeface="Calibri" pitchFamily="34" charset="0"/>
              </a:rPr>
              <a:t>21                                                                                               </a:t>
            </a:r>
            <a:r>
              <a:rPr lang="en-US" sz="1200" b="1" dirty="0">
                <a:solidFill>
                  <a:srgbClr val="002060"/>
                </a:solidFill>
                <a:latin typeface="Calibri" pitchFamily="34" charset="0"/>
                <a:cs typeface="Calibri" pitchFamily="34" charset="0"/>
              </a:rPr>
              <a:t>Damania &amp; Varaiya  Chartered Accountants</a:t>
            </a:r>
            <a:endParaRPr lang="en-IN" sz="1200" b="1" dirty="0">
              <a:solidFill>
                <a:srgbClr val="002060"/>
              </a:solidFill>
              <a:latin typeface="Calibri" pitchFamily="34" charset="0"/>
              <a:cs typeface="Calibri" pitchFamily="34" charset="0"/>
            </a:endParaRPr>
          </a:p>
          <a:p>
            <a:pPr algn="r"/>
            <a:endParaRPr lang="en-US" sz="1200" dirty="0">
              <a:solidFill>
                <a:srgbClr val="002060"/>
              </a:solidFill>
            </a:endParaRPr>
          </a:p>
        </p:txBody>
      </p:sp>
    </p:spTree>
  </p:cSld>
  <p:clrMapOvr>
    <a:masterClrMapping/>
  </p:clrMapOvr>
  <p:transition>
    <p:pull dir="l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853" y="76200"/>
            <a:ext cx="11017093" cy="781032"/>
          </a:xfrm>
        </p:spPr>
        <p:txBody>
          <a:bodyPr>
            <a:normAutofit/>
          </a:bodyPr>
          <a:lstStyle/>
          <a:p>
            <a:r>
              <a:rPr lang="en-US" sz="3600" b="1" dirty="0">
                <a:solidFill>
                  <a:srgbClr val="002060"/>
                </a:solidFill>
                <a:latin typeface="Cambria" pitchFamily="18" charset="0"/>
              </a:rPr>
              <a:t>Value of taxable supply</a:t>
            </a:r>
            <a:endParaRPr lang="en-IN" sz="3600" dirty="0">
              <a:solidFill>
                <a:srgbClr val="002060"/>
              </a:solidFill>
              <a:latin typeface="Cambria" pitchFamily="18" charset="0"/>
            </a:endParaRPr>
          </a:p>
        </p:txBody>
      </p:sp>
      <p:sp>
        <p:nvSpPr>
          <p:cNvPr id="3" name="Content Placeholder 2"/>
          <p:cNvSpPr>
            <a:spLocks noGrp="1"/>
          </p:cNvSpPr>
          <p:nvPr>
            <p:ph idx="1"/>
          </p:nvPr>
        </p:nvSpPr>
        <p:spPr>
          <a:xfrm>
            <a:off x="405606" y="1219201"/>
            <a:ext cx="11017093" cy="4781568"/>
          </a:xfrm>
        </p:spPr>
        <p:txBody>
          <a:bodyPr>
            <a:normAutofit/>
          </a:bodyPr>
          <a:lstStyle/>
          <a:p>
            <a:pPr marL="0" indent="0">
              <a:lnSpc>
                <a:spcPct val="150000"/>
              </a:lnSpc>
              <a:buNone/>
            </a:pPr>
            <a:r>
              <a:rPr lang="en-US" b="1" u="sng" dirty="0" smtClean="0">
                <a:solidFill>
                  <a:srgbClr val="002060"/>
                </a:solidFill>
                <a:latin typeface="Cambria" pitchFamily="18" charset="0"/>
              </a:rPr>
              <a:t>Generally</a:t>
            </a:r>
            <a:r>
              <a:rPr lang="en-US" b="1" u="sng" dirty="0">
                <a:solidFill>
                  <a:srgbClr val="002060"/>
                </a:solidFill>
                <a:latin typeface="Cambria" pitchFamily="18" charset="0"/>
              </a:rPr>
              <a:t>, </a:t>
            </a:r>
            <a:r>
              <a:rPr lang="en-US" b="1" u="sng" dirty="0" smtClean="0">
                <a:solidFill>
                  <a:srgbClr val="002060"/>
                </a:solidFill>
                <a:latin typeface="Cambria" pitchFamily="18" charset="0"/>
              </a:rPr>
              <a:t>price </a:t>
            </a:r>
            <a:r>
              <a:rPr lang="en-US" b="1" u="sng" dirty="0">
                <a:solidFill>
                  <a:srgbClr val="002060"/>
                </a:solidFill>
                <a:latin typeface="Cambria" pitchFamily="18" charset="0"/>
              </a:rPr>
              <a:t>actually paid or payable for supply of goods or services, provided:</a:t>
            </a:r>
            <a:endParaRPr lang="en-IN" b="1" u="sng" dirty="0">
              <a:solidFill>
                <a:srgbClr val="002060"/>
              </a:solidFill>
              <a:latin typeface="Cambria" pitchFamily="18" charset="0"/>
            </a:endParaRPr>
          </a:p>
          <a:p>
            <a:pPr lvl="1">
              <a:lnSpc>
                <a:spcPct val="150000"/>
              </a:lnSpc>
              <a:buFont typeface="Wingdings" panose="05000000000000000000" pitchFamily="2" charset="2"/>
              <a:buChar char="Ø"/>
            </a:pPr>
            <a:r>
              <a:rPr lang="en-US" sz="1800" dirty="0">
                <a:solidFill>
                  <a:srgbClr val="002060"/>
                </a:solidFill>
                <a:latin typeface="Cambria" pitchFamily="18" charset="0"/>
                <a:cs typeface="Arial" panose="020B0604020202020204" pitchFamily="34" charset="0"/>
              </a:rPr>
              <a:t>supplier and recipient are </a:t>
            </a:r>
            <a:r>
              <a:rPr lang="en-US" sz="1800" b="1" dirty="0">
                <a:solidFill>
                  <a:srgbClr val="002060"/>
                </a:solidFill>
                <a:latin typeface="Cambria" pitchFamily="18" charset="0"/>
                <a:cs typeface="Arial" panose="020B0604020202020204" pitchFamily="34" charset="0"/>
              </a:rPr>
              <a:t>not related</a:t>
            </a:r>
            <a:r>
              <a:rPr lang="en-US" sz="1800" dirty="0">
                <a:solidFill>
                  <a:srgbClr val="002060"/>
                </a:solidFill>
                <a:latin typeface="Cambria" pitchFamily="18" charset="0"/>
                <a:cs typeface="Arial" panose="020B0604020202020204" pitchFamily="34" charset="0"/>
              </a:rPr>
              <a:t>; and</a:t>
            </a:r>
            <a:endParaRPr lang="en-IN" sz="1800" dirty="0">
              <a:solidFill>
                <a:srgbClr val="002060"/>
              </a:solidFill>
              <a:latin typeface="Cambria" pitchFamily="18" charset="0"/>
              <a:cs typeface="Arial" panose="020B0604020202020204" pitchFamily="34" charset="0"/>
            </a:endParaRPr>
          </a:p>
          <a:p>
            <a:pPr lvl="1">
              <a:lnSpc>
                <a:spcPct val="150000"/>
              </a:lnSpc>
              <a:buFont typeface="Wingdings" panose="05000000000000000000" pitchFamily="2" charset="2"/>
              <a:buChar char="Ø"/>
            </a:pPr>
            <a:r>
              <a:rPr lang="en-US" sz="1800" b="1" dirty="0">
                <a:solidFill>
                  <a:srgbClr val="002060"/>
                </a:solidFill>
                <a:latin typeface="Cambria" pitchFamily="18" charset="0"/>
                <a:cs typeface="Arial" panose="020B0604020202020204" pitchFamily="34" charset="0"/>
              </a:rPr>
              <a:t>Price</a:t>
            </a:r>
            <a:r>
              <a:rPr lang="en-US" sz="1800" dirty="0">
                <a:solidFill>
                  <a:srgbClr val="002060"/>
                </a:solidFill>
                <a:latin typeface="Cambria" pitchFamily="18" charset="0"/>
                <a:cs typeface="Arial" panose="020B0604020202020204" pitchFamily="34" charset="0"/>
              </a:rPr>
              <a:t> is </a:t>
            </a:r>
            <a:r>
              <a:rPr lang="en-US" sz="1800" dirty="0" smtClean="0">
                <a:solidFill>
                  <a:srgbClr val="002060"/>
                </a:solidFill>
                <a:latin typeface="Cambria" pitchFamily="18" charset="0"/>
                <a:cs typeface="Arial" panose="020B0604020202020204" pitchFamily="34" charset="0"/>
              </a:rPr>
              <a:t>sole </a:t>
            </a:r>
            <a:r>
              <a:rPr lang="en-US" sz="1800" dirty="0">
                <a:solidFill>
                  <a:srgbClr val="002060"/>
                </a:solidFill>
                <a:latin typeface="Cambria" pitchFamily="18" charset="0"/>
                <a:cs typeface="Arial" panose="020B0604020202020204" pitchFamily="34" charset="0"/>
              </a:rPr>
              <a:t>consideration for supply</a:t>
            </a:r>
            <a:r>
              <a:rPr lang="en-US" sz="1800" dirty="0" smtClean="0">
                <a:solidFill>
                  <a:srgbClr val="002060"/>
                </a:solidFill>
                <a:latin typeface="Cambria" pitchFamily="18" charset="0"/>
                <a:cs typeface="Arial" panose="020B0604020202020204" pitchFamily="34" charset="0"/>
              </a:rPr>
              <a:t>.</a:t>
            </a:r>
          </a:p>
          <a:p>
            <a:pPr lvl="1">
              <a:lnSpc>
                <a:spcPct val="150000"/>
              </a:lnSpc>
              <a:buNone/>
            </a:pPr>
            <a:endParaRPr lang="en-IN" sz="1800" dirty="0">
              <a:solidFill>
                <a:srgbClr val="002060"/>
              </a:solidFill>
              <a:latin typeface="Cambria" pitchFamily="18" charset="0"/>
              <a:cs typeface="Arial" panose="020B0604020202020204" pitchFamily="34" charset="0"/>
            </a:endParaRPr>
          </a:p>
          <a:p>
            <a:pPr marL="0" indent="0">
              <a:lnSpc>
                <a:spcPct val="150000"/>
              </a:lnSpc>
              <a:buNone/>
            </a:pPr>
            <a:r>
              <a:rPr lang="en-US" b="1" u="sng" dirty="0">
                <a:solidFill>
                  <a:srgbClr val="002060"/>
                </a:solidFill>
                <a:latin typeface="Cambria" pitchFamily="18" charset="0"/>
              </a:rPr>
              <a:t>In case </a:t>
            </a:r>
            <a:r>
              <a:rPr lang="en-US" b="1" u="sng" dirty="0" smtClean="0">
                <a:solidFill>
                  <a:srgbClr val="002060"/>
                </a:solidFill>
                <a:latin typeface="Cambria" pitchFamily="18" charset="0"/>
              </a:rPr>
              <a:t>of followings, value will be provided in Rules</a:t>
            </a:r>
            <a:endParaRPr lang="en-IN" b="1" u="sng" dirty="0">
              <a:solidFill>
                <a:srgbClr val="002060"/>
              </a:solidFill>
              <a:latin typeface="Cambria" pitchFamily="18" charset="0"/>
            </a:endParaRPr>
          </a:p>
          <a:p>
            <a:pPr lvl="1">
              <a:lnSpc>
                <a:spcPct val="150000"/>
              </a:lnSpc>
              <a:buFont typeface="Wingdings" panose="05000000000000000000" pitchFamily="2" charset="2"/>
              <a:buChar char="Ø"/>
            </a:pPr>
            <a:r>
              <a:rPr lang="en-US" sz="1800" dirty="0" smtClean="0">
                <a:solidFill>
                  <a:srgbClr val="002060"/>
                </a:solidFill>
                <a:latin typeface="Cambria" pitchFamily="18" charset="0"/>
                <a:cs typeface="Arial" panose="020B0604020202020204" pitchFamily="34" charset="0"/>
              </a:rPr>
              <a:t>When Transaction is between </a:t>
            </a:r>
            <a:r>
              <a:rPr lang="en-US" sz="1800" dirty="0">
                <a:solidFill>
                  <a:srgbClr val="002060"/>
                </a:solidFill>
                <a:latin typeface="Cambria" pitchFamily="18" charset="0"/>
                <a:cs typeface="Arial" panose="020B0604020202020204" pitchFamily="34" charset="0"/>
              </a:rPr>
              <a:t>related </a:t>
            </a:r>
            <a:r>
              <a:rPr lang="en-US" sz="1800" dirty="0" smtClean="0">
                <a:solidFill>
                  <a:srgbClr val="002060"/>
                </a:solidFill>
                <a:latin typeface="Cambria" pitchFamily="18" charset="0"/>
                <a:cs typeface="Arial" panose="020B0604020202020204" pitchFamily="34" charset="0"/>
              </a:rPr>
              <a:t>parties; </a:t>
            </a:r>
            <a:r>
              <a:rPr lang="en-US" sz="1800" dirty="0">
                <a:solidFill>
                  <a:srgbClr val="002060"/>
                </a:solidFill>
                <a:latin typeface="Cambria" pitchFamily="18" charset="0"/>
                <a:cs typeface="Arial" panose="020B0604020202020204" pitchFamily="34" charset="0"/>
              </a:rPr>
              <a:t>or</a:t>
            </a:r>
            <a:endParaRPr lang="en-IN" sz="1800" dirty="0">
              <a:solidFill>
                <a:srgbClr val="002060"/>
              </a:solidFill>
              <a:latin typeface="Cambria" pitchFamily="18" charset="0"/>
              <a:cs typeface="Arial" panose="020B0604020202020204" pitchFamily="34" charset="0"/>
            </a:endParaRPr>
          </a:p>
          <a:p>
            <a:pPr lvl="1">
              <a:lnSpc>
                <a:spcPct val="150000"/>
              </a:lnSpc>
              <a:buFont typeface="Wingdings" panose="05000000000000000000" pitchFamily="2" charset="2"/>
              <a:buChar char="Ø"/>
            </a:pPr>
            <a:r>
              <a:rPr lang="en-US" sz="1800" dirty="0">
                <a:solidFill>
                  <a:srgbClr val="002060"/>
                </a:solidFill>
                <a:latin typeface="Cambria" pitchFamily="18" charset="0"/>
              </a:rPr>
              <a:t>W</a:t>
            </a:r>
            <a:r>
              <a:rPr lang="en-US" sz="1800" dirty="0" smtClean="0">
                <a:solidFill>
                  <a:srgbClr val="002060"/>
                </a:solidFill>
                <a:latin typeface="Cambria" pitchFamily="18" charset="0"/>
                <a:cs typeface="Arial" panose="020B0604020202020204" pitchFamily="34" charset="0"/>
              </a:rPr>
              <a:t>here </a:t>
            </a:r>
            <a:r>
              <a:rPr lang="en-US" sz="1800" dirty="0">
                <a:solidFill>
                  <a:srgbClr val="002060"/>
                </a:solidFill>
                <a:latin typeface="Cambria" pitchFamily="18" charset="0"/>
                <a:cs typeface="Arial" panose="020B0604020202020204" pitchFamily="34" charset="0"/>
              </a:rPr>
              <a:t>price is not sole consideration for supply; or</a:t>
            </a:r>
            <a:endParaRPr lang="en-IN" sz="1800" dirty="0">
              <a:solidFill>
                <a:srgbClr val="002060"/>
              </a:solidFill>
              <a:latin typeface="Cambria" pitchFamily="18" charset="0"/>
              <a:cs typeface="Arial" panose="020B0604020202020204" pitchFamily="34" charset="0"/>
            </a:endParaRPr>
          </a:p>
          <a:p>
            <a:pPr lvl="1">
              <a:lnSpc>
                <a:spcPct val="150000"/>
              </a:lnSpc>
              <a:buFont typeface="Wingdings" panose="05000000000000000000" pitchFamily="2" charset="2"/>
              <a:buChar char="Ø"/>
            </a:pPr>
            <a:r>
              <a:rPr lang="en-US" sz="1800" dirty="0">
                <a:solidFill>
                  <a:srgbClr val="002060"/>
                </a:solidFill>
                <a:latin typeface="Cambria" pitchFamily="18" charset="0"/>
              </a:rPr>
              <a:t>V</a:t>
            </a:r>
            <a:r>
              <a:rPr lang="en-US" sz="1800" dirty="0" smtClean="0">
                <a:solidFill>
                  <a:srgbClr val="002060"/>
                </a:solidFill>
                <a:latin typeface="Cambria" pitchFamily="18" charset="0"/>
                <a:cs typeface="Arial" panose="020B0604020202020204" pitchFamily="34" charset="0"/>
              </a:rPr>
              <a:t>alue </a:t>
            </a:r>
            <a:r>
              <a:rPr lang="en-US" sz="1800" dirty="0">
                <a:solidFill>
                  <a:srgbClr val="002060"/>
                </a:solidFill>
                <a:latin typeface="Cambria" pitchFamily="18" charset="0"/>
                <a:cs typeface="Arial" panose="020B0604020202020204" pitchFamily="34" charset="0"/>
              </a:rPr>
              <a:t>cannot be determined</a:t>
            </a:r>
            <a:r>
              <a:rPr lang="en-US" sz="1800" dirty="0" smtClean="0">
                <a:solidFill>
                  <a:srgbClr val="002060"/>
                </a:solidFill>
                <a:latin typeface="Cambria" pitchFamily="18" charset="0"/>
                <a:cs typeface="Arial" panose="020B0604020202020204" pitchFamily="34" charset="0"/>
              </a:rPr>
              <a:t>,</a:t>
            </a:r>
            <a:endParaRPr lang="en-IN" sz="1800" dirty="0">
              <a:solidFill>
                <a:srgbClr val="002060"/>
              </a:solidFill>
              <a:latin typeface="Cambria" pitchFamily="18" charset="0"/>
              <a:cs typeface="Arial" panose="020B0604020202020204" pitchFamily="34" charset="0"/>
            </a:endParaRPr>
          </a:p>
        </p:txBody>
      </p:sp>
      <p:sp>
        <p:nvSpPr>
          <p:cNvPr id="5" name="TextBox 4"/>
          <p:cNvSpPr txBox="1"/>
          <p:nvPr/>
        </p:nvSpPr>
        <p:spPr>
          <a:xfrm>
            <a:off x="3977466" y="6429396"/>
            <a:ext cx="7929618" cy="461665"/>
          </a:xfrm>
          <a:prstGeom prst="rect">
            <a:avLst/>
          </a:prstGeom>
          <a:noFill/>
        </p:spPr>
        <p:txBody>
          <a:bodyPr wrap="square" rtlCol="0">
            <a:spAutoFit/>
          </a:bodyPr>
          <a:lstStyle/>
          <a:p>
            <a:pPr algn="r"/>
            <a:r>
              <a:rPr lang="en-US" sz="1200" b="1" dirty="0" smtClean="0">
                <a:solidFill>
                  <a:srgbClr val="002060"/>
                </a:solidFill>
                <a:latin typeface="Calibri" pitchFamily="34" charset="0"/>
                <a:cs typeface="Calibri" pitchFamily="34" charset="0"/>
              </a:rPr>
              <a:t>22</a:t>
            </a:r>
            <a:r>
              <a:rPr lang="en-US" sz="1200" b="1" dirty="0" smtClean="0">
                <a:solidFill>
                  <a:srgbClr val="002060"/>
                </a:solidFill>
                <a:latin typeface="Calibri" pitchFamily="34" charset="0"/>
                <a:cs typeface="Calibri" pitchFamily="34" charset="0"/>
              </a:rPr>
              <a:t>                                                                                               </a:t>
            </a:r>
            <a:r>
              <a:rPr lang="en-US" sz="1200" b="1" dirty="0">
                <a:solidFill>
                  <a:srgbClr val="002060"/>
                </a:solidFill>
                <a:latin typeface="Calibri" pitchFamily="34" charset="0"/>
                <a:cs typeface="Calibri" pitchFamily="34" charset="0"/>
              </a:rPr>
              <a:t>Damania &amp; Varaiya  Chartered Accountants</a:t>
            </a:r>
            <a:endParaRPr lang="en-IN" sz="1200" b="1" dirty="0">
              <a:solidFill>
                <a:srgbClr val="002060"/>
              </a:solidFill>
              <a:latin typeface="Calibri" pitchFamily="34" charset="0"/>
              <a:cs typeface="Calibri" pitchFamily="34" charset="0"/>
            </a:endParaRPr>
          </a:p>
          <a:p>
            <a:pPr algn="r"/>
            <a:endParaRPr lang="en-US" sz="1200" dirty="0">
              <a:solidFill>
                <a:srgbClr val="002060"/>
              </a:solidFill>
            </a:endParaRPr>
          </a:p>
        </p:txBody>
      </p:sp>
    </p:spTree>
    <p:extLst>
      <p:ext uri="{BB962C8B-B14F-4D97-AF65-F5344CB8AC3E}">
        <p14:creationId xmlns:p14="http://schemas.microsoft.com/office/powerpoint/2010/main" val="1283811568"/>
      </p:ext>
    </p:extLst>
  </p:cSld>
  <p:clrMapOvr>
    <a:masterClrMapping/>
  </p:clrMapOvr>
  <p:transition>
    <p:pull dir="l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061" y="71414"/>
            <a:ext cx="11017093" cy="857256"/>
          </a:xfrm>
        </p:spPr>
        <p:txBody>
          <a:bodyPr>
            <a:normAutofit/>
          </a:bodyPr>
          <a:lstStyle/>
          <a:p>
            <a:r>
              <a:rPr lang="en-US" sz="3600" b="1" dirty="0">
                <a:solidFill>
                  <a:srgbClr val="002060"/>
                </a:solidFill>
                <a:latin typeface="Cambria" pitchFamily="18" charset="0"/>
              </a:rPr>
              <a:t>Value of taxable supply</a:t>
            </a:r>
            <a:endParaRPr lang="en-IN" sz="3600" dirty="0">
              <a:solidFill>
                <a:srgbClr val="002060"/>
              </a:solidFill>
              <a:latin typeface="Cambria" pitchFamily="18" charset="0"/>
            </a:endParaRPr>
          </a:p>
        </p:txBody>
      </p:sp>
      <p:sp>
        <p:nvSpPr>
          <p:cNvPr id="3" name="Content Placeholder 2"/>
          <p:cNvSpPr>
            <a:spLocks noGrp="1"/>
          </p:cNvSpPr>
          <p:nvPr>
            <p:ph idx="1"/>
          </p:nvPr>
        </p:nvSpPr>
        <p:spPr>
          <a:xfrm>
            <a:off x="612061" y="1600203"/>
            <a:ext cx="11017093" cy="4114813"/>
          </a:xfrm>
        </p:spPr>
        <p:txBody>
          <a:bodyPr>
            <a:normAutofit/>
          </a:bodyPr>
          <a:lstStyle/>
          <a:p>
            <a:pPr marL="0" indent="0">
              <a:lnSpc>
                <a:spcPct val="150000"/>
              </a:lnSpc>
              <a:buNone/>
            </a:pPr>
            <a:r>
              <a:rPr lang="en-US" dirty="0">
                <a:solidFill>
                  <a:srgbClr val="002060"/>
                </a:solidFill>
                <a:latin typeface="Cambria" pitchFamily="18" charset="0"/>
              </a:rPr>
              <a:t>Transaction value should </a:t>
            </a:r>
            <a:r>
              <a:rPr lang="en-US" b="1" dirty="0">
                <a:solidFill>
                  <a:srgbClr val="002060"/>
                </a:solidFill>
                <a:latin typeface="Cambria" pitchFamily="18" charset="0"/>
              </a:rPr>
              <a:t>include</a:t>
            </a:r>
            <a:r>
              <a:rPr lang="en-US" dirty="0">
                <a:solidFill>
                  <a:srgbClr val="002060"/>
                </a:solidFill>
                <a:latin typeface="Cambria" pitchFamily="18" charset="0"/>
              </a:rPr>
              <a:t>:</a:t>
            </a:r>
            <a:endParaRPr lang="en-IN" dirty="0">
              <a:solidFill>
                <a:srgbClr val="002060"/>
              </a:solidFill>
              <a:latin typeface="Cambria" pitchFamily="18" charset="0"/>
            </a:endParaRPr>
          </a:p>
          <a:p>
            <a:pPr lvl="0">
              <a:lnSpc>
                <a:spcPct val="150000"/>
              </a:lnSpc>
            </a:pPr>
            <a:r>
              <a:rPr lang="en-US" dirty="0">
                <a:solidFill>
                  <a:srgbClr val="002060"/>
                </a:solidFill>
                <a:latin typeface="Cambria" pitchFamily="18" charset="0"/>
              </a:rPr>
              <a:t>tax, duty, fee and other charge levied under any statute [other than GST or </a:t>
            </a:r>
            <a:r>
              <a:rPr lang="en-US" dirty="0" err="1">
                <a:solidFill>
                  <a:srgbClr val="002060"/>
                </a:solidFill>
                <a:latin typeface="Cambria" pitchFamily="18" charset="0"/>
              </a:rPr>
              <a:t>Cess</a:t>
            </a:r>
            <a:r>
              <a:rPr lang="en-US" dirty="0">
                <a:solidFill>
                  <a:srgbClr val="002060"/>
                </a:solidFill>
                <a:latin typeface="Cambria" pitchFamily="18" charset="0"/>
              </a:rPr>
              <a:t> (for Compensation)];</a:t>
            </a:r>
            <a:endParaRPr lang="en-IN" dirty="0">
              <a:solidFill>
                <a:srgbClr val="002060"/>
              </a:solidFill>
              <a:latin typeface="Cambria" pitchFamily="18" charset="0"/>
            </a:endParaRPr>
          </a:p>
          <a:p>
            <a:pPr lvl="0">
              <a:lnSpc>
                <a:spcPct val="150000"/>
              </a:lnSpc>
            </a:pPr>
            <a:r>
              <a:rPr lang="en-US" dirty="0">
                <a:solidFill>
                  <a:srgbClr val="002060"/>
                </a:solidFill>
                <a:latin typeface="Cambria" pitchFamily="18" charset="0"/>
              </a:rPr>
              <a:t>any amount supplier is liable to pay but incurred by recipient and not included in price;</a:t>
            </a:r>
            <a:endParaRPr lang="en-IN" dirty="0">
              <a:solidFill>
                <a:srgbClr val="002060"/>
              </a:solidFill>
              <a:latin typeface="Cambria" pitchFamily="18" charset="0"/>
            </a:endParaRPr>
          </a:p>
          <a:p>
            <a:pPr lvl="0">
              <a:lnSpc>
                <a:spcPct val="150000"/>
              </a:lnSpc>
            </a:pPr>
            <a:r>
              <a:rPr lang="en-US" dirty="0">
                <a:solidFill>
                  <a:srgbClr val="002060"/>
                </a:solidFill>
                <a:latin typeface="Cambria" pitchFamily="18" charset="0"/>
              </a:rPr>
              <a:t>incidental expenses (like, commission and packing, amount charged for anything done in respect of supply of goods or services at or before delivery of goods or supply of services);</a:t>
            </a:r>
            <a:endParaRPr lang="en-IN" dirty="0">
              <a:solidFill>
                <a:srgbClr val="002060"/>
              </a:solidFill>
              <a:latin typeface="Cambria" pitchFamily="18" charset="0"/>
            </a:endParaRPr>
          </a:p>
          <a:p>
            <a:pPr lvl="0">
              <a:lnSpc>
                <a:spcPct val="150000"/>
              </a:lnSpc>
            </a:pPr>
            <a:r>
              <a:rPr lang="en-US" dirty="0">
                <a:solidFill>
                  <a:srgbClr val="002060"/>
                </a:solidFill>
                <a:latin typeface="Cambria" pitchFamily="18" charset="0"/>
              </a:rPr>
              <a:t>interest or late fee or penalty for delayed payment of consideration for supply; and</a:t>
            </a:r>
            <a:endParaRPr lang="en-IN" dirty="0">
              <a:solidFill>
                <a:srgbClr val="002060"/>
              </a:solidFill>
              <a:latin typeface="Cambria" pitchFamily="18" charset="0"/>
            </a:endParaRPr>
          </a:p>
          <a:p>
            <a:pPr lvl="0">
              <a:lnSpc>
                <a:spcPct val="150000"/>
              </a:lnSpc>
            </a:pPr>
            <a:r>
              <a:rPr lang="en-US" dirty="0">
                <a:solidFill>
                  <a:srgbClr val="002060"/>
                </a:solidFill>
                <a:latin typeface="Cambria" pitchFamily="18" charset="0"/>
              </a:rPr>
              <a:t>subsidy provided (linked to price) not being subsidy provided by Central/State government.</a:t>
            </a:r>
            <a:endParaRPr lang="en-IN" dirty="0">
              <a:solidFill>
                <a:srgbClr val="002060"/>
              </a:solidFill>
              <a:latin typeface="Cambria" pitchFamily="18" charset="0"/>
            </a:endParaRPr>
          </a:p>
          <a:p>
            <a:endParaRPr lang="en-IN" dirty="0"/>
          </a:p>
        </p:txBody>
      </p:sp>
      <p:sp>
        <p:nvSpPr>
          <p:cNvPr id="5" name="TextBox 4"/>
          <p:cNvSpPr txBox="1"/>
          <p:nvPr/>
        </p:nvSpPr>
        <p:spPr>
          <a:xfrm>
            <a:off x="710406" y="1143000"/>
            <a:ext cx="2743200" cy="369332"/>
          </a:xfrm>
          <a:prstGeom prst="rect">
            <a:avLst/>
          </a:prstGeom>
          <a:noFill/>
        </p:spPr>
        <p:txBody>
          <a:bodyPr wrap="square" rtlCol="0">
            <a:spAutoFit/>
          </a:bodyPr>
          <a:lstStyle/>
          <a:p>
            <a:r>
              <a:rPr lang="en-US" b="1" u="sng" dirty="0">
                <a:solidFill>
                  <a:srgbClr val="002060"/>
                </a:solidFill>
                <a:latin typeface="Cambria" pitchFamily="18" charset="0"/>
              </a:rPr>
              <a:t>Inclusions: </a:t>
            </a:r>
            <a:endParaRPr lang="en-IN" b="1" u="sng" dirty="0">
              <a:solidFill>
                <a:srgbClr val="002060"/>
              </a:solidFill>
              <a:latin typeface="Cambria" pitchFamily="18" charset="0"/>
            </a:endParaRPr>
          </a:p>
        </p:txBody>
      </p:sp>
      <p:sp>
        <p:nvSpPr>
          <p:cNvPr id="6" name="TextBox 5"/>
          <p:cNvSpPr txBox="1"/>
          <p:nvPr/>
        </p:nvSpPr>
        <p:spPr>
          <a:xfrm>
            <a:off x="3977466" y="6429396"/>
            <a:ext cx="7929618" cy="461665"/>
          </a:xfrm>
          <a:prstGeom prst="rect">
            <a:avLst/>
          </a:prstGeom>
          <a:noFill/>
        </p:spPr>
        <p:txBody>
          <a:bodyPr wrap="square" rtlCol="0">
            <a:spAutoFit/>
          </a:bodyPr>
          <a:lstStyle/>
          <a:p>
            <a:pPr algn="r"/>
            <a:r>
              <a:rPr lang="en-US" sz="1200" b="1" dirty="0" smtClean="0">
                <a:solidFill>
                  <a:srgbClr val="002060"/>
                </a:solidFill>
                <a:latin typeface="Calibri" pitchFamily="34" charset="0"/>
                <a:cs typeface="Calibri" pitchFamily="34" charset="0"/>
              </a:rPr>
              <a:t>23</a:t>
            </a:r>
            <a:r>
              <a:rPr lang="en-US" sz="1200" b="1" dirty="0" smtClean="0">
                <a:solidFill>
                  <a:srgbClr val="002060"/>
                </a:solidFill>
                <a:latin typeface="Calibri" pitchFamily="34" charset="0"/>
                <a:cs typeface="Calibri" pitchFamily="34" charset="0"/>
              </a:rPr>
              <a:t>                                                                                               </a:t>
            </a:r>
            <a:r>
              <a:rPr lang="en-US" sz="1200" b="1" dirty="0">
                <a:solidFill>
                  <a:srgbClr val="002060"/>
                </a:solidFill>
                <a:latin typeface="Calibri" pitchFamily="34" charset="0"/>
                <a:cs typeface="Calibri" pitchFamily="34" charset="0"/>
              </a:rPr>
              <a:t>Damania &amp; Varaiya  Chartered Accountants</a:t>
            </a:r>
            <a:endParaRPr lang="en-IN" sz="1200" b="1" dirty="0">
              <a:solidFill>
                <a:srgbClr val="002060"/>
              </a:solidFill>
              <a:latin typeface="Calibri" pitchFamily="34" charset="0"/>
              <a:cs typeface="Calibri" pitchFamily="34" charset="0"/>
            </a:endParaRPr>
          </a:p>
          <a:p>
            <a:pPr algn="r"/>
            <a:endParaRPr lang="en-US" sz="1200" dirty="0">
              <a:solidFill>
                <a:srgbClr val="002060"/>
              </a:solidFill>
            </a:endParaRPr>
          </a:p>
        </p:txBody>
      </p:sp>
    </p:spTree>
    <p:extLst>
      <p:ext uri="{BB962C8B-B14F-4D97-AF65-F5344CB8AC3E}">
        <p14:creationId xmlns:p14="http://schemas.microsoft.com/office/powerpoint/2010/main" val="1550712939"/>
      </p:ext>
    </p:extLst>
  </p:cSld>
  <p:clrMapOvr>
    <a:masterClrMapping/>
  </p:clrMapOvr>
  <p:transition>
    <p:pull dir="l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0947" y="1428736"/>
            <a:ext cx="11017093" cy="3929091"/>
          </a:xfrm>
        </p:spPr>
        <p:txBody>
          <a:bodyPr>
            <a:normAutofit/>
          </a:bodyPr>
          <a:lstStyle/>
          <a:p>
            <a:pPr marL="0" indent="0">
              <a:lnSpc>
                <a:spcPct val="150000"/>
              </a:lnSpc>
              <a:buNone/>
            </a:pPr>
            <a:r>
              <a:rPr lang="en-US" sz="1800" b="1" u="sng" dirty="0">
                <a:solidFill>
                  <a:srgbClr val="002060"/>
                </a:solidFill>
                <a:latin typeface="Cambria" pitchFamily="18" charset="0"/>
              </a:rPr>
              <a:t>Exclusions:</a:t>
            </a:r>
          </a:p>
          <a:p>
            <a:pPr marL="0" indent="0">
              <a:lnSpc>
                <a:spcPct val="150000"/>
              </a:lnSpc>
              <a:buNone/>
            </a:pPr>
            <a:r>
              <a:rPr lang="en-US" sz="1800" dirty="0">
                <a:solidFill>
                  <a:srgbClr val="002060"/>
                </a:solidFill>
                <a:latin typeface="Cambria" pitchFamily="18" charset="0"/>
              </a:rPr>
              <a:t>Value shall not include discount given:</a:t>
            </a:r>
            <a:endParaRPr lang="en-IN" sz="1800" dirty="0">
              <a:solidFill>
                <a:srgbClr val="002060"/>
              </a:solidFill>
              <a:latin typeface="Cambria" pitchFamily="18" charset="0"/>
            </a:endParaRPr>
          </a:p>
          <a:p>
            <a:pPr lvl="0">
              <a:lnSpc>
                <a:spcPct val="150000"/>
              </a:lnSpc>
            </a:pPr>
            <a:r>
              <a:rPr lang="en-US" sz="1800" dirty="0">
                <a:solidFill>
                  <a:srgbClr val="002060"/>
                </a:solidFill>
                <a:latin typeface="Cambria" pitchFamily="18" charset="0"/>
              </a:rPr>
              <a:t>before or </a:t>
            </a:r>
            <a:r>
              <a:rPr lang="en-US" sz="1800" dirty="0" smtClean="0">
                <a:solidFill>
                  <a:srgbClr val="002060"/>
                </a:solidFill>
                <a:latin typeface="Cambria" pitchFamily="18" charset="0"/>
              </a:rPr>
              <a:t>at the time of  </a:t>
            </a:r>
            <a:r>
              <a:rPr lang="en-US" sz="1800" dirty="0">
                <a:solidFill>
                  <a:srgbClr val="002060"/>
                </a:solidFill>
                <a:latin typeface="Cambria" pitchFamily="18" charset="0"/>
              </a:rPr>
              <a:t>supply </a:t>
            </a:r>
            <a:r>
              <a:rPr lang="en-US" sz="1800" dirty="0" smtClean="0">
                <a:solidFill>
                  <a:srgbClr val="002060"/>
                </a:solidFill>
                <a:latin typeface="Cambria" pitchFamily="18" charset="0"/>
              </a:rPr>
              <a:t>if the same is duly </a:t>
            </a:r>
            <a:r>
              <a:rPr lang="en-US" sz="1800" dirty="0">
                <a:solidFill>
                  <a:srgbClr val="002060"/>
                </a:solidFill>
                <a:latin typeface="Cambria" pitchFamily="18" charset="0"/>
              </a:rPr>
              <a:t>recorded in invoice; and</a:t>
            </a:r>
            <a:endParaRPr lang="en-IN" sz="1800" dirty="0">
              <a:solidFill>
                <a:srgbClr val="002060"/>
              </a:solidFill>
              <a:latin typeface="Cambria" pitchFamily="18" charset="0"/>
            </a:endParaRPr>
          </a:p>
          <a:p>
            <a:pPr lvl="0">
              <a:lnSpc>
                <a:spcPct val="150000"/>
              </a:lnSpc>
            </a:pPr>
            <a:r>
              <a:rPr lang="en-US" sz="1800" dirty="0">
                <a:solidFill>
                  <a:srgbClr val="002060"/>
                </a:solidFill>
                <a:latin typeface="Cambria" pitchFamily="18" charset="0"/>
              </a:rPr>
              <a:t>after effecting supply as per agreement </a:t>
            </a:r>
            <a:r>
              <a:rPr lang="en-US" sz="1800" dirty="0" smtClean="0">
                <a:solidFill>
                  <a:srgbClr val="002060"/>
                </a:solidFill>
                <a:latin typeface="Cambria" pitchFamily="18" charset="0"/>
              </a:rPr>
              <a:t>entered on </a:t>
            </a:r>
            <a:r>
              <a:rPr lang="en-US" sz="1800" dirty="0">
                <a:solidFill>
                  <a:srgbClr val="002060"/>
                </a:solidFill>
                <a:latin typeface="Cambria" pitchFamily="18" charset="0"/>
              </a:rPr>
              <a:t>or before time of supply </a:t>
            </a:r>
            <a:r>
              <a:rPr lang="en-US" sz="1800" dirty="0" smtClean="0">
                <a:solidFill>
                  <a:srgbClr val="002060"/>
                </a:solidFill>
                <a:latin typeface="Cambria" pitchFamily="18" charset="0"/>
              </a:rPr>
              <a:t> and specifically </a:t>
            </a:r>
            <a:r>
              <a:rPr lang="en-US" sz="1800" dirty="0">
                <a:solidFill>
                  <a:srgbClr val="002060"/>
                </a:solidFill>
                <a:latin typeface="Cambria" pitchFamily="18" charset="0"/>
              </a:rPr>
              <a:t>linked to relevant invoices and </a:t>
            </a:r>
            <a:r>
              <a:rPr lang="en-US" sz="1800" dirty="0" smtClean="0">
                <a:solidFill>
                  <a:srgbClr val="002060"/>
                </a:solidFill>
                <a:latin typeface="Cambria" pitchFamily="18" charset="0"/>
              </a:rPr>
              <a:t>relevant ITC is </a:t>
            </a:r>
            <a:r>
              <a:rPr lang="en-US" sz="1800" dirty="0">
                <a:solidFill>
                  <a:srgbClr val="002060"/>
                </a:solidFill>
                <a:latin typeface="Cambria" pitchFamily="18" charset="0"/>
              </a:rPr>
              <a:t>reversed by </a:t>
            </a:r>
            <a:r>
              <a:rPr lang="en-US" sz="1800" dirty="0" smtClean="0">
                <a:solidFill>
                  <a:srgbClr val="002060"/>
                </a:solidFill>
                <a:latin typeface="Cambria" pitchFamily="18" charset="0"/>
              </a:rPr>
              <a:t>recipient. </a:t>
            </a:r>
            <a:endParaRPr lang="en-IN" sz="1800" dirty="0">
              <a:solidFill>
                <a:srgbClr val="002060"/>
              </a:solidFill>
              <a:latin typeface="Cambria" pitchFamily="18" charset="0"/>
            </a:endParaRPr>
          </a:p>
          <a:p>
            <a:pPr marL="0" indent="0">
              <a:buNone/>
            </a:pPr>
            <a:endParaRPr lang="en-IN" dirty="0"/>
          </a:p>
        </p:txBody>
      </p:sp>
      <p:sp>
        <p:nvSpPr>
          <p:cNvPr id="5" name="Title 1"/>
          <p:cNvSpPr>
            <a:spLocks noGrp="1"/>
          </p:cNvSpPr>
          <p:nvPr>
            <p:ph type="title"/>
          </p:nvPr>
        </p:nvSpPr>
        <p:spPr>
          <a:xfrm>
            <a:off x="612061" y="71414"/>
            <a:ext cx="11017093" cy="796908"/>
          </a:xfrm>
        </p:spPr>
        <p:txBody>
          <a:bodyPr>
            <a:normAutofit/>
          </a:bodyPr>
          <a:lstStyle/>
          <a:p>
            <a:r>
              <a:rPr lang="en-US" sz="3600" b="1" dirty="0">
                <a:solidFill>
                  <a:srgbClr val="002060"/>
                </a:solidFill>
                <a:latin typeface="Cambria" pitchFamily="18" charset="0"/>
              </a:rPr>
              <a:t>Value of taxable supply</a:t>
            </a:r>
            <a:endParaRPr lang="en-IN" sz="3600" dirty="0">
              <a:solidFill>
                <a:srgbClr val="002060"/>
              </a:solidFill>
              <a:latin typeface="Cambria" pitchFamily="18" charset="0"/>
            </a:endParaRPr>
          </a:p>
        </p:txBody>
      </p:sp>
      <p:sp>
        <p:nvSpPr>
          <p:cNvPr id="6" name="TextBox 5"/>
          <p:cNvSpPr txBox="1"/>
          <p:nvPr/>
        </p:nvSpPr>
        <p:spPr>
          <a:xfrm>
            <a:off x="3977466" y="6429396"/>
            <a:ext cx="7929618" cy="461665"/>
          </a:xfrm>
          <a:prstGeom prst="rect">
            <a:avLst/>
          </a:prstGeom>
          <a:noFill/>
        </p:spPr>
        <p:txBody>
          <a:bodyPr wrap="square" rtlCol="0">
            <a:spAutoFit/>
          </a:bodyPr>
          <a:lstStyle/>
          <a:p>
            <a:pPr algn="r"/>
            <a:r>
              <a:rPr lang="en-US" sz="1200" b="1" dirty="0" smtClean="0">
                <a:solidFill>
                  <a:srgbClr val="002060"/>
                </a:solidFill>
                <a:latin typeface="Calibri" pitchFamily="34" charset="0"/>
                <a:cs typeface="Calibri" pitchFamily="34" charset="0"/>
              </a:rPr>
              <a:t>24                                                                                               </a:t>
            </a:r>
            <a:r>
              <a:rPr lang="en-US" sz="1200" b="1" dirty="0">
                <a:solidFill>
                  <a:srgbClr val="002060"/>
                </a:solidFill>
                <a:latin typeface="Calibri" pitchFamily="34" charset="0"/>
                <a:cs typeface="Calibri" pitchFamily="34" charset="0"/>
              </a:rPr>
              <a:t>Damania &amp; Varaiya  Chartered Accountants</a:t>
            </a:r>
            <a:endParaRPr lang="en-IN" sz="1200" b="1" dirty="0">
              <a:solidFill>
                <a:srgbClr val="002060"/>
              </a:solidFill>
              <a:latin typeface="Calibri" pitchFamily="34" charset="0"/>
              <a:cs typeface="Calibri" pitchFamily="34" charset="0"/>
            </a:endParaRPr>
          </a:p>
          <a:p>
            <a:pPr algn="r"/>
            <a:endParaRPr lang="en-US" sz="1200" dirty="0">
              <a:solidFill>
                <a:srgbClr val="002060"/>
              </a:solidFill>
            </a:endParaRPr>
          </a:p>
        </p:txBody>
      </p:sp>
    </p:spTree>
    <p:extLst>
      <p:ext uri="{BB962C8B-B14F-4D97-AF65-F5344CB8AC3E}">
        <p14:creationId xmlns:p14="http://schemas.microsoft.com/office/powerpoint/2010/main" val="1061689846"/>
      </p:ext>
    </p:extLst>
  </p:cSld>
  <p:clrMapOvr>
    <a:masterClrMapping/>
  </p:clrMapOvr>
  <p:transition>
    <p:pull dir="l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061" y="71414"/>
            <a:ext cx="11017093" cy="796908"/>
          </a:xfrm>
        </p:spPr>
        <p:txBody>
          <a:bodyPr>
            <a:normAutofit/>
          </a:bodyPr>
          <a:lstStyle/>
          <a:p>
            <a:r>
              <a:rPr lang="en-IN" sz="3600" b="1" dirty="0">
                <a:solidFill>
                  <a:srgbClr val="002060"/>
                </a:solidFill>
                <a:latin typeface="Cambria" pitchFamily="18" charset="0"/>
              </a:rPr>
              <a:t>Meaning –  </a:t>
            </a:r>
            <a:r>
              <a:rPr lang="en-IN" sz="3600" b="1" dirty="0" smtClean="0">
                <a:solidFill>
                  <a:srgbClr val="002060"/>
                </a:solidFill>
                <a:latin typeface="Cambria" pitchFamily="18" charset="0"/>
              </a:rPr>
              <a:t>Intrastate </a:t>
            </a:r>
            <a:r>
              <a:rPr lang="en-IN" sz="3600" b="1" dirty="0">
                <a:solidFill>
                  <a:srgbClr val="002060"/>
                </a:solidFill>
                <a:latin typeface="Cambria" pitchFamily="18" charset="0"/>
              </a:rPr>
              <a:t>Supply</a:t>
            </a:r>
          </a:p>
        </p:txBody>
      </p:sp>
      <p:sp>
        <p:nvSpPr>
          <p:cNvPr id="3" name="Content Placeholder 2"/>
          <p:cNvSpPr>
            <a:spLocks noGrp="1"/>
          </p:cNvSpPr>
          <p:nvPr>
            <p:ph idx="1"/>
          </p:nvPr>
        </p:nvSpPr>
        <p:spPr/>
        <p:txBody>
          <a:bodyPr/>
          <a:lstStyle/>
          <a:p>
            <a:r>
              <a:rPr lang="en-IN" dirty="0" smtClean="0">
                <a:solidFill>
                  <a:srgbClr val="002060"/>
                </a:solidFill>
                <a:latin typeface="Cambria" pitchFamily="18" charset="0"/>
              </a:rPr>
              <a:t>Intrastate Supply means</a:t>
            </a:r>
          </a:p>
          <a:p>
            <a:pPr marL="0" indent="0">
              <a:buNone/>
            </a:pPr>
            <a:r>
              <a:rPr lang="en-IN" dirty="0" smtClean="0">
                <a:solidFill>
                  <a:srgbClr val="002060"/>
                </a:solidFill>
                <a:latin typeface="Cambria" pitchFamily="18" charset="0"/>
              </a:rPr>
              <a:t>        Location of supplier of goods or service and place of supply are in the same state other than</a:t>
            </a:r>
          </a:p>
          <a:p>
            <a:r>
              <a:rPr lang="en-IN" dirty="0" smtClean="0">
                <a:solidFill>
                  <a:srgbClr val="002060"/>
                </a:solidFill>
                <a:latin typeface="Cambria" pitchFamily="18" charset="0"/>
              </a:rPr>
              <a:t>Goods or Services supplied to or by SEZ Developer or SEZ unit</a:t>
            </a:r>
          </a:p>
          <a:p>
            <a:r>
              <a:rPr lang="en-IN" dirty="0" smtClean="0">
                <a:solidFill>
                  <a:srgbClr val="002060"/>
                </a:solidFill>
                <a:latin typeface="Cambria" pitchFamily="18" charset="0"/>
              </a:rPr>
              <a:t>Supply of goods brought into India into India in the course of Import till they cross the custom frontiers</a:t>
            </a:r>
          </a:p>
          <a:p>
            <a:pPr marL="0" indent="0">
              <a:buNone/>
            </a:pPr>
            <a:endParaRPr lang="en-IN" dirty="0">
              <a:solidFill>
                <a:srgbClr val="002060"/>
              </a:solidFill>
              <a:latin typeface="Cambria" pitchFamily="18" charset="0"/>
            </a:endParaRPr>
          </a:p>
          <a:p>
            <a:pPr marL="0" indent="0">
              <a:buNone/>
            </a:pPr>
            <a:r>
              <a:rPr lang="en-IN" dirty="0" smtClean="0">
                <a:solidFill>
                  <a:srgbClr val="002060"/>
                </a:solidFill>
                <a:latin typeface="Cambria" pitchFamily="18" charset="0"/>
              </a:rPr>
              <a:t>For the purpose of IGST, State includes Union Territory with Legislature</a:t>
            </a:r>
            <a:endParaRPr lang="en-IN" dirty="0">
              <a:solidFill>
                <a:srgbClr val="002060"/>
              </a:solidFill>
              <a:latin typeface="Cambria" pitchFamily="18" charset="0"/>
            </a:endParaRPr>
          </a:p>
        </p:txBody>
      </p:sp>
      <p:sp>
        <p:nvSpPr>
          <p:cNvPr id="5" name="TextBox 4"/>
          <p:cNvSpPr txBox="1"/>
          <p:nvPr/>
        </p:nvSpPr>
        <p:spPr>
          <a:xfrm>
            <a:off x="3977466" y="6429396"/>
            <a:ext cx="7929618" cy="461665"/>
          </a:xfrm>
          <a:prstGeom prst="rect">
            <a:avLst/>
          </a:prstGeom>
          <a:noFill/>
        </p:spPr>
        <p:txBody>
          <a:bodyPr wrap="square" rtlCol="0">
            <a:spAutoFit/>
          </a:bodyPr>
          <a:lstStyle/>
          <a:p>
            <a:pPr algn="r"/>
            <a:r>
              <a:rPr lang="en-US" sz="1200" b="1" dirty="0" smtClean="0">
                <a:solidFill>
                  <a:srgbClr val="002060"/>
                </a:solidFill>
                <a:latin typeface="Calibri" pitchFamily="34" charset="0"/>
                <a:cs typeface="Calibri" pitchFamily="34" charset="0"/>
              </a:rPr>
              <a:t>25</a:t>
            </a:r>
            <a:r>
              <a:rPr lang="en-US" sz="1200" b="1" dirty="0" smtClean="0">
                <a:solidFill>
                  <a:srgbClr val="002060"/>
                </a:solidFill>
                <a:latin typeface="Calibri" pitchFamily="34" charset="0"/>
                <a:cs typeface="Calibri" pitchFamily="34" charset="0"/>
              </a:rPr>
              <a:t>                                                                                               </a:t>
            </a:r>
            <a:r>
              <a:rPr lang="en-US" sz="1200" b="1" dirty="0">
                <a:solidFill>
                  <a:srgbClr val="002060"/>
                </a:solidFill>
                <a:latin typeface="Calibri" pitchFamily="34" charset="0"/>
                <a:cs typeface="Calibri" pitchFamily="34" charset="0"/>
              </a:rPr>
              <a:t>Damania &amp; Varaiya  Chartered Accountants</a:t>
            </a:r>
            <a:endParaRPr lang="en-IN" sz="1200" b="1" dirty="0">
              <a:solidFill>
                <a:srgbClr val="002060"/>
              </a:solidFill>
              <a:latin typeface="Calibri" pitchFamily="34" charset="0"/>
              <a:cs typeface="Calibri" pitchFamily="34" charset="0"/>
            </a:endParaRPr>
          </a:p>
          <a:p>
            <a:pPr algn="r"/>
            <a:endParaRPr lang="en-US" sz="1200" dirty="0">
              <a:solidFill>
                <a:srgbClr val="002060"/>
              </a:solidFill>
            </a:endParaRPr>
          </a:p>
        </p:txBody>
      </p:sp>
    </p:spTree>
    <p:extLst>
      <p:ext uri="{BB962C8B-B14F-4D97-AF65-F5344CB8AC3E}">
        <p14:creationId xmlns:p14="http://schemas.microsoft.com/office/powerpoint/2010/main" val="1543681865"/>
      </p:ext>
    </p:extLst>
  </p:cSld>
  <p:clrMapOvr>
    <a:masterClrMapping/>
  </p:clrMapOvr>
  <p:transition>
    <p:pull dir="ld"/>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442" y="71414"/>
            <a:ext cx="11017093" cy="868346"/>
          </a:xfrm>
        </p:spPr>
        <p:txBody>
          <a:bodyPr>
            <a:normAutofit/>
          </a:bodyPr>
          <a:lstStyle/>
          <a:p>
            <a:r>
              <a:rPr lang="en-IN" sz="3600" b="1" dirty="0" smtClean="0">
                <a:solidFill>
                  <a:srgbClr val="002060"/>
                </a:solidFill>
                <a:latin typeface="Cambria" pitchFamily="18" charset="0"/>
              </a:rPr>
              <a:t>Meaning –  Interstate Supply</a:t>
            </a:r>
            <a:endParaRPr lang="en-IN" sz="3600" b="1" dirty="0">
              <a:solidFill>
                <a:srgbClr val="002060"/>
              </a:solidFill>
              <a:latin typeface="Cambria" pitchFamily="18" charset="0"/>
            </a:endParaRPr>
          </a:p>
        </p:txBody>
      </p:sp>
      <p:sp>
        <p:nvSpPr>
          <p:cNvPr id="3" name="Content Placeholder 2"/>
          <p:cNvSpPr>
            <a:spLocks noGrp="1"/>
          </p:cNvSpPr>
          <p:nvPr>
            <p:ph idx="1"/>
          </p:nvPr>
        </p:nvSpPr>
        <p:spPr/>
        <p:txBody>
          <a:bodyPr/>
          <a:lstStyle/>
          <a:p>
            <a:pPr marL="0" indent="0">
              <a:buNone/>
            </a:pPr>
            <a:r>
              <a:rPr lang="en-IN" dirty="0" smtClean="0">
                <a:solidFill>
                  <a:srgbClr val="002060"/>
                </a:solidFill>
                <a:latin typeface="Cambria" pitchFamily="18" charset="0"/>
              </a:rPr>
              <a:t>Interstate supply means</a:t>
            </a:r>
          </a:p>
          <a:p>
            <a:pPr>
              <a:buAutoNum type="arabicParenR"/>
            </a:pPr>
            <a:r>
              <a:rPr lang="en-IN" dirty="0" smtClean="0">
                <a:solidFill>
                  <a:srgbClr val="002060"/>
                </a:solidFill>
                <a:latin typeface="Cambria" pitchFamily="18" charset="0"/>
              </a:rPr>
              <a:t>Supply of Goods or Service where location of supplier and place of supply in different state</a:t>
            </a:r>
          </a:p>
          <a:p>
            <a:pPr>
              <a:buAutoNum type="arabicParenR"/>
            </a:pPr>
            <a:r>
              <a:rPr lang="en-IN" dirty="0" smtClean="0">
                <a:solidFill>
                  <a:srgbClr val="002060"/>
                </a:solidFill>
                <a:latin typeface="Cambria" pitchFamily="18" charset="0"/>
              </a:rPr>
              <a:t>Import of Goods i.e. bringing goods outside India into India till they crosses custom frontiers</a:t>
            </a:r>
          </a:p>
          <a:p>
            <a:pPr>
              <a:buAutoNum type="arabicParenR"/>
            </a:pPr>
            <a:r>
              <a:rPr lang="en-IN" dirty="0" smtClean="0">
                <a:solidFill>
                  <a:srgbClr val="002060"/>
                </a:solidFill>
                <a:latin typeface="Cambria" pitchFamily="18" charset="0"/>
              </a:rPr>
              <a:t>Import of Service i.e. Location of Service supplier outside India and Location of Service recipient and place of service both are in India</a:t>
            </a:r>
          </a:p>
          <a:p>
            <a:pPr>
              <a:buAutoNum type="arabicParenR"/>
            </a:pPr>
            <a:r>
              <a:rPr lang="en-IN" dirty="0" smtClean="0">
                <a:solidFill>
                  <a:srgbClr val="002060"/>
                </a:solidFill>
                <a:latin typeface="Cambria" pitchFamily="18" charset="0"/>
              </a:rPr>
              <a:t>Supply of goods or service where supplier is in India and place of supply outside India (Loosely Export of Goods and Service)</a:t>
            </a:r>
          </a:p>
          <a:p>
            <a:pPr>
              <a:buAutoNum type="arabicParenR"/>
            </a:pPr>
            <a:r>
              <a:rPr lang="en-IN" dirty="0" smtClean="0">
                <a:solidFill>
                  <a:srgbClr val="002060"/>
                </a:solidFill>
                <a:latin typeface="Cambria" pitchFamily="18" charset="0"/>
              </a:rPr>
              <a:t>Supply of goods or service to or by SEZ developer or SEZ unit</a:t>
            </a:r>
          </a:p>
          <a:p>
            <a:pPr>
              <a:buAutoNum type="arabicParenR"/>
            </a:pPr>
            <a:r>
              <a:rPr lang="en-IN" dirty="0" smtClean="0">
                <a:solidFill>
                  <a:srgbClr val="002060"/>
                </a:solidFill>
                <a:latin typeface="Cambria" pitchFamily="18" charset="0"/>
              </a:rPr>
              <a:t>Supply other than intra state supply and which are not covered above </a:t>
            </a:r>
            <a:endParaRPr lang="en-IN" dirty="0">
              <a:solidFill>
                <a:srgbClr val="002060"/>
              </a:solidFill>
              <a:latin typeface="Cambria" pitchFamily="18" charset="0"/>
            </a:endParaRPr>
          </a:p>
        </p:txBody>
      </p:sp>
      <p:sp>
        <p:nvSpPr>
          <p:cNvPr id="5" name="TextBox 4"/>
          <p:cNvSpPr txBox="1"/>
          <p:nvPr/>
        </p:nvSpPr>
        <p:spPr>
          <a:xfrm>
            <a:off x="3977466" y="6429396"/>
            <a:ext cx="7929618" cy="461665"/>
          </a:xfrm>
          <a:prstGeom prst="rect">
            <a:avLst/>
          </a:prstGeom>
          <a:noFill/>
        </p:spPr>
        <p:txBody>
          <a:bodyPr wrap="square" rtlCol="0">
            <a:spAutoFit/>
          </a:bodyPr>
          <a:lstStyle/>
          <a:p>
            <a:pPr algn="r"/>
            <a:r>
              <a:rPr lang="en-US" sz="1200" b="1" dirty="0" smtClean="0">
                <a:solidFill>
                  <a:srgbClr val="002060"/>
                </a:solidFill>
                <a:latin typeface="Calibri" pitchFamily="34" charset="0"/>
                <a:cs typeface="Calibri" pitchFamily="34" charset="0"/>
              </a:rPr>
              <a:t>26</a:t>
            </a:r>
            <a:r>
              <a:rPr lang="en-US" sz="1200" b="1" dirty="0" smtClean="0">
                <a:solidFill>
                  <a:srgbClr val="002060"/>
                </a:solidFill>
                <a:latin typeface="Calibri" pitchFamily="34" charset="0"/>
                <a:cs typeface="Calibri" pitchFamily="34" charset="0"/>
              </a:rPr>
              <a:t>                                                                                               </a:t>
            </a:r>
            <a:r>
              <a:rPr lang="en-US" sz="1200" b="1" dirty="0">
                <a:solidFill>
                  <a:srgbClr val="002060"/>
                </a:solidFill>
                <a:latin typeface="Calibri" pitchFamily="34" charset="0"/>
                <a:cs typeface="Calibri" pitchFamily="34" charset="0"/>
              </a:rPr>
              <a:t>Damania &amp; Varaiya  Chartered Accountants</a:t>
            </a:r>
            <a:endParaRPr lang="en-IN" sz="1200" b="1" dirty="0">
              <a:solidFill>
                <a:srgbClr val="002060"/>
              </a:solidFill>
              <a:latin typeface="Calibri" pitchFamily="34" charset="0"/>
              <a:cs typeface="Calibri" pitchFamily="34" charset="0"/>
            </a:endParaRPr>
          </a:p>
          <a:p>
            <a:pPr algn="r"/>
            <a:endParaRPr lang="en-US" sz="1200" dirty="0">
              <a:solidFill>
                <a:srgbClr val="002060"/>
              </a:solidFill>
            </a:endParaRPr>
          </a:p>
        </p:txBody>
      </p:sp>
    </p:spTree>
    <p:extLst>
      <p:ext uri="{BB962C8B-B14F-4D97-AF65-F5344CB8AC3E}">
        <p14:creationId xmlns:p14="http://schemas.microsoft.com/office/powerpoint/2010/main" val="913582614"/>
      </p:ext>
    </p:extLst>
  </p:cSld>
  <p:clrMapOvr>
    <a:masterClrMapping/>
  </p:clrMapOvr>
  <p:transition>
    <p:pull dir="ld"/>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359161" y="1143000"/>
            <a:ext cx="11374127" cy="4608513"/>
          </a:xfrm>
        </p:spPr>
        <p:txBody>
          <a:bodyPr rtlCol="0">
            <a:normAutofit/>
          </a:bodyPr>
          <a:lstStyle/>
          <a:p>
            <a:pPr marL="0" lvl="2" algn="l" eaLnBrk="1" fontAlgn="auto" hangingPunct="1">
              <a:lnSpc>
                <a:spcPct val="180000"/>
              </a:lnSpc>
              <a:buClr>
                <a:schemeClr val="accent6">
                  <a:lumMod val="75000"/>
                </a:schemeClr>
              </a:buClr>
              <a:defRPr/>
            </a:pPr>
            <a:r>
              <a:rPr lang="en-IN" sz="1800" b="1" u="sng" dirty="0" smtClean="0">
                <a:solidFill>
                  <a:srgbClr val="002060"/>
                </a:solidFill>
                <a:latin typeface="Cambria" pitchFamily="18" charset="0"/>
                <a:cs typeface="Times New Roman" panose="02020603050405020304" pitchFamily="18" charset="0"/>
              </a:rPr>
              <a:t>Zero Rated Supplies of Goods &amp; Service</a:t>
            </a:r>
            <a:endParaRPr lang="en-IN" sz="1800" b="1" u="sng" dirty="0">
              <a:solidFill>
                <a:srgbClr val="002060"/>
              </a:solidFill>
              <a:latin typeface="Cambria" pitchFamily="18" charset="0"/>
              <a:cs typeface="Times New Roman" panose="02020603050405020304" pitchFamily="18" charset="0"/>
            </a:endParaRPr>
          </a:p>
          <a:p>
            <a:pPr marL="342900" lvl="2" indent="-342900" algn="l" eaLnBrk="1" fontAlgn="auto" hangingPunct="1">
              <a:lnSpc>
                <a:spcPct val="180000"/>
              </a:lnSpc>
              <a:buClr>
                <a:srgbClr val="002060"/>
              </a:buClr>
              <a:buFont typeface="Wingdings" pitchFamily="2" charset="2"/>
              <a:buChar char="q"/>
              <a:defRPr/>
            </a:pPr>
            <a:r>
              <a:rPr lang="en-IN" sz="1800" dirty="0" smtClean="0">
                <a:solidFill>
                  <a:srgbClr val="002060"/>
                </a:solidFill>
                <a:latin typeface="Cambria" pitchFamily="18" charset="0"/>
                <a:cs typeface="Times New Roman" panose="02020603050405020304" pitchFamily="18" charset="0"/>
              </a:rPr>
              <a:t>Exports  and Supplies to SEZ Developer or Unit will </a:t>
            </a:r>
            <a:r>
              <a:rPr lang="en-IN" sz="1800" dirty="0">
                <a:solidFill>
                  <a:srgbClr val="002060"/>
                </a:solidFill>
                <a:latin typeface="Cambria" pitchFamily="18" charset="0"/>
                <a:cs typeface="Times New Roman" panose="02020603050405020304" pitchFamily="18" charset="0"/>
              </a:rPr>
              <a:t>be zero-rated.</a:t>
            </a:r>
          </a:p>
          <a:p>
            <a:pPr marL="539750" lvl="2" indent="-271463" algn="l" eaLnBrk="1" fontAlgn="auto" hangingPunct="1">
              <a:lnSpc>
                <a:spcPct val="180000"/>
              </a:lnSpc>
              <a:buClr>
                <a:srgbClr val="002060"/>
              </a:buClr>
              <a:buFont typeface="Wingdings" pitchFamily="2" charset="2"/>
              <a:buChar char="§"/>
              <a:defRPr/>
            </a:pPr>
            <a:r>
              <a:rPr lang="en-IN" sz="1800" dirty="0">
                <a:solidFill>
                  <a:srgbClr val="002060"/>
                </a:solidFill>
                <a:latin typeface="Cambria" pitchFamily="18" charset="0"/>
                <a:cs typeface="Times New Roman" panose="02020603050405020304" pitchFamily="18" charset="0"/>
              </a:rPr>
              <a:t> No Tax or pay tax and claim refund</a:t>
            </a:r>
          </a:p>
          <a:p>
            <a:pPr marL="539750" lvl="2" indent="-271463" algn="l" eaLnBrk="1" fontAlgn="auto" hangingPunct="1">
              <a:lnSpc>
                <a:spcPct val="180000"/>
              </a:lnSpc>
              <a:buClr>
                <a:srgbClr val="002060"/>
              </a:buClr>
              <a:buFont typeface="Wingdings" pitchFamily="2" charset="2"/>
              <a:buChar char="§"/>
              <a:defRPr/>
            </a:pPr>
            <a:r>
              <a:rPr lang="en-IN" sz="1800" dirty="0">
                <a:solidFill>
                  <a:srgbClr val="002060"/>
                </a:solidFill>
                <a:latin typeface="Cambria" pitchFamily="18" charset="0"/>
                <a:cs typeface="Times New Roman" panose="02020603050405020304" pitchFamily="18" charset="0"/>
              </a:rPr>
              <a:t> Full credit </a:t>
            </a:r>
            <a:r>
              <a:rPr lang="en-IN" sz="1800" dirty="0" smtClean="0">
                <a:solidFill>
                  <a:srgbClr val="002060"/>
                </a:solidFill>
                <a:latin typeface="Cambria" pitchFamily="18" charset="0"/>
                <a:cs typeface="Times New Roman" panose="02020603050405020304" pitchFamily="18" charset="0"/>
              </a:rPr>
              <a:t>or Refund of </a:t>
            </a:r>
            <a:r>
              <a:rPr lang="en-IN" sz="1800" dirty="0">
                <a:solidFill>
                  <a:srgbClr val="002060"/>
                </a:solidFill>
                <a:latin typeface="Cambria" pitchFamily="18" charset="0"/>
                <a:cs typeface="Times New Roman" panose="02020603050405020304" pitchFamily="18" charset="0"/>
              </a:rPr>
              <a:t>ITC on </a:t>
            </a:r>
            <a:r>
              <a:rPr lang="en-IN" sz="1800" dirty="0" smtClean="0">
                <a:solidFill>
                  <a:srgbClr val="002060"/>
                </a:solidFill>
                <a:latin typeface="Cambria" pitchFamily="18" charset="0"/>
                <a:cs typeface="Times New Roman" panose="02020603050405020304" pitchFamily="18" charset="0"/>
              </a:rPr>
              <a:t>inputs/Input services</a:t>
            </a:r>
          </a:p>
          <a:p>
            <a:pPr marL="539750" lvl="2" indent="-271463" algn="l" eaLnBrk="1" fontAlgn="auto" hangingPunct="1">
              <a:lnSpc>
                <a:spcPct val="180000"/>
              </a:lnSpc>
              <a:buClr>
                <a:srgbClr val="002060"/>
              </a:buClr>
              <a:buFont typeface="Wingdings" pitchFamily="2" charset="2"/>
              <a:buChar char="§"/>
              <a:defRPr/>
            </a:pPr>
            <a:r>
              <a:rPr lang="en-IN" sz="1800" dirty="0" smtClean="0">
                <a:solidFill>
                  <a:srgbClr val="002060"/>
                </a:solidFill>
                <a:latin typeface="Cambria" pitchFamily="18" charset="0"/>
                <a:cs typeface="Times New Roman" panose="02020603050405020304" pitchFamily="18" charset="0"/>
              </a:rPr>
              <a:t>Person not fulfilling criteria specified in Export of Service Rules- not considered as Zero rated supply</a:t>
            </a:r>
            <a:endParaRPr lang="en-IN" sz="1800" dirty="0">
              <a:solidFill>
                <a:srgbClr val="002060"/>
              </a:solidFill>
              <a:latin typeface="Cambria" pitchFamily="18" charset="0"/>
              <a:cs typeface="Times New Roman" panose="02020603050405020304" pitchFamily="18" charset="0"/>
            </a:endParaRPr>
          </a:p>
          <a:p>
            <a:pPr marL="342900" lvl="2" indent="-342900" algn="l" eaLnBrk="1" fontAlgn="auto" hangingPunct="1">
              <a:lnSpc>
                <a:spcPct val="180000"/>
              </a:lnSpc>
              <a:buClr>
                <a:srgbClr val="002060"/>
              </a:buClr>
              <a:buFont typeface="Wingdings" pitchFamily="2" charset="2"/>
              <a:buChar char="q"/>
              <a:defRPr/>
            </a:pPr>
            <a:r>
              <a:rPr lang="en-IN" sz="1800" b="1" dirty="0" smtClean="0">
                <a:solidFill>
                  <a:srgbClr val="002060"/>
                </a:solidFill>
                <a:latin typeface="Cambria" pitchFamily="18" charset="0"/>
                <a:cs typeface="Times New Roman" panose="02020603050405020304" pitchFamily="18" charset="0"/>
              </a:rPr>
              <a:t>IGST </a:t>
            </a:r>
            <a:r>
              <a:rPr lang="en-IN" sz="1800" b="1" dirty="0">
                <a:solidFill>
                  <a:srgbClr val="002060"/>
                </a:solidFill>
                <a:latin typeface="Cambria" pitchFamily="18" charset="0"/>
                <a:cs typeface="Times New Roman" panose="02020603050405020304" pitchFamily="18" charset="0"/>
              </a:rPr>
              <a:t>will be levied on import of Goods  and Services &amp; shall be collected by CG</a:t>
            </a:r>
            <a:r>
              <a:rPr lang="en-IN" sz="1800" dirty="0" smtClean="0">
                <a:solidFill>
                  <a:srgbClr val="002060"/>
                </a:solidFill>
                <a:latin typeface="Cambria" pitchFamily="18" charset="0"/>
                <a:cs typeface="Times New Roman" panose="02020603050405020304" pitchFamily="18" charset="0"/>
              </a:rPr>
              <a:t>.</a:t>
            </a:r>
            <a:endParaRPr lang="en-IN" sz="1800" dirty="0">
              <a:solidFill>
                <a:srgbClr val="002060"/>
              </a:solidFill>
              <a:latin typeface="Cambria" pitchFamily="18" charset="0"/>
              <a:cs typeface="Times New Roman" panose="02020603050405020304" pitchFamily="18" charset="0"/>
            </a:endParaRPr>
          </a:p>
          <a:p>
            <a:pPr marL="539750" lvl="2" indent="-271463" algn="l" eaLnBrk="1" fontAlgn="auto" hangingPunct="1">
              <a:lnSpc>
                <a:spcPct val="180000"/>
              </a:lnSpc>
              <a:buClr>
                <a:srgbClr val="002060"/>
              </a:buClr>
              <a:buFont typeface="Wingdings" pitchFamily="2" charset="2"/>
              <a:buChar char="§"/>
              <a:defRPr/>
            </a:pPr>
            <a:r>
              <a:rPr lang="en-IN" sz="1800" dirty="0">
                <a:solidFill>
                  <a:srgbClr val="002060"/>
                </a:solidFill>
                <a:latin typeface="Cambria" pitchFamily="18" charset="0"/>
                <a:cs typeface="Times New Roman" panose="02020603050405020304" pitchFamily="18" charset="0"/>
              </a:rPr>
              <a:t> It will follow destination principle.</a:t>
            </a:r>
          </a:p>
          <a:p>
            <a:pPr marL="539750" lvl="2" indent="-271463" algn="l" eaLnBrk="1" fontAlgn="auto" hangingPunct="1">
              <a:lnSpc>
                <a:spcPct val="180000"/>
              </a:lnSpc>
              <a:buClr>
                <a:srgbClr val="002060"/>
              </a:buClr>
              <a:buFont typeface="Wingdings" pitchFamily="2" charset="2"/>
              <a:buChar char="§"/>
              <a:defRPr/>
            </a:pPr>
            <a:r>
              <a:rPr lang="en-IN" sz="1800" dirty="0">
                <a:solidFill>
                  <a:srgbClr val="002060"/>
                </a:solidFill>
                <a:latin typeface="Cambria" pitchFamily="18" charset="0"/>
                <a:cs typeface="Times New Roman" panose="02020603050405020304" pitchFamily="18" charset="0"/>
              </a:rPr>
              <a:t>Full credit will be available of IGST paid.</a:t>
            </a:r>
          </a:p>
          <a:p>
            <a:pPr eaLnBrk="1" fontAlgn="auto" hangingPunct="1">
              <a:buClr>
                <a:schemeClr val="accent6">
                  <a:lumMod val="75000"/>
                </a:schemeClr>
              </a:buClr>
              <a:defRPr/>
            </a:pPr>
            <a:endParaRPr lang="en-IN" sz="1800" dirty="0">
              <a:solidFill>
                <a:srgbClr val="002060"/>
              </a:solidFill>
              <a:latin typeface="Cambria" pitchFamily="18" charset="0"/>
            </a:endParaRPr>
          </a:p>
        </p:txBody>
      </p:sp>
      <p:sp>
        <p:nvSpPr>
          <p:cNvPr id="5" name="Rectangle 4"/>
          <p:cNvSpPr/>
          <p:nvPr/>
        </p:nvSpPr>
        <p:spPr>
          <a:xfrm>
            <a:off x="359162" y="71414"/>
            <a:ext cx="11476483" cy="646113"/>
          </a:xfrm>
          <a:prstGeom prst="rect">
            <a:avLst/>
          </a:prstGeom>
        </p:spPr>
        <p:txBody>
          <a:bodyPr wrap="square">
            <a:spAutoFit/>
          </a:bodyPr>
          <a:lstStyle/>
          <a:p>
            <a:pPr algn="ctr">
              <a:defRPr/>
            </a:pPr>
            <a:r>
              <a:rPr lang="en-IN" sz="3600" b="1" dirty="0">
                <a:solidFill>
                  <a:srgbClr val="002060"/>
                </a:solidFill>
                <a:latin typeface="Cambria" pitchFamily="18" charset="0"/>
                <a:cs typeface="Times New Roman" panose="02020603050405020304" pitchFamily="18" charset="0"/>
              </a:rPr>
              <a:t>GST on Export &amp; Import</a:t>
            </a:r>
          </a:p>
        </p:txBody>
      </p:sp>
      <p:sp>
        <p:nvSpPr>
          <p:cNvPr id="7" name="TextBox 6"/>
          <p:cNvSpPr txBox="1"/>
          <p:nvPr/>
        </p:nvSpPr>
        <p:spPr>
          <a:xfrm>
            <a:off x="3977466" y="6429396"/>
            <a:ext cx="7929618" cy="461665"/>
          </a:xfrm>
          <a:prstGeom prst="rect">
            <a:avLst/>
          </a:prstGeom>
          <a:noFill/>
        </p:spPr>
        <p:txBody>
          <a:bodyPr wrap="square" rtlCol="0">
            <a:spAutoFit/>
          </a:bodyPr>
          <a:lstStyle/>
          <a:p>
            <a:pPr algn="r"/>
            <a:r>
              <a:rPr lang="en-US" sz="1200" b="1" dirty="0" smtClean="0">
                <a:solidFill>
                  <a:srgbClr val="002060"/>
                </a:solidFill>
                <a:latin typeface="Calibri" pitchFamily="34" charset="0"/>
                <a:cs typeface="Calibri" pitchFamily="34" charset="0"/>
              </a:rPr>
              <a:t>27</a:t>
            </a:r>
            <a:r>
              <a:rPr lang="en-US" sz="1200" b="1" dirty="0" smtClean="0">
                <a:solidFill>
                  <a:srgbClr val="002060"/>
                </a:solidFill>
                <a:latin typeface="Calibri" pitchFamily="34" charset="0"/>
                <a:cs typeface="Calibri" pitchFamily="34" charset="0"/>
              </a:rPr>
              <a:t>                                                                                             </a:t>
            </a:r>
            <a:r>
              <a:rPr lang="en-US" sz="1200" b="1" dirty="0">
                <a:solidFill>
                  <a:srgbClr val="002060"/>
                </a:solidFill>
                <a:latin typeface="Calibri" pitchFamily="34" charset="0"/>
                <a:cs typeface="Calibri" pitchFamily="34" charset="0"/>
              </a:rPr>
              <a:t>Damania &amp; Varaiya  Chartered Accountants</a:t>
            </a:r>
            <a:endParaRPr lang="en-IN" sz="1200" b="1" dirty="0">
              <a:solidFill>
                <a:srgbClr val="002060"/>
              </a:solidFill>
              <a:latin typeface="Calibri" pitchFamily="34" charset="0"/>
              <a:cs typeface="Calibri" pitchFamily="34" charset="0"/>
            </a:endParaRPr>
          </a:p>
          <a:p>
            <a:pPr algn="r"/>
            <a:endParaRPr lang="en-US" sz="1200" dirty="0">
              <a:solidFill>
                <a:srgbClr val="002060"/>
              </a:solidFill>
            </a:endParaRPr>
          </a:p>
        </p:txBody>
      </p:sp>
    </p:spTree>
    <p:extLst>
      <p:ext uri="{BB962C8B-B14F-4D97-AF65-F5344CB8AC3E}">
        <p14:creationId xmlns:p14="http://schemas.microsoft.com/office/powerpoint/2010/main" val="2734232823"/>
      </p:ext>
    </p:extLst>
  </p:cSld>
  <p:clrMapOvr>
    <a:masterClrMapping/>
  </p:clrMapOvr>
  <p:transition>
    <p:pull dir="ld"/>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433545" y="908050"/>
            <a:ext cx="10989464" cy="5949950"/>
          </a:xfrm>
        </p:spPr>
        <p:txBody>
          <a:bodyPr rtlCol="0"/>
          <a:lstStyle/>
          <a:p>
            <a:pPr eaLnBrk="1" fontAlgn="auto" hangingPunct="1">
              <a:buClr>
                <a:schemeClr val="accent6">
                  <a:lumMod val="75000"/>
                </a:schemeClr>
              </a:buClr>
              <a:defRPr/>
            </a:pPr>
            <a:endParaRPr lang="en-US" sz="2400" dirty="0"/>
          </a:p>
          <a:p>
            <a:pPr marL="0" lvl="2" algn="l" eaLnBrk="1" fontAlgn="auto" hangingPunct="1">
              <a:lnSpc>
                <a:spcPct val="160000"/>
              </a:lnSpc>
              <a:buClr>
                <a:schemeClr val="accent6">
                  <a:lumMod val="75000"/>
                </a:schemeClr>
              </a:buClr>
              <a:defRPr/>
            </a:pPr>
            <a:endParaRPr lang="en-US" sz="2900" dirty="0">
              <a:solidFill>
                <a:srgbClr val="003300"/>
              </a:solidFill>
              <a:latin typeface="Times New Roman" panose="02020603050405020304" pitchFamily="18" charset="0"/>
              <a:cs typeface="Times New Roman" panose="02020603050405020304" pitchFamily="18" charset="0"/>
            </a:endParaRPr>
          </a:p>
          <a:p>
            <a:pPr eaLnBrk="1" fontAlgn="auto" hangingPunct="1">
              <a:buClr>
                <a:schemeClr val="accent6">
                  <a:lumMod val="75000"/>
                </a:schemeClr>
              </a:buClr>
              <a:defRPr/>
            </a:pPr>
            <a:endParaRPr lang="en-US" dirty="0"/>
          </a:p>
        </p:txBody>
      </p:sp>
      <p:sp>
        <p:nvSpPr>
          <p:cNvPr id="6" name="Rectangle 5"/>
          <p:cNvSpPr/>
          <p:nvPr/>
        </p:nvSpPr>
        <p:spPr>
          <a:xfrm>
            <a:off x="382538" y="71414"/>
            <a:ext cx="11136104" cy="646112"/>
          </a:xfrm>
          <a:prstGeom prst="rect">
            <a:avLst/>
          </a:prstGeom>
        </p:spPr>
        <p:txBody>
          <a:bodyPr>
            <a:spAutoFit/>
          </a:bodyPr>
          <a:lstStyle/>
          <a:p>
            <a:pPr algn="ctr">
              <a:defRPr/>
            </a:pPr>
            <a:r>
              <a:rPr lang="en-IN" sz="3600" b="1" dirty="0">
                <a:solidFill>
                  <a:srgbClr val="002060"/>
                </a:solidFill>
                <a:latin typeface="Cambria" pitchFamily="18" charset="0"/>
                <a:cs typeface="Times New Roman" panose="02020603050405020304" pitchFamily="18" charset="0"/>
              </a:rPr>
              <a:t>Input Tax Credit (ITC)</a:t>
            </a:r>
          </a:p>
        </p:txBody>
      </p:sp>
      <p:sp>
        <p:nvSpPr>
          <p:cNvPr id="7" name="TextBox 6"/>
          <p:cNvSpPr txBox="1"/>
          <p:nvPr/>
        </p:nvSpPr>
        <p:spPr>
          <a:xfrm>
            <a:off x="262690" y="714356"/>
            <a:ext cx="11544981" cy="7155805"/>
          </a:xfrm>
          <a:prstGeom prst="rect">
            <a:avLst/>
          </a:prstGeom>
          <a:noFill/>
        </p:spPr>
        <p:txBody>
          <a:bodyPr wrap="square">
            <a:spAutoFit/>
          </a:bodyPr>
          <a:lstStyle/>
          <a:p>
            <a:pPr>
              <a:lnSpc>
                <a:spcPct val="150000"/>
              </a:lnSpc>
              <a:defRPr/>
            </a:pPr>
            <a:r>
              <a:rPr lang="en-IN" b="1" u="sng" dirty="0">
                <a:solidFill>
                  <a:srgbClr val="002060"/>
                </a:solidFill>
                <a:latin typeface="Cambria" pitchFamily="18" charset="0"/>
                <a:cs typeface="Times New Roman" panose="02020603050405020304" pitchFamily="18" charset="0"/>
              </a:rPr>
              <a:t>It means:</a:t>
            </a:r>
          </a:p>
          <a:p>
            <a:pPr marL="285750" indent="-285750">
              <a:lnSpc>
                <a:spcPct val="150000"/>
              </a:lnSpc>
              <a:buFont typeface="Arial" panose="020B0604020202020204" pitchFamily="34" charset="0"/>
              <a:buChar char="•"/>
              <a:defRPr/>
            </a:pPr>
            <a:r>
              <a:rPr lang="en-IN" b="1" u="sng" dirty="0">
                <a:solidFill>
                  <a:srgbClr val="002060"/>
                </a:solidFill>
                <a:latin typeface="Cambria" pitchFamily="18" charset="0"/>
                <a:cs typeface="Times New Roman" panose="02020603050405020304" pitchFamily="18" charset="0"/>
              </a:rPr>
              <a:t>Credit of Input tax, that is</a:t>
            </a:r>
          </a:p>
          <a:p>
            <a:pPr marL="285750" indent="-285750">
              <a:lnSpc>
                <a:spcPct val="150000"/>
              </a:lnSpc>
              <a:buFont typeface="Arial" panose="020B0604020202020204" pitchFamily="34" charset="0"/>
              <a:buChar char="•"/>
              <a:defRPr/>
            </a:pPr>
            <a:r>
              <a:rPr lang="en-IN" b="1" u="sng" dirty="0">
                <a:solidFill>
                  <a:srgbClr val="002060"/>
                </a:solidFill>
                <a:latin typeface="Cambria" pitchFamily="18" charset="0"/>
                <a:cs typeface="Times New Roman" panose="02020603050405020304" pitchFamily="18" charset="0"/>
              </a:rPr>
              <a:t>GST paid on supply of </a:t>
            </a:r>
            <a:r>
              <a:rPr lang="en-IN" b="1" u="sng" dirty="0" smtClean="0">
                <a:solidFill>
                  <a:srgbClr val="002060"/>
                </a:solidFill>
                <a:latin typeface="Cambria" pitchFamily="18" charset="0"/>
                <a:cs typeface="Times New Roman" panose="02020603050405020304" pitchFamily="18" charset="0"/>
              </a:rPr>
              <a:t>input /input service/capital </a:t>
            </a:r>
            <a:r>
              <a:rPr lang="en-IN" b="1" u="sng" dirty="0">
                <a:solidFill>
                  <a:srgbClr val="002060"/>
                </a:solidFill>
                <a:latin typeface="Cambria" pitchFamily="18" charset="0"/>
                <a:cs typeface="Times New Roman" panose="02020603050405020304" pitchFamily="18" charset="0"/>
              </a:rPr>
              <a:t>goods</a:t>
            </a:r>
          </a:p>
          <a:p>
            <a:pPr>
              <a:lnSpc>
                <a:spcPct val="150000"/>
              </a:lnSpc>
              <a:defRPr/>
            </a:pPr>
            <a:r>
              <a:rPr lang="en-IN" b="1" u="sng" dirty="0">
                <a:solidFill>
                  <a:srgbClr val="002060"/>
                </a:solidFill>
                <a:latin typeface="Cambria" pitchFamily="18" charset="0"/>
                <a:cs typeface="Times New Roman" panose="02020603050405020304" pitchFamily="18" charset="0"/>
              </a:rPr>
              <a:t> </a:t>
            </a:r>
            <a:endParaRPr lang="en-IN" b="1" u="sng" dirty="0" smtClean="0">
              <a:solidFill>
                <a:srgbClr val="002060"/>
              </a:solidFill>
              <a:latin typeface="Cambria" pitchFamily="18" charset="0"/>
              <a:cs typeface="Times New Roman" panose="02020603050405020304" pitchFamily="18" charset="0"/>
            </a:endParaRPr>
          </a:p>
          <a:p>
            <a:pPr>
              <a:lnSpc>
                <a:spcPct val="150000"/>
              </a:lnSpc>
              <a:defRPr/>
            </a:pPr>
            <a:r>
              <a:rPr lang="en-IN" b="1" u="sng" dirty="0" smtClean="0">
                <a:solidFill>
                  <a:srgbClr val="002060"/>
                </a:solidFill>
                <a:latin typeface="Cambria" pitchFamily="18" charset="0"/>
                <a:cs typeface="Times New Roman" panose="02020603050405020304" pitchFamily="18" charset="0"/>
              </a:rPr>
              <a:t>Eligibility</a:t>
            </a:r>
            <a:r>
              <a:rPr lang="en-IN" dirty="0" smtClean="0">
                <a:solidFill>
                  <a:srgbClr val="002060"/>
                </a:solidFill>
                <a:latin typeface="Cambria" pitchFamily="18" charset="0"/>
                <a:cs typeface="Times New Roman" panose="02020603050405020304" pitchFamily="18" charset="0"/>
              </a:rPr>
              <a:t> </a:t>
            </a:r>
            <a:r>
              <a:rPr lang="en-IN" dirty="0">
                <a:solidFill>
                  <a:srgbClr val="002060"/>
                </a:solidFill>
                <a:latin typeface="Cambria" pitchFamily="18" charset="0"/>
                <a:cs typeface="Times New Roman" panose="02020603050405020304" pitchFamily="18" charset="0"/>
              </a:rPr>
              <a:t>:</a:t>
            </a:r>
          </a:p>
          <a:p>
            <a:pPr marL="720725" indent="-255588">
              <a:lnSpc>
                <a:spcPct val="150000"/>
              </a:lnSpc>
              <a:buFont typeface="Wingdings" pitchFamily="2" charset="2"/>
              <a:buChar char="§"/>
              <a:defRPr/>
            </a:pPr>
            <a:r>
              <a:rPr lang="en-IN" dirty="0">
                <a:solidFill>
                  <a:srgbClr val="002060"/>
                </a:solidFill>
                <a:latin typeface="Cambria" pitchFamily="18" charset="0"/>
                <a:cs typeface="Times New Roman" panose="02020603050405020304" pitchFamily="18" charset="0"/>
              </a:rPr>
              <a:t>Every </a:t>
            </a:r>
            <a:r>
              <a:rPr lang="en-IN" dirty="0" smtClean="0">
                <a:solidFill>
                  <a:srgbClr val="002060"/>
                </a:solidFill>
                <a:latin typeface="Cambria" pitchFamily="18" charset="0"/>
                <a:cs typeface="Times New Roman" panose="02020603050405020304" pitchFamily="18" charset="0"/>
              </a:rPr>
              <a:t>registered Taxable </a:t>
            </a:r>
            <a:r>
              <a:rPr lang="en-IN" dirty="0">
                <a:solidFill>
                  <a:srgbClr val="002060"/>
                </a:solidFill>
                <a:latin typeface="Cambria" pitchFamily="18" charset="0"/>
                <a:cs typeface="Times New Roman" panose="02020603050405020304" pitchFamily="18" charset="0"/>
              </a:rPr>
              <a:t>person (subject to such conditions &amp; restrictions)</a:t>
            </a:r>
          </a:p>
          <a:p>
            <a:pPr marL="720725" indent="-255588">
              <a:lnSpc>
                <a:spcPct val="150000"/>
              </a:lnSpc>
              <a:buFont typeface="Wingdings" pitchFamily="2" charset="2"/>
              <a:buChar char="§"/>
              <a:defRPr/>
            </a:pPr>
            <a:r>
              <a:rPr lang="en-IN" dirty="0">
                <a:solidFill>
                  <a:srgbClr val="002060"/>
                </a:solidFill>
                <a:latin typeface="Cambria" pitchFamily="18" charset="0"/>
                <a:cs typeface="Times New Roman" panose="02020603050405020304" pitchFamily="18" charset="0"/>
              </a:rPr>
              <a:t>within the time and manner   </a:t>
            </a:r>
          </a:p>
          <a:p>
            <a:pPr marL="720725" indent="-255588">
              <a:lnSpc>
                <a:spcPct val="150000"/>
              </a:lnSpc>
              <a:buFont typeface="Wingdings" pitchFamily="2" charset="2"/>
              <a:buChar char="§"/>
              <a:defRPr/>
            </a:pPr>
            <a:r>
              <a:rPr lang="en-IN" dirty="0">
                <a:solidFill>
                  <a:srgbClr val="002060"/>
                </a:solidFill>
                <a:latin typeface="Cambria" pitchFamily="18" charset="0"/>
                <a:cs typeface="Times New Roman" panose="02020603050405020304" pitchFamily="18" charset="0"/>
              </a:rPr>
              <a:t>be entitled to take credit of ITC </a:t>
            </a:r>
            <a:r>
              <a:rPr lang="en-IN" dirty="0" smtClean="0">
                <a:solidFill>
                  <a:srgbClr val="002060"/>
                </a:solidFill>
                <a:latin typeface="Cambria" pitchFamily="18" charset="0"/>
                <a:cs typeface="Times New Roman" panose="02020603050405020304" pitchFamily="18" charset="0"/>
              </a:rPr>
              <a:t>charged on supply of eligible  goods or service </a:t>
            </a:r>
          </a:p>
          <a:p>
            <a:pPr marL="720725" indent="-255588">
              <a:lnSpc>
                <a:spcPct val="150000"/>
              </a:lnSpc>
              <a:buFont typeface="Wingdings" pitchFamily="2" charset="2"/>
              <a:buChar char="§"/>
              <a:defRPr/>
            </a:pPr>
            <a:r>
              <a:rPr lang="en-IN" dirty="0" smtClean="0">
                <a:solidFill>
                  <a:srgbClr val="002060"/>
                </a:solidFill>
                <a:latin typeface="Cambria" pitchFamily="18" charset="0"/>
                <a:cs typeface="Times New Roman" panose="02020603050405020304" pitchFamily="18" charset="0"/>
              </a:rPr>
              <a:t>which are used or intended to be used for furtherance of business</a:t>
            </a:r>
            <a:endParaRPr lang="en-IN" dirty="0">
              <a:solidFill>
                <a:srgbClr val="002060"/>
              </a:solidFill>
              <a:latin typeface="Cambria" pitchFamily="18" charset="0"/>
              <a:cs typeface="Times New Roman" panose="02020603050405020304" pitchFamily="18" charset="0"/>
            </a:endParaRPr>
          </a:p>
          <a:p>
            <a:pPr marL="720725" indent="-255588">
              <a:lnSpc>
                <a:spcPct val="150000"/>
              </a:lnSpc>
              <a:buFont typeface="Wingdings" pitchFamily="2" charset="2"/>
              <a:buChar char="§"/>
              <a:defRPr/>
            </a:pPr>
            <a:r>
              <a:rPr lang="en-IN" dirty="0">
                <a:solidFill>
                  <a:srgbClr val="002060"/>
                </a:solidFill>
                <a:latin typeface="Cambria" pitchFamily="18" charset="0"/>
                <a:cs typeface="Times New Roman" panose="02020603050405020304" pitchFamily="18" charset="0"/>
              </a:rPr>
              <a:t>credited to his electronic credit ledger of respective GST.</a:t>
            </a:r>
          </a:p>
          <a:p>
            <a:pPr marL="720725" indent="-255588">
              <a:lnSpc>
                <a:spcPct val="150000"/>
              </a:lnSpc>
              <a:buFont typeface="Wingdings" pitchFamily="2" charset="2"/>
              <a:buChar char="§"/>
              <a:defRPr/>
            </a:pPr>
            <a:r>
              <a:rPr lang="en-US" dirty="0" smtClean="0">
                <a:solidFill>
                  <a:srgbClr val="002060"/>
                </a:solidFill>
                <a:latin typeface="Cambria" pitchFamily="18" charset="0"/>
              </a:rPr>
              <a:t>In </a:t>
            </a:r>
            <a:r>
              <a:rPr lang="en-US" dirty="0">
                <a:solidFill>
                  <a:srgbClr val="002060"/>
                </a:solidFill>
                <a:latin typeface="Cambria" pitchFamily="18" charset="0"/>
              </a:rPr>
              <a:t>case of pipelines and telecommunication tower ITC can be taken to the extent of: </a:t>
            </a:r>
          </a:p>
          <a:p>
            <a:pPr marL="922337" lvl="1">
              <a:lnSpc>
                <a:spcPct val="150000"/>
              </a:lnSpc>
              <a:defRPr/>
            </a:pPr>
            <a:r>
              <a:rPr lang="en-US" dirty="0" smtClean="0">
                <a:solidFill>
                  <a:srgbClr val="002060"/>
                </a:solidFill>
                <a:latin typeface="Cambria" pitchFamily="18" charset="0"/>
              </a:rPr>
              <a:t>- </a:t>
            </a:r>
            <a:r>
              <a:rPr lang="en-US" dirty="0" err="1" smtClean="0">
                <a:solidFill>
                  <a:srgbClr val="002060"/>
                </a:solidFill>
                <a:latin typeface="Cambria" pitchFamily="18" charset="0"/>
              </a:rPr>
              <a:t>Upto</a:t>
            </a:r>
            <a:r>
              <a:rPr lang="en-US" dirty="0" smtClean="0">
                <a:solidFill>
                  <a:srgbClr val="002060"/>
                </a:solidFill>
                <a:latin typeface="Cambria" pitchFamily="18" charset="0"/>
              </a:rPr>
              <a:t> 1/3rd </a:t>
            </a:r>
            <a:r>
              <a:rPr lang="en-US" dirty="0">
                <a:solidFill>
                  <a:srgbClr val="002060"/>
                </a:solidFill>
                <a:latin typeface="Cambria" pitchFamily="18" charset="0"/>
              </a:rPr>
              <a:t>of total ITC in </a:t>
            </a:r>
            <a:r>
              <a:rPr lang="en-US" dirty="0" smtClean="0">
                <a:solidFill>
                  <a:srgbClr val="002060"/>
                </a:solidFill>
                <a:latin typeface="Cambria" pitchFamily="18" charset="0"/>
              </a:rPr>
              <a:t>first year; </a:t>
            </a:r>
            <a:endParaRPr lang="en-US" dirty="0">
              <a:solidFill>
                <a:srgbClr val="002060"/>
              </a:solidFill>
              <a:latin typeface="Cambria" pitchFamily="18" charset="0"/>
            </a:endParaRPr>
          </a:p>
          <a:p>
            <a:pPr marL="922337" lvl="1">
              <a:lnSpc>
                <a:spcPct val="150000"/>
              </a:lnSpc>
              <a:defRPr/>
            </a:pPr>
            <a:r>
              <a:rPr lang="en-US" dirty="0" smtClean="0">
                <a:solidFill>
                  <a:srgbClr val="002060"/>
                </a:solidFill>
                <a:latin typeface="Cambria" pitchFamily="18" charset="0"/>
              </a:rPr>
              <a:t>- </a:t>
            </a:r>
            <a:r>
              <a:rPr lang="en-US" dirty="0" err="1" smtClean="0">
                <a:solidFill>
                  <a:srgbClr val="002060"/>
                </a:solidFill>
                <a:latin typeface="Cambria" pitchFamily="18" charset="0"/>
              </a:rPr>
              <a:t>Upto</a:t>
            </a:r>
            <a:r>
              <a:rPr lang="en-US" dirty="0" smtClean="0">
                <a:solidFill>
                  <a:srgbClr val="002060"/>
                </a:solidFill>
                <a:latin typeface="Cambria" pitchFamily="18" charset="0"/>
              </a:rPr>
              <a:t> 2/3rd </a:t>
            </a:r>
            <a:r>
              <a:rPr lang="en-US" dirty="0">
                <a:solidFill>
                  <a:srgbClr val="002060"/>
                </a:solidFill>
                <a:latin typeface="Cambria" pitchFamily="18" charset="0"/>
              </a:rPr>
              <a:t>of total ITC in </a:t>
            </a:r>
            <a:r>
              <a:rPr lang="en-US" dirty="0" smtClean="0">
                <a:solidFill>
                  <a:srgbClr val="002060"/>
                </a:solidFill>
                <a:latin typeface="Cambria" pitchFamily="18" charset="0"/>
              </a:rPr>
              <a:t>Second year </a:t>
            </a:r>
            <a:r>
              <a:rPr lang="en-US" dirty="0">
                <a:solidFill>
                  <a:srgbClr val="002060"/>
                </a:solidFill>
                <a:latin typeface="Cambria" pitchFamily="18" charset="0"/>
              </a:rPr>
              <a:t>and</a:t>
            </a:r>
          </a:p>
          <a:p>
            <a:pPr marL="922337" lvl="1">
              <a:lnSpc>
                <a:spcPct val="150000"/>
              </a:lnSpc>
              <a:defRPr/>
            </a:pPr>
            <a:r>
              <a:rPr lang="en-US" dirty="0">
                <a:solidFill>
                  <a:srgbClr val="002060"/>
                </a:solidFill>
                <a:latin typeface="Cambria" pitchFamily="18" charset="0"/>
              </a:rPr>
              <a:t> balance in any subsequent financial year.</a:t>
            </a:r>
            <a:endParaRPr lang="en-IN" dirty="0">
              <a:solidFill>
                <a:srgbClr val="002060"/>
              </a:solidFill>
              <a:latin typeface="Cambria" pitchFamily="18" charset="0"/>
            </a:endParaRPr>
          </a:p>
          <a:p>
            <a:pPr marL="720725" indent="-255588">
              <a:lnSpc>
                <a:spcPct val="150000"/>
              </a:lnSpc>
              <a:buFont typeface="Wingdings" pitchFamily="2" charset="2"/>
              <a:buChar char="§"/>
              <a:defRPr/>
            </a:pPr>
            <a:endParaRPr lang="en-IN" dirty="0">
              <a:solidFill>
                <a:srgbClr val="002060"/>
              </a:solidFill>
              <a:latin typeface="Cambria" pitchFamily="18" charset="0"/>
              <a:cs typeface="Times New Roman" panose="02020603050405020304" pitchFamily="18" charset="0"/>
            </a:endParaRPr>
          </a:p>
          <a:p>
            <a:pPr>
              <a:lnSpc>
                <a:spcPct val="150000"/>
              </a:lnSpc>
              <a:defRPr/>
            </a:pPr>
            <a:endParaRPr lang="en-IN" dirty="0">
              <a:solidFill>
                <a:srgbClr val="002060"/>
              </a:solidFill>
              <a:latin typeface="Cambria" pitchFamily="18" charset="0"/>
              <a:cs typeface="Times New Roman" panose="02020603050405020304" pitchFamily="18" charset="0"/>
            </a:endParaRPr>
          </a:p>
          <a:p>
            <a:pPr>
              <a:lnSpc>
                <a:spcPct val="150000"/>
              </a:lnSpc>
              <a:defRPr/>
            </a:pPr>
            <a:endParaRPr lang="en-IN" dirty="0">
              <a:solidFill>
                <a:srgbClr val="002060"/>
              </a:solidFill>
              <a:latin typeface="Cambria" pitchFamily="18" charset="0"/>
              <a:cs typeface="Times New Roman" panose="02020603050405020304" pitchFamily="18" charset="0"/>
            </a:endParaRPr>
          </a:p>
        </p:txBody>
      </p:sp>
      <p:sp>
        <p:nvSpPr>
          <p:cNvPr id="10" name="TextBox 9"/>
          <p:cNvSpPr txBox="1"/>
          <p:nvPr/>
        </p:nvSpPr>
        <p:spPr>
          <a:xfrm>
            <a:off x="3977466" y="6429396"/>
            <a:ext cx="7929618" cy="461665"/>
          </a:xfrm>
          <a:prstGeom prst="rect">
            <a:avLst/>
          </a:prstGeom>
          <a:noFill/>
        </p:spPr>
        <p:txBody>
          <a:bodyPr wrap="square" rtlCol="0">
            <a:spAutoFit/>
          </a:bodyPr>
          <a:lstStyle/>
          <a:p>
            <a:pPr algn="r"/>
            <a:r>
              <a:rPr lang="en-US" sz="1200" b="1" dirty="0" smtClean="0">
                <a:solidFill>
                  <a:srgbClr val="002060"/>
                </a:solidFill>
                <a:latin typeface="Calibri" pitchFamily="34" charset="0"/>
                <a:cs typeface="Calibri" pitchFamily="34" charset="0"/>
              </a:rPr>
              <a:t>28</a:t>
            </a:r>
            <a:r>
              <a:rPr lang="en-US" sz="1200" b="1" dirty="0" smtClean="0">
                <a:solidFill>
                  <a:srgbClr val="002060"/>
                </a:solidFill>
                <a:latin typeface="Calibri" pitchFamily="34" charset="0"/>
                <a:cs typeface="Calibri" pitchFamily="34" charset="0"/>
              </a:rPr>
              <a:t>                                                                                               </a:t>
            </a:r>
            <a:r>
              <a:rPr lang="en-US" sz="1200" b="1" dirty="0">
                <a:solidFill>
                  <a:srgbClr val="002060"/>
                </a:solidFill>
                <a:latin typeface="Calibri" pitchFamily="34" charset="0"/>
                <a:cs typeface="Calibri" pitchFamily="34" charset="0"/>
              </a:rPr>
              <a:t>Damania &amp; Varaiya  Chartered Accountants</a:t>
            </a:r>
            <a:endParaRPr lang="en-IN" sz="1200" b="1" dirty="0">
              <a:solidFill>
                <a:srgbClr val="002060"/>
              </a:solidFill>
              <a:latin typeface="Calibri" pitchFamily="34" charset="0"/>
              <a:cs typeface="Calibri" pitchFamily="34" charset="0"/>
            </a:endParaRPr>
          </a:p>
          <a:p>
            <a:pPr algn="r"/>
            <a:endParaRPr lang="en-US" sz="1200" dirty="0">
              <a:solidFill>
                <a:srgbClr val="002060"/>
              </a:solidFill>
            </a:endParaRPr>
          </a:p>
        </p:txBody>
      </p:sp>
    </p:spTree>
    <p:extLst>
      <p:ext uri="{BB962C8B-B14F-4D97-AF65-F5344CB8AC3E}">
        <p14:creationId xmlns:p14="http://schemas.microsoft.com/office/powerpoint/2010/main" val="2124119743"/>
      </p:ext>
    </p:extLst>
  </p:cSld>
  <p:clrMapOvr>
    <a:masterClrMapping/>
  </p:clrMapOvr>
  <p:transition>
    <p:pull dir="ld"/>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2061" y="990600"/>
            <a:ext cx="11017093" cy="5562599"/>
          </a:xfrm>
        </p:spPr>
        <p:txBody>
          <a:bodyPr/>
          <a:lstStyle/>
          <a:p>
            <a:pPr marL="0" indent="0">
              <a:buNone/>
            </a:pPr>
            <a:r>
              <a:rPr lang="en-IN" sz="1800" b="1" u="sng" dirty="0">
                <a:solidFill>
                  <a:srgbClr val="002060"/>
                </a:solidFill>
                <a:latin typeface="Arial" panose="020B0604020202020204" pitchFamily="34" charset="0"/>
                <a:cs typeface="Arial" panose="020B0604020202020204" pitchFamily="34" charset="0"/>
              </a:rPr>
              <a:t>II. Restrictions</a:t>
            </a:r>
            <a:r>
              <a:rPr lang="en-IN" sz="1800" dirty="0">
                <a:solidFill>
                  <a:srgbClr val="002060"/>
                </a:solidFill>
                <a:latin typeface="Arial" panose="020B0604020202020204" pitchFamily="34" charset="0"/>
                <a:cs typeface="Arial" panose="020B0604020202020204" pitchFamily="34" charset="0"/>
              </a:rPr>
              <a:t> :</a:t>
            </a:r>
          </a:p>
          <a:p>
            <a:pPr marL="0" indent="0">
              <a:buNone/>
            </a:pPr>
            <a:endParaRPr lang="en-IN" dirty="0"/>
          </a:p>
        </p:txBody>
      </p:sp>
      <p:graphicFrame>
        <p:nvGraphicFramePr>
          <p:cNvPr id="5" name="Diagram 4"/>
          <p:cNvGraphicFramePr/>
          <p:nvPr>
            <p:extLst>
              <p:ext uri="{D42A27DB-BD31-4B8C-83A1-F6EECF244321}">
                <p14:modId xmlns:p14="http://schemas.microsoft.com/office/powerpoint/2010/main" val="654947282"/>
              </p:ext>
            </p:extLst>
          </p:nvPr>
        </p:nvGraphicFramePr>
        <p:xfrm>
          <a:off x="612060" y="1714488"/>
          <a:ext cx="10613945" cy="42298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5"/>
          <p:cNvSpPr/>
          <p:nvPr/>
        </p:nvSpPr>
        <p:spPr>
          <a:xfrm>
            <a:off x="382538" y="142852"/>
            <a:ext cx="11136104" cy="646112"/>
          </a:xfrm>
          <a:prstGeom prst="rect">
            <a:avLst/>
          </a:prstGeom>
        </p:spPr>
        <p:txBody>
          <a:bodyPr>
            <a:spAutoFit/>
          </a:bodyPr>
          <a:lstStyle/>
          <a:p>
            <a:pPr algn="ctr">
              <a:defRPr/>
            </a:pPr>
            <a:r>
              <a:rPr lang="en-IN" sz="3600" b="1" dirty="0">
                <a:solidFill>
                  <a:srgbClr val="002060"/>
                </a:solidFill>
                <a:latin typeface="Cambria" pitchFamily="18" charset="0"/>
                <a:cs typeface="Times New Roman" panose="02020603050405020304" pitchFamily="18" charset="0"/>
              </a:rPr>
              <a:t>Input Tax Credit (ITC)</a:t>
            </a:r>
          </a:p>
        </p:txBody>
      </p:sp>
      <p:sp>
        <p:nvSpPr>
          <p:cNvPr id="7" name="TextBox 6"/>
          <p:cNvSpPr txBox="1"/>
          <p:nvPr/>
        </p:nvSpPr>
        <p:spPr>
          <a:xfrm>
            <a:off x="3977466" y="6429396"/>
            <a:ext cx="7929618" cy="461665"/>
          </a:xfrm>
          <a:prstGeom prst="rect">
            <a:avLst/>
          </a:prstGeom>
          <a:noFill/>
        </p:spPr>
        <p:txBody>
          <a:bodyPr wrap="square" rtlCol="0">
            <a:spAutoFit/>
          </a:bodyPr>
          <a:lstStyle/>
          <a:p>
            <a:pPr algn="r"/>
            <a:r>
              <a:rPr lang="en-US" sz="1200" b="1" dirty="0" smtClean="0">
                <a:solidFill>
                  <a:srgbClr val="002060"/>
                </a:solidFill>
                <a:latin typeface="Calibri" pitchFamily="34" charset="0"/>
                <a:cs typeface="Calibri" pitchFamily="34" charset="0"/>
              </a:rPr>
              <a:t>29</a:t>
            </a:r>
            <a:r>
              <a:rPr lang="en-US" sz="1200" b="1" dirty="0" smtClean="0">
                <a:solidFill>
                  <a:srgbClr val="002060"/>
                </a:solidFill>
                <a:latin typeface="Calibri" pitchFamily="34" charset="0"/>
                <a:cs typeface="Calibri" pitchFamily="34" charset="0"/>
              </a:rPr>
              <a:t>                                                                                               </a:t>
            </a:r>
            <a:r>
              <a:rPr lang="en-US" sz="1200" b="1" dirty="0">
                <a:solidFill>
                  <a:srgbClr val="002060"/>
                </a:solidFill>
                <a:latin typeface="Calibri" pitchFamily="34" charset="0"/>
                <a:cs typeface="Calibri" pitchFamily="34" charset="0"/>
              </a:rPr>
              <a:t>Damania &amp; Varaiya  Chartered Accountants</a:t>
            </a:r>
            <a:endParaRPr lang="en-IN" sz="1200" b="1" dirty="0">
              <a:solidFill>
                <a:srgbClr val="002060"/>
              </a:solidFill>
              <a:latin typeface="Calibri" pitchFamily="34" charset="0"/>
              <a:cs typeface="Calibri" pitchFamily="34" charset="0"/>
            </a:endParaRPr>
          </a:p>
          <a:p>
            <a:pPr algn="r"/>
            <a:endParaRPr lang="en-US" sz="1200" dirty="0">
              <a:solidFill>
                <a:srgbClr val="002060"/>
              </a:solidFill>
            </a:endParaRPr>
          </a:p>
        </p:txBody>
      </p:sp>
    </p:spTree>
    <p:extLst>
      <p:ext uri="{BB962C8B-B14F-4D97-AF65-F5344CB8AC3E}">
        <p14:creationId xmlns:p14="http://schemas.microsoft.com/office/powerpoint/2010/main" val="2402841805"/>
      </p:ext>
    </p:extLst>
  </p:cSld>
  <p:clrMapOvr>
    <a:masterClrMapping/>
  </p:clrMapOvr>
  <p:transition>
    <p:pull dir="l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684" y="1214451"/>
            <a:ext cx="11097849" cy="4071937"/>
          </a:xfrm>
        </p:spPr>
        <p:txBody>
          <a:bodyPr>
            <a:normAutofit/>
          </a:bodyPr>
          <a:lstStyle/>
          <a:p>
            <a:pPr>
              <a:lnSpc>
                <a:spcPct val="150000"/>
              </a:lnSpc>
              <a:buFont typeface="Wingdings" pitchFamily="2" charset="2"/>
              <a:buChar char="q"/>
              <a:defRPr/>
            </a:pPr>
            <a:r>
              <a:rPr lang="en-IN" sz="1800" dirty="0" smtClean="0">
                <a:solidFill>
                  <a:srgbClr val="002060"/>
                </a:solidFill>
                <a:latin typeface="Cambria" pitchFamily="18" charset="0"/>
                <a:cs typeface="Times New Roman" panose="02020603050405020304" pitchFamily="18" charset="0"/>
              </a:rPr>
              <a:t>Taxes </a:t>
            </a:r>
            <a:r>
              <a:rPr lang="en-IN" sz="1800" dirty="0">
                <a:solidFill>
                  <a:srgbClr val="002060"/>
                </a:solidFill>
                <a:latin typeface="Cambria" pitchFamily="18" charset="0"/>
                <a:cs typeface="Times New Roman" panose="02020603050405020304" pitchFamily="18" charset="0"/>
              </a:rPr>
              <a:t>to be subsumed in GST and Exclusions from GST</a:t>
            </a:r>
          </a:p>
          <a:p>
            <a:pPr>
              <a:lnSpc>
                <a:spcPct val="150000"/>
              </a:lnSpc>
              <a:buFont typeface="Wingdings" pitchFamily="2" charset="2"/>
              <a:buChar char="q"/>
              <a:defRPr/>
            </a:pPr>
            <a:r>
              <a:rPr lang="en-IN" sz="1800" dirty="0" smtClean="0">
                <a:solidFill>
                  <a:srgbClr val="002060"/>
                </a:solidFill>
                <a:latin typeface="Cambria" pitchFamily="18" charset="0"/>
                <a:cs typeface="Times New Roman" panose="02020603050405020304" pitchFamily="18" charset="0"/>
              </a:rPr>
              <a:t>GST- </a:t>
            </a:r>
            <a:r>
              <a:rPr lang="en-IN" sz="1800" dirty="0">
                <a:solidFill>
                  <a:srgbClr val="002060"/>
                </a:solidFill>
                <a:latin typeface="Cambria" pitchFamily="18" charset="0"/>
                <a:cs typeface="Times New Roman" panose="02020603050405020304" pitchFamily="18" charset="0"/>
              </a:rPr>
              <a:t>Preliminary/ warm up</a:t>
            </a:r>
          </a:p>
          <a:p>
            <a:pPr>
              <a:lnSpc>
                <a:spcPct val="150000"/>
              </a:lnSpc>
              <a:buFont typeface="Wingdings" pitchFamily="2" charset="2"/>
              <a:buChar char="q"/>
              <a:defRPr/>
            </a:pPr>
            <a:r>
              <a:rPr lang="en-IN" sz="1800" dirty="0">
                <a:solidFill>
                  <a:srgbClr val="002060"/>
                </a:solidFill>
                <a:latin typeface="Cambria" pitchFamily="18" charset="0"/>
                <a:cs typeface="Times New Roman" panose="02020603050405020304" pitchFamily="18" charset="0"/>
              </a:rPr>
              <a:t>Discussion on GST Model Law</a:t>
            </a:r>
          </a:p>
          <a:p>
            <a:pPr>
              <a:lnSpc>
                <a:spcPct val="150000"/>
              </a:lnSpc>
              <a:buFont typeface="Wingdings" pitchFamily="2" charset="2"/>
              <a:buChar char="q"/>
              <a:defRPr/>
            </a:pPr>
            <a:r>
              <a:rPr lang="en-IN" sz="1800" dirty="0" smtClean="0">
                <a:solidFill>
                  <a:srgbClr val="002060"/>
                </a:solidFill>
                <a:latin typeface="Cambria" pitchFamily="18" charset="0"/>
                <a:cs typeface="Times New Roman" panose="02020603050405020304" pitchFamily="18" charset="0"/>
              </a:rPr>
              <a:t>Questions </a:t>
            </a:r>
            <a:r>
              <a:rPr lang="en-IN" sz="1800" dirty="0">
                <a:solidFill>
                  <a:srgbClr val="002060"/>
                </a:solidFill>
                <a:latin typeface="Cambria" pitchFamily="18" charset="0"/>
                <a:cs typeface="Times New Roman" panose="02020603050405020304" pitchFamily="18" charset="0"/>
              </a:rPr>
              <a:t>and Answers</a:t>
            </a:r>
          </a:p>
        </p:txBody>
      </p:sp>
      <p:sp>
        <p:nvSpPr>
          <p:cNvPr id="5" name="TextBox 4"/>
          <p:cNvSpPr txBox="1"/>
          <p:nvPr/>
        </p:nvSpPr>
        <p:spPr>
          <a:xfrm>
            <a:off x="834194" y="211119"/>
            <a:ext cx="10491055" cy="646113"/>
          </a:xfrm>
          <a:prstGeom prst="rect">
            <a:avLst/>
          </a:prstGeom>
          <a:noFill/>
        </p:spPr>
        <p:txBody>
          <a:bodyPr wrap="square">
            <a:spAutoFit/>
          </a:bodyPr>
          <a:lstStyle/>
          <a:p>
            <a:pPr algn="ctr">
              <a:defRPr/>
            </a:pPr>
            <a:r>
              <a:rPr lang="en-IN" sz="3600" b="1" dirty="0">
                <a:solidFill>
                  <a:srgbClr val="002060"/>
                </a:solidFill>
                <a:latin typeface="Cambria" pitchFamily="18" charset="0"/>
                <a:cs typeface="Times New Roman" panose="02020603050405020304" pitchFamily="18" charset="0"/>
              </a:rPr>
              <a:t>Points for Discussion</a:t>
            </a:r>
          </a:p>
        </p:txBody>
      </p:sp>
      <p:sp>
        <p:nvSpPr>
          <p:cNvPr id="8" name="TextBox 7"/>
          <p:cNvSpPr txBox="1"/>
          <p:nvPr/>
        </p:nvSpPr>
        <p:spPr>
          <a:xfrm>
            <a:off x="3977466" y="6429396"/>
            <a:ext cx="7929618" cy="461665"/>
          </a:xfrm>
          <a:prstGeom prst="rect">
            <a:avLst/>
          </a:prstGeom>
          <a:noFill/>
        </p:spPr>
        <p:txBody>
          <a:bodyPr wrap="square" rtlCol="0">
            <a:spAutoFit/>
          </a:bodyPr>
          <a:lstStyle/>
          <a:p>
            <a:pPr algn="r"/>
            <a:r>
              <a:rPr lang="en-US" sz="1200" b="1" dirty="0">
                <a:solidFill>
                  <a:srgbClr val="002060"/>
                </a:solidFill>
                <a:latin typeface="Calibri" pitchFamily="34" charset="0"/>
                <a:cs typeface="Calibri" pitchFamily="34" charset="0"/>
              </a:rPr>
              <a:t>3                                                                                              Damania &amp; </a:t>
            </a:r>
            <a:r>
              <a:rPr lang="en-US" sz="1200" b="1" dirty="0" err="1">
                <a:solidFill>
                  <a:srgbClr val="002060"/>
                </a:solidFill>
                <a:latin typeface="Calibri" pitchFamily="34" charset="0"/>
                <a:cs typeface="Calibri" pitchFamily="34" charset="0"/>
              </a:rPr>
              <a:t>Varaiya</a:t>
            </a:r>
            <a:r>
              <a:rPr lang="en-US" sz="1200" b="1" dirty="0">
                <a:solidFill>
                  <a:srgbClr val="002060"/>
                </a:solidFill>
                <a:latin typeface="Calibri" pitchFamily="34" charset="0"/>
                <a:cs typeface="Calibri" pitchFamily="34" charset="0"/>
              </a:rPr>
              <a:t>  Chartered Accountants</a:t>
            </a:r>
            <a:endParaRPr lang="en-IN" sz="1200" b="1" dirty="0">
              <a:solidFill>
                <a:srgbClr val="002060"/>
              </a:solidFill>
              <a:latin typeface="Calibri" pitchFamily="34" charset="0"/>
              <a:cs typeface="Calibri" pitchFamily="34" charset="0"/>
            </a:endParaRPr>
          </a:p>
          <a:p>
            <a:pPr algn="r"/>
            <a:endParaRPr lang="en-US" sz="1200" dirty="0">
              <a:solidFill>
                <a:srgbClr val="002060"/>
              </a:solidFill>
            </a:endParaRPr>
          </a:p>
        </p:txBody>
      </p:sp>
    </p:spTree>
  </p:cSld>
  <p:clrMapOvr>
    <a:masterClrMapping/>
  </p:clrMapOvr>
  <p:transition>
    <p:pull dir="ld"/>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2538" y="142852"/>
            <a:ext cx="11136104" cy="646112"/>
          </a:xfrm>
          <a:prstGeom prst="rect">
            <a:avLst/>
          </a:prstGeom>
        </p:spPr>
        <p:txBody>
          <a:bodyPr>
            <a:spAutoFit/>
          </a:bodyPr>
          <a:lstStyle/>
          <a:p>
            <a:pPr algn="ctr">
              <a:defRPr/>
            </a:pPr>
            <a:r>
              <a:rPr lang="en-IN" sz="3600" b="1" dirty="0">
                <a:solidFill>
                  <a:srgbClr val="002060"/>
                </a:solidFill>
                <a:latin typeface="Cambria" pitchFamily="18" charset="0"/>
                <a:cs typeface="Times New Roman" panose="02020603050405020304" pitchFamily="18" charset="0"/>
              </a:rPr>
              <a:t>Input Tax Credit (Contd…)</a:t>
            </a:r>
          </a:p>
        </p:txBody>
      </p:sp>
      <p:sp>
        <p:nvSpPr>
          <p:cNvPr id="7" name="TextBox 6"/>
          <p:cNvSpPr txBox="1"/>
          <p:nvPr/>
        </p:nvSpPr>
        <p:spPr>
          <a:xfrm>
            <a:off x="710406" y="990600"/>
            <a:ext cx="10858576" cy="923330"/>
          </a:xfrm>
          <a:prstGeom prst="rect">
            <a:avLst/>
          </a:prstGeom>
          <a:noFill/>
        </p:spPr>
        <p:txBody>
          <a:bodyPr wrap="square" rtlCol="0">
            <a:spAutoFit/>
          </a:bodyPr>
          <a:lstStyle/>
          <a:p>
            <a:pPr marL="342900" indent="-342900" algn="just">
              <a:buFont typeface="+mj-lt"/>
              <a:buAutoNum type="romanUcPeriod" startAt="3"/>
            </a:pPr>
            <a:r>
              <a:rPr lang="en-IN" b="1" u="sng" dirty="0" smtClean="0">
                <a:solidFill>
                  <a:srgbClr val="002060"/>
                </a:solidFill>
                <a:latin typeface="Cambria" pitchFamily="18" charset="0"/>
              </a:rPr>
              <a:t>Conditions </a:t>
            </a:r>
            <a:r>
              <a:rPr lang="en-IN" b="1" u="sng" dirty="0">
                <a:solidFill>
                  <a:srgbClr val="002060"/>
                </a:solidFill>
                <a:latin typeface="Cambria" pitchFamily="18" charset="0"/>
              </a:rPr>
              <a:t>for claiming Input Tax  Credit (ITC):</a:t>
            </a:r>
          </a:p>
          <a:p>
            <a:pPr algn="just"/>
            <a:endParaRPr lang="en-US" dirty="0">
              <a:solidFill>
                <a:srgbClr val="002060"/>
              </a:solidFill>
              <a:latin typeface="Cambria" pitchFamily="18" charset="0"/>
            </a:endParaRPr>
          </a:p>
          <a:p>
            <a:pPr algn="just"/>
            <a:endParaRPr lang="en-US" dirty="0">
              <a:solidFill>
                <a:srgbClr val="002060"/>
              </a:solidFill>
              <a:latin typeface="Cambria" pitchFamily="18" charset="0"/>
            </a:endParaRPr>
          </a:p>
        </p:txBody>
      </p:sp>
      <p:sp>
        <p:nvSpPr>
          <p:cNvPr id="8" name="TextBox 7"/>
          <p:cNvSpPr txBox="1"/>
          <p:nvPr/>
        </p:nvSpPr>
        <p:spPr>
          <a:xfrm>
            <a:off x="3977466" y="6429396"/>
            <a:ext cx="7929618" cy="461665"/>
          </a:xfrm>
          <a:prstGeom prst="rect">
            <a:avLst/>
          </a:prstGeom>
          <a:noFill/>
        </p:spPr>
        <p:txBody>
          <a:bodyPr wrap="square" rtlCol="0">
            <a:spAutoFit/>
          </a:bodyPr>
          <a:lstStyle/>
          <a:p>
            <a:pPr algn="r"/>
            <a:r>
              <a:rPr lang="en-US" sz="1200" b="1" dirty="0" smtClean="0">
                <a:solidFill>
                  <a:srgbClr val="002060"/>
                </a:solidFill>
                <a:latin typeface="Calibri" pitchFamily="34" charset="0"/>
                <a:cs typeface="Calibri" pitchFamily="34" charset="0"/>
              </a:rPr>
              <a:t>30</a:t>
            </a:r>
            <a:r>
              <a:rPr lang="en-US" sz="1200" b="1" dirty="0" smtClean="0">
                <a:solidFill>
                  <a:srgbClr val="002060"/>
                </a:solidFill>
                <a:latin typeface="Calibri" pitchFamily="34" charset="0"/>
                <a:cs typeface="Calibri" pitchFamily="34" charset="0"/>
              </a:rPr>
              <a:t>                                                                                              </a:t>
            </a:r>
            <a:r>
              <a:rPr lang="en-US" sz="1200" b="1" dirty="0">
                <a:solidFill>
                  <a:srgbClr val="002060"/>
                </a:solidFill>
                <a:latin typeface="Calibri" pitchFamily="34" charset="0"/>
                <a:cs typeface="Calibri" pitchFamily="34" charset="0"/>
              </a:rPr>
              <a:t>Damania &amp; Varaiya  Chartered Accountants</a:t>
            </a:r>
            <a:endParaRPr lang="en-IN" sz="1200" b="1" dirty="0">
              <a:solidFill>
                <a:srgbClr val="002060"/>
              </a:solidFill>
              <a:latin typeface="Calibri" pitchFamily="34" charset="0"/>
              <a:cs typeface="Calibri" pitchFamily="34" charset="0"/>
            </a:endParaRPr>
          </a:p>
          <a:p>
            <a:pPr algn="r"/>
            <a:endParaRPr lang="en-US" sz="1200" dirty="0">
              <a:solidFill>
                <a:srgbClr val="002060"/>
              </a:solidFill>
            </a:endParaRPr>
          </a:p>
        </p:txBody>
      </p:sp>
      <p:sp>
        <p:nvSpPr>
          <p:cNvPr id="2" name="Content Placeholder 1"/>
          <p:cNvSpPr>
            <a:spLocks noGrp="1"/>
          </p:cNvSpPr>
          <p:nvPr>
            <p:ph idx="1"/>
          </p:nvPr>
        </p:nvSpPr>
        <p:spPr>
          <a:xfrm>
            <a:off x="405566" y="1600203"/>
            <a:ext cx="11501518" cy="4614879"/>
          </a:xfrm>
        </p:spPr>
        <p:txBody>
          <a:bodyPr>
            <a:noAutofit/>
          </a:bodyPr>
          <a:lstStyle/>
          <a:p>
            <a:pPr>
              <a:lnSpc>
                <a:spcPct val="150000"/>
              </a:lnSpc>
            </a:pPr>
            <a:r>
              <a:rPr lang="en-US" dirty="0">
                <a:solidFill>
                  <a:srgbClr val="002060"/>
                </a:solidFill>
                <a:latin typeface="Cambria" pitchFamily="18" charset="0"/>
              </a:rPr>
              <a:t>he possesses supplier’s tax invoice or debit note or prescribed taxpaying document; </a:t>
            </a:r>
            <a:endParaRPr lang="en-IN" dirty="0">
              <a:solidFill>
                <a:srgbClr val="002060"/>
              </a:solidFill>
              <a:latin typeface="Cambria" pitchFamily="18" charset="0"/>
            </a:endParaRPr>
          </a:p>
          <a:p>
            <a:pPr>
              <a:lnSpc>
                <a:spcPct val="150000"/>
              </a:lnSpc>
            </a:pPr>
            <a:r>
              <a:rPr lang="en-US" dirty="0">
                <a:solidFill>
                  <a:srgbClr val="002060"/>
                </a:solidFill>
                <a:latin typeface="Cambria" pitchFamily="18" charset="0"/>
              </a:rPr>
              <a:t>he has received </a:t>
            </a:r>
            <a:r>
              <a:rPr lang="en-US" dirty="0" smtClean="0">
                <a:solidFill>
                  <a:srgbClr val="002060"/>
                </a:solidFill>
                <a:latin typeface="Cambria" pitchFamily="18" charset="0"/>
              </a:rPr>
              <a:t>entire lots of  goods </a:t>
            </a:r>
            <a:r>
              <a:rPr lang="en-US" dirty="0">
                <a:solidFill>
                  <a:srgbClr val="002060"/>
                </a:solidFill>
                <a:latin typeface="Cambria" pitchFamily="18" charset="0"/>
              </a:rPr>
              <a:t>/ services; </a:t>
            </a:r>
            <a:endParaRPr lang="en-IN" dirty="0">
              <a:solidFill>
                <a:srgbClr val="002060"/>
              </a:solidFill>
              <a:latin typeface="Cambria" pitchFamily="18" charset="0"/>
            </a:endParaRPr>
          </a:p>
          <a:p>
            <a:pPr>
              <a:lnSpc>
                <a:spcPct val="150000"/>
              </a:lnSpc>
            </a:pPr>
            <a:r>
              <a:rPr lang="en-US" dirty="0">
                <a:solidFill>
                  <a:srgbClr val="002060"/>
                </a:solidFill>
                <a:latin typeface="Cambria" pitchFamily="18" charset="0"/>
              </a:rPr>
              <a:t>tax charged is actually paid by cash or using ITC to appropriate Government; and </a:t>
            </a:r>
            <a:endParaRPr lang="en-IN" dirty="0">
              <a:solidFill>
                <a:srgbClr val="002060"/>
              </a:solidFill>
              <a:latin typeface="Cambria" pitchFamily="18" charset="0"/>
            </a:endParaRPr>
          </a:p>
          <a:p>
            <a:pPr>
              <a:lnSpc>
                <a:spcPct val="150000"/>
              </a:lnSpc>
            </a:pPr>
            <a:r>
              <a:rPr lang="en-US" dirty="0">
                <a:solidFill>
                  <a:srgbClr val="002060"/>
                </a:solidFill>
                <a:latin typeface="Cambria" pitchFamily="18" charset="0"/>
              </a:rPr>
              <a:t>he has furnished Return</a:t>
            </a:r>
            <a:r>
              <a:rPr lang="en-US" dirty="0" smtClean="0">
                <a:solidFill>
                  <a:srgbClr val="002060"/>
                </a:solidFill>
                <a:latin typeface="Cambria" pitchFamily="18" charset="0"/>
              </a:rPr>
              <a:t>.</a:t>
            </a:r>
          </a:p>
          <a:p>
            <a:pPr marL="0" indent="0">
              <a:lnSpc>
                <a:spcPct val="150000"/>
              </a:lnSpc>
              <a:buNone/>
            </a:pPr>
            <a:r>
              <a:rPr lang="en-US" dirty="0" smtClean="0">
                <a:solidFill>
                  <a:srgbClr val="002060"/>
                </a:solidFill>
                <a:latin typeface="Cambria" pitchFamily="18" charset="0"/>
              </a:rPr>
              <a:t>Note: 1) In case payment towards supply of service and applicable GST not paid to supplier within 3 month, ITC will reversed along with interest. </a:t>
            </a:r>
          </a:p>
          <a:p>
            <a:pPr marL="0" indent="0">
              <a:buNone/>
            </a:pPr>
            <a:r>
              <a:rPr lang="en-US" dirty="0" smtClean="0">
                <a:solidFill>
                  <a:srgbClr val="002060"/>
                </a:solidFill>
                <a:latin typeface="Cambria" pitchFamily="18" charset="0"/>
              </a:rPr>
              <a:t>2) </a:t>
            </a:r>
            <a:r>
              <a:rPr lang="en-US" dirty="0">
                <a:solidFill>
                  <a:srgbClr val="002060"/>
                </a:solidFill>
                <a:latin typeface="Cambria" pitchFamily="18" charset="0"/>
                <a:ea typeface="Calibri" panose="020F0502020204030204" pitchFamily="34" charset="0"/>
              </a:rPr>
              <a:t>If RTP claims depreciation on tax </a:t>
            </a:r>
            <a:r>
              <a:rPr lang="en-US" dirty="0" smtClean="0">
                <a:solidFill>
                  <a:srgbClr val="002060"/>
                </a:solidFill>
                <a:latin typeface="Cambria" pitchFamily="18" charset="0"/>
                <a:ea typeface="Calibri" panose="020F0502020204030204" pitchFamily="34" charset="0"/>
              </a:rPr>
              <a:t>component of Capital Goods  </a:t>
            </a:r>
            <a:r>
              <a:rPr lang="en-US" dirty="0">
                <a:solidFill>
                  <a:srgbClr val="002060"/>
                </a:solidFill>
                <a:latin typeface="Cambria" pitchFamily="18" charset="0"/>
                <a:ea typeface="Calibri" panose="020F0502020204030204" pitchFamily="34" charset="0"/>
              </a:rPr>
              <a:t>under the Income Tax Act, Credit not allowable on </a:t>
            </a:r>
            <a:r>
              <a:rPr lang="en-US" dirty="0" smtClean="0">
                <a:solidFill>
                  <a:srgbClr val="002060"/>
                </a:solidFill>
                <a:latin typeface="Cambria" pitchFamily="18" charset="0"/>
                <a:ea typeface="Calibri" panose="020F0502020204030204" pitchFamily="34" charset="0"/>
              </a:rPr>
              <a:t>such Tax Component.</a:t>
            </a:r>
          </a:p>
          <a:p>
            <a:pPr marL="0" indent="0">
              <a:buNone/>
            </a:pPr>
            <a:r>
              <a:rPr lang="en-US" dirty="0" smtClean="0">
                <a:solidFill>
                  <a:srgbClr val="002060"/>
                </a:solidFill>
                <a:latin typeface="Cambria" pitchFamily="18" charset="0"/>
              </a:rPr>
              <a:t>3) ITC not available in respect of Invoice or Debit notes after furnishing of September month return or annual return, whichever is earlier. </a:t>
            </a:r>
          </a:p>
        </p:txBody>
      </p:sp>
    </p:spTree>
  </p:cSld>
  <p:clrMapOvr>
    <a:masterClrMapping/>
  </p:clrMapOvr>
  <p:transition>
    <p:pull dir="ld"/>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2538" y="188913"/>
            <a:ext cx="11136104" cy="646112"/>
          </a:xfrm>
          <a:prstGeom prst="rect">
            <a:avLst/>
          </a:prstGeom>
        </p:spPr>
        <p:txBody>
          <a:bodyPr>
            <a:spAutoFit/>
          </a:bodyPr>
          <a:lstStyle/>
          <a:p>
            <a:pPr algn="ctr">
              <a:defRPr/>
            </a:pPr>
            <a:r>
              <a:rPr lang="en-IN" sz="3600" b="1" dirty="0">
                <a:solidFill>
                  <a:srgbClr val="002060"/>
                </a:solidFill>
                <a:latin typeface="Cambria" pitchFamily="18" charset="0"/>
                <a:cs typeface="Times New Roman" panose="02020603050405020304" pitchFamily="18" charset="0"/>
              </a:rPr>
              <a:t>Input Tax Credit (Contd…)</a:t>
            </a:r>
          </a:p>
        </p:txBody>
      </p:sp>
      <p:sp>
        <p:nvSpPr>
          <p:cNvPr id="7" name="TextBox 6"/>
          <p:cNvSpPr txBox="1"/>
          <p:nvPr/>
        </p:nvSpPr>
        <p:spPr>
          <a:xfrm>
            <a:off x="762756" y="1370002"/>
            <a:ext cx="10930014" cy="3416320"/>
          </a:xfrm>
          <a:prstGeom prst="rect">
            <a:avLst/>
          </a:prstGeom>
          <a:noFill/>
        </p:spPr>
        <p:txBody>
          <a:bodyPr wrap="square" rtlCol="0">
            <a:spAutoFit/>
          </a:bodyPr>
          <a:lstStyle/>
          <a:p>
            <a:pPr marL="342900" indent="-342900">
              <a:buFont typeface="+mj-lt"/>
              <a:buAutoNum type="romanUcPeriod" startAt="4"/>
            </a:pPr>
            <a:r>
              <a:rPr lang="en-IN" b="1" u="sng" dirty="0">
                <a:solidFill>
                  <a:srgbClr val="002060"/>
                </a:solidFill>
                <a:latin typeface="Cambria" pitchFamily="18" charset="0"/>
              </a:rPr>
              <a:t>Supplier is also entitled to claim Input tax Credit of following items (TRANSITION):</a:t>
            </a:r>
          </a:p>
          <a:p>
            <a:endParaRPr lang="en-US" dirty="0">
              <a:solidFill>
                <a:srgbClr val="002060"/>
              </a:solidFill>
              <a:latin typeface="Cambria" pitchFamily="18" charset="0"/>
            </a:endParaRPr>
          </a:p>
          <a:p>
            <a:pPr marL="725488" lvl="0" indent="-363538" algn="just">
              <a:buFont typeface="Wingdings" pitchFamily="2" charset="2"/>
              <a:buChar char="q"/>
            </a:pPr>
            <a:r>
              <a:rPr lang="en-IN" dirty="0">
                <a:solidFill>
                  <a:srgbClr val="002060"/>
                </a:solidFill>
                <a:latin typeface="Cambria" pitchFamily="18" charset="0"/>
              </a:rPr>
              <a:t>Opening Balance in </a:t>
            </a:r>
            <a:r>
              <a:rPr lang="en-IN" dirty="0" err="1">
                <a:solidFill>
                  <a:srgbClr val="002060"/>
                </a:solidFill>
                <a:latin typeface="Cambria" pitchFamily="18" charset="0"/>
              </a:rPr>
              <a:t>Cenvat</a:t>
            </a:r>
            <a:r>
              <a:rPr lang="en-IN" dirty="0">
                <a:solidFill>
                  <a:srgbClr val="002060"/>
                </a:solidFill>
                <a:latin typeface="Cambria" pitchFamily="18" charset="0"/>
              </a:rPr>
              <a:t> Credit Account (Provided admissible as ITC under GST)</a:t>
            </a:r>
          </a:p>
          <a:p>
            <a:pPr marL="725488" lvl="0" indent="-363538" algn="just">
              <a:buFont typeface="Wingdings" pitchFamily="2" charset="2"/>
              <a:buChar char="q"/>
            </a:pPr>
            <a:endParaRPr lang="en-US" dirty="0">
              <a:solidFill>
                <a:srgbClr val="002060"/>
              </a:solidFill>
              <a:latin typeface="Cambria" pitchFamily="18" charset="0"/>
            </a:endParaRPr>
          </a:p>
          <a:p>
            <a:pPr marL="725488" lvl="0" indent="-363538" algn="just">
              <a:buFont typeface="Wingdings" pitchFamily="2" charset="2"/>
              <a:buChar char="q"/>
            </a:pPr>
            <a:r>
              <a:rPr lang="en-IN" dirty="0">
                <a:solidFill>
                  <a:srgbClr val="002060"/>
                </a:solidFill>
                <a:latin typeface="Cambria" pitchFamily="18" charset="0"/>
              </a:rPr>
              <a:t>Opening Balance in VAT Setoff reflected in VAT Return (Provided admissible as ITC under GST)</a:t>
            </a:r>
          </a:p>
          <a:p>
            <a:pPr marL="725488" lvl="0" indent="-363538" algn="just">
              <a:buFont typeface="Wingdings" pitchFamily="2" charset="2"/>
              <a:buChar char="q"/>
            </a:pPr>
            <a:endParaRPr lang="en-US" dirty="0">
              <a:solidFill>
                <a:srgbClr val="002060"/>
              </a:solidFill>
              <a:latin typeface="Cambria" pitchFamily="18" charset="0"/>
            </a:endParaRPr>
          </a:p>
          <a:p>
            <a:pPr marL="725488" lvl="0" indent="-363538" algn="just">
              <a:buFont typeface="Wingdings" pitchFamily="2" charset="2"/>
              <a:buChar char="q"/>
            </a:pPr>
            <a:r>
              <a:rPr lang="en-IN" dirty="0" err="1">
                <a:solidFill>
                  <a:srgbClr val="002060"/>
                </a:solidFill>
                <a:latin typeface="Cambria" pitchFamily="18" charset="0"/>
              </a:rPr>
              <a:t>Unavailed</a:t>
            </a:r>
            <a:r>
              <a:rPr lang="en-IN" dirty="0">
                <a:solidFill>
                  <a:srgbClr val="002060"/>
                </a:solidFill>
                <a:latin typeface="Cambria" pitchFamily="18" charset="0"/>
              </a:rPr>
              <a:t> </a:t>
            </a:r>
            <a:r>
              <a:rPr lang="en-IN" dirty="0" err="1">
                <a:solidFill>
                  <a:srgbClr val="002060"/>
                </a:solidFill>
                <a:latin typeface="Cambria" pitchFamily="18" charset="0"/>
              </a:rPr>
              <a:t>Cenvat</a:t>
            </a:r>
            <a:r>
              <a:rPr lang="en-IN" dirty="0">
                <a:solidFill>
                  <a:srgbClr val="002060"/>
                </a:solidFill>
                <a:latin typeface="Cambria" pitchFamily="18" charset="0"/>
              </a:rPr>
              <a:t> Credit of Capital Goods </a:t>
            </a:r>
          </a:p>
          <a:p>
            <a:pPr marL="725488" lvl="0" indent="-363538" algn="just">
              <a:buFont typeface="Wingdings" pitchFamily="2" charset="2"/>
              <a:buChar char="q"/>
            </a:pPr>
            <a:endParaRPr lang="en-US" dirty="0">
              <a:solidFill>
                <a:srgbClr val="002060"/>
              </a:solidFill>
              <a:latin typeface="Cambria" pitchFamily="18" charset="0"/>
            </a:endParaRPr>
          </a:p>
          <a:p>
            <a:pPr marL="725488" lvl="0" indent="-363538" algn="just">
              <a:buFont typeface="Wingdings" pitchFamily="2" charset="2"/>
              <a:buChar char="q"/>
            </a:pPr>
            <a:r>
              <a:rPr lang="en-IN" dirty="0">
                <a:solidFill>
                  <a:srgbClr val="002060"/>
                </a:solidFill>
                <a:latin typeface="Cambria" pitchFamily="18" charset="0"/>
              </a:rPr>
              <a:t>Taxes (Excise or Service tax) involved in closing stock of  Input, Semi Finished Goods  and Finished Goods if supplier was either engaged in manufacture of  exempt good or subject to composition scheme, under earlier law.</a:t>
            </a:r>
            <a:endParaRPr lang="en-US" dirty="0">
              <a:solidFill>
                <a:srgbClr val="002060"/>
              </a:solidFill>
              <a:latin typeface="Cambria" pitchFamily="18" charset="0"/>
            </a:endParaRPr>
          </a:p>
          <a:p>
            <a:pPr marL="725488" indent="-363538" algn="just">
              <a:buFont typeface="Wingdings" pitchFamily="2" charset="2"/>
              <a:buChar char="q"/>
            </a:pPr>
            <a:endParaRPr lang="en-US" dirty="0">
              <a:solidFill>
                <a:srgbClr val="002060"/>
              </a:solidFill>
              <a:latin typeface="Cambria" pitchFamily="18" charset="0"/>
            </a:endParaRPr>
          </a:p>
        </p:txBody>
      </p:sp>
      <p:sp>
        <p:nvSpPr>
          <p:cNvPr id="8" name="TextBox 7"/>
          <p:cNvSpPr txBox="1"/>
          <p:nvPr/>
        </p:nvSpPr>
        <p:spPr>
          <a:xfrm>
            <a:off x="3977466" y="6429396"/>
            <a:ext cx="7929618" cy="461665"/>
          </a:xfrm>
          <a:prstGeom prst="rect">
            <a:avLst/>
          </a:prstGeom>
          <a:noFill/>
        </p:spPr>
        <p:txBody>
          <a:bodyPr wrap="square" rtlCol="0">
            <a:spAutoFit/>
          </a:bodyPr>
          <a:lstStyle/>
          <a:p>
            <a:pPr algn="r"/>
            <a:r>
              <a:rPr lang="en-US" sz="1200" b="1" dirty="0" smtClean="0">
                <a:solidFill>
                  <a:srgbClr val="002060"/>
                </a:solidFill>
                <a:latin typeface="Calibri" pitchFamily="34" charset="0"/>
                <a:cs typeface="Calibri" pitchFamily="34" charset="0"/>
              </a:rPr>
              <a:t>31                                                                                               </a:t>
            </a:r>
            <a:r>
              <a:rPr lang="en-US" sz="1200" b="1" dirty="0">
                <a:solidFill>
                  <a:srgbClr val="002060"/>
                </a:solidFill>
                <a:latin typeface="Calibri" pitchFamily="34" charset="0"/>
                <a:cs typeface="Calibri" pitchFamily="34" charset="0"/>
              </a:rPr>
              <a:t>Damania &amp; Varaiya  Chartered Accountants</a:t>
            </a:r>
            <a:endParaRPr lang="en-IN" sz="1200" b="1" dirty="0">
              <a:solidFill>
                <a:srgbClr val="002060"/>
              </a:solidFill>
              <a:latin typeface="Calibri" pitchFamily="34" charset="0"/>
              <a:cs typeface="Calibri" pitchFamily="34" charset="0"/>
            </a:endParaRPr>
          </a:p>
          <a:p>
            <a:pPr algn="r"/>
            <a:endParaRPr lang="en-US" sz="1200" dirty="0">
              <a:solidFill>
                <a:srgbClr val="002060"/>
              </a:solidFill>
            </a:endParaRPr>
          </a:p>
        </p:txBody>
      </p:sp>
    </p:spTree>
  </p:cSld>
  <p:clrMapOvr>
    <a:masterClrMapping/>
  </p:clrMapOvr>
  <p:transition>
    <p:pull dir="ld"/>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2538" y="188913"/>
            <a:ext cx="11136104" cy="646112"/>
          </a:xfrm>
          <a:prstGeom prst="rect">
            <a:avLst/>
          </a:prstGeom>
        </p:spPr>
        <p:txBody>
          <a:bodyPr>
            <a:spAutoFit/>
          </a:bodyPr>
          <a:lstStyle/>
          <a:p>
            <a:pPr algn="ctr">
              <a:defRPr/>
            </a:pPr>
            <a:r>
              <a:rPr lang="en-IN" sz="3600" b="1" dirty="0">
                <a:solidFill>
                  <a:srgbClr val="002060"/>
                </a:solidFill>
                <a:latin typeface="Cambria" pitchFamily="18" charset="0"/>
                <a:cs typeface="Times New Roman" panose="02020603050405020304" pitchFamily="18" charset="0"/>
              </a:rPr>
              <a:t>Input Tax Credit (Contd…)</a:t>
            </a:r>
          </a:p>
        </p:txBody>
      </p:sp>
      <p:sp>
        <p:nvSpPr>
          <p:cNvPr id="5" name="TextBox 4"/>
          <p:cNvSpPr txBox="1"/>
          <p:nvPr/>
        </p:nvSpPr>
        <p:spPr>
          <a:xfrm>
            <a:off x="816341" y="1074084"/>
            <a:ext cx="10858576" cy="4939814"/>
          </a:xfrm>
          <a:prstGeom prst="rect">
            <a:avLst/>
          </a:prstGeom>
          <a:noFill/>
        </p:spPr>
        <p:txBody>
          <a:bodyPr wrap="square" rtlCol="0">
            <a:spAutoFit/>
          </a:bodyPr>
          <a:lstStyle/>
          <a:p>
            <a:pPr marL="342900" indent="-342900" algn="just">
              <a:lnSpc>
                <a:spcPct val="150000"/>
              </a:lnSpc>
              <a:buFont typeface="+mj-lt"/>
              <a:buAutoNum type="romanUcPeriod" startAt="5"/>
            </a:pPr>
            <a:r>
              <a:rPr lang="en-IN" b="1" u="sng" dirty="0">
                <a:solidFill>
                  <a:srgbClr val="002060"/>
                </a:solidFill>
                <a:latin typeface="Cambria" pitchFamily="18" charset="0"/>
                <a:cs typeface="Arial" panose="020B0604020202020204" pitchFamily="34" charset="0"/>
              </a:rPr>
              <a:t>Ineligible </a:t>
            </a:r>
            <a:r>
              <a:rPr lang="en-IN" b="1" u="sng" dirty="0" smtClean="0">
                <a:solidFill>
                  <a:srgbClr val="002060"/>
                </a:solidFill>
                <a:latin typeface="Cambria" pitchFamily="18" charset="0"/>
                <a:cs typeface="Arial" panose="020B0604020202020204" pitchFamily="34" charset="0"/>
              </a:rPr>
              <a:t>items : ITC not available in respect of following:</a:t>
            </a:r>
            <a:endParaRPr lang="en-IN" b="1" u="sng" dirty="0">
              <a:solidFill>
                <a:srgbClr val="002060"/>
              </a:solidFill>
              <a:latin typeface="Cambria" pitchFamily="18" charset="0"/>
              <a:cs typeface="Arial" panose="020B0604020202020204" pitchFamily="34" charset="0"/>
            </a:endParaRPr>
          </a:p>
          <a:p>
            <a:pPr marL="285750" indent="65088" algn="just">
              <a:lnSpc>
                <a:spcPct val="150000"/>
              </a:lnSpc>
              <a:buFont typeface="Wingdings" panose="05000000000000000000" pitchFamily="2" charset="2"/>
              <a:buChar char="q"/>
            </a:pPr>
            <a:r>
              <a:rPr lang="en-US" dirty="0" smtClean="0">
                <a:solidFill>
                  <a:srgbClr val="002060"/>
                </a:solidFill>
                <a:latin typeface="Cambria" pitchFamily="18" charset="0"/>
                <a:cs typeface="Arial" panose="020B0604020202020204" pitchFamily="34" charset="0"/>
              </a:rPr>
              <a:t> </a:t>
            </a:r>
            <a:r>
              <a:rPr lang="en-US" dirty="0">
                <a:solidFill>
                  <a:srgbClr val="002060"/>
                </a:solidFill>
                <a:latin typeface="Cambria" pitchFamily="18" charset="0"/>
                <a:cs typeface="Arial" panose="020B0604020202020204" pitchFamily="34" charset="0"/>
              </a:rPr>
              <a:t>Motor </a:t>
            </a:r>
            <a:r>
              <a:rPr lang="en-US" dirty="0" smtClean="0">
                <a:solidFill>
                  <a:srgbClr val="002060"/>
                </a:solidFill>
                <a:latin typeface="Cambria" pitchFamily="18" charset="0"/>
                <a:cs typeface="Arial" panose="020B0604020202020204" pitchFamily="34" charset="0"/>
              </a:rPr>
              <a:t>Vehicles and other conveyance, </a:t>
            </a:r>
            <a:r>
              <a:rPr lang="en-US" dirty="0">
                <a:solidFill>
                  <a:srgbClr val="002060"/>
                </a:solidFill>
                <a:latin typeface="Cambria" pitchFamily="18" charset="0"/>
                <a:cs typeface="Arial" panose="020B0604020202020204" pitchFamily="34" charset="0"/>
              </a:rPr>
              <a:t>except when they are used for:</a:t>
            </a:r>
          </a:p>
          <a:p>
            <a:pPr marL="533400" indent="92075" algn="just">
              <a:lnSpc>
                <a:spcPct val="150000"/>
              </a:lnSpc>
              <a:buFont typeface="Arial" panose="020B0604020202020204" pitchFamily="34" charset="0"/>
              <a:buChar char="•"/>
              <a:tabLst>
                <a:tab pos="715963" algn="l"/>
              </a:tabLst>
            </a:pPr>
            <a:r>
              <a:rPr lang="en-US" dirty="0">
                <a:solidFill>
                  <a:srgbClr val="002060"/>
                </a:solidFill>
                <a:latin typeface="Cambria" pitchFamily="18" charset="0"/>
                <a:cs typeface="Arial" panose="020B0604020202020204" pitchFamily="34" charset="0"/>
              </a:rPr>
              <a:t>	Transportation of goods, or</a:t>
            </a:r>
          </a:p>
          <a:p>
            <a:pPr marL="533400" indent="92075" algn="just">
              <a:lnSpc>
                <a:spcPct val="150000"/>
              </a:lnSpc>
              <a:buFont typeface="Arial" panose="020B0604020202020204" pitchFamily="34" charset="0"/>
              <a:buChar char="•"/>
              <a:tabLst>
                <a:tab pos="715963" algn="l"/>
              </a:tabLst>
            </a:pPr>
            <a:r>
              <a:rPr lang="en-US" dirty="0">
                <a:solidFill>
                  <a:srgbClr val="002060"/>
                </a:solidFill>
                <a:latin typeface="Cambria" pitchFamily="18" charset="0"/>
                <a:cs typeface="Arial" panose="020B0604020202020204" pitchFamily="34" charset="0"/>
              </a:rPr>
              <a:t> Making the following taxable </a:t>
            </a:r>
            <a:r>
              <a:rPr lang="en-US" dirty="0" smtClean="0">
                <a:solidFill>
                  <a:srgbClr val="002060"/>
                </a:solidFill>
                <a:latin typeface="Cambria" pitchFamily="18" charset="0"/>
                <a:cs typeface="Arial" panose="020B0604020202020204" pitchFamily="34" charset="0"/>
              </a:rPr>
              <a:t>supplies:</a:t>
            </a:r>
            <a:endParaRPr lang="en-US" dirty="0">
              <a:solidFill>
                <a:srgbClr val="002060"/>
              </a:solidFill>
              <a:latin typeface="Cambria" pitchFamily="18" charset="0"/>
              <a:cs typeface="Arial" panose="020B0604020202020204" pitchFamily="34" charset="0"/>
            </a:endParaRPr>
          </a:p>
          <a:p>
            <a:pPr marL="990600" lvl="1" algn="just">
              <a:lnSpc>
                <a:spcPct val="150000"/>
              </a:lnSpc>
              <a:tabLst>
                <a:tab pos="715963" algn="l"/>
              </a:tabLst>
            </a:pPr>
            <a:r>
              <a:rPr lang="en-US" dirty="0">
                <a:solidFill>
                  <a:srgbClr val="002060"/>
                </a:solidFill>
                <a:latin typeface="Cambria" pitchFamily="18" charset="0"/>
                <a:cs typeface="Arial" panose="020B0604020202020204" pitchFamily="34" charset="0"/>
              </a:rPr>
              <a:t>(</a:t>
            </a:r>
            <a:r>
              <a:rPr lang="en-US" dirty="0" err="1">
                <a:solidFill>
                  <a:srgbClr val="002060"/>
                </a:solidFill>
                <a:latin typeface="Cambria" pitchFamily="18" charset="0"/>
                <a:cs typeface="Arial" panose="020B0604020202020204" pitchFamily="34" charset="0"/>
              </a:rPr>
              <a:t>i</a:t>
            </a:r>
            <a:r>
              <a:rPr lang="en-US" dirty="0">
                <a:solidFill>
                  <a:srgbClr val="002060"/>
                </a:solidFill>
                <a:latin typeface="Cambria" pitchFamily="18" charset="0"/>
                <a:cs typeface="Arial" panose="020B0604020202020204" pitchFamily="34" charset="0"/>
              </a:rPr>
              <a:t>) Further supply of such vehicles/ Conveyances, or</a:t>
            </a:r>
          </a:p>
          <a:p>
            <a:pPr marL="990600" lvl="1" algn="just">
              <a:lnSpc>
                <a:spcPct val="150000"/>
              </a:lnSpc>
              <a:tabLst>
                <a:tab pos="715963" algn="l"/>
              </a:tabLst>
            </a:pPr>
            <a:r>
              <a:rPr lang="en-US" dirty="0">
                <a:solidFill>
                  <a:srgbClr val="002060"/>
                </a:solidFill>
                <a:latin typeface="Cambria" pitchFamily="18" charset="0"/>
                <a:cs typeface="Arial" panose="020B0604020202020204" pitchFamily="34" charset="0"/>
              </a:rPr>
              <a:t>(ii) Transportation of passengers, or</a:t>
            </a:r>
          </a:p>
          <a:p>
            <a:pPr marL="990600" lvl="1" algn="just">
              <a:lnSpc>
                <a:spcPct val="150000"/>
              </a:lnSpc>
              <a:tabLst>
                <a:tab pos="715963" algn="l"/>
              </a:tabLst>
            </a:pPr>
            <a:r>
              <a:rPr lang="en-US" dirty="0">
                <a:solidFill>
                  <a:srgbClr val="002060"/>
                </a:solidFill>
                <a:latin typeface="Cambria" pitchFamily="18" charset="0"/>
                <a:cs typeface="Arial" panose="020B0604020202020204" pitchFamily="34" charset="0"/>
              </a:rPr>
              <a:t>(iii) Training for driving/ flying/ navigating such vehicles/ conveyances.</a:t>
            </a:r>
          </a:p>
          <a:p>
            <a:pPr marL="725488" lvl="0" indent="-363538" algn="just">
              <a:lnSpc>
                <a:spcPct val="150000"/>
              </a:lnSpc>
              <a:buFont typeface="Wingdings" pitchFamily="2" charset="2"/>
              <a:buChar char="q"/>
            </a:pPr>
            <a:r>
              <a:rPr lang="en-US" dirty="0" smtClean="0">
                <a:solidFill>
                  <a:srgbClr val="002060"/>
                </a:solidFill>
                <a:latin typeface="Cambria" pitchFamily="18" charset="0"/>
                <a:cs typeface="Arial" panose="020B0604020202020204" pitchFamily="34" charset="0"/>
              </a:rPr>
              <a:t>Inward supply of goods </a:t>
            </a:r>
            <a:r>
              <a:rPr lang="en-US" dirty="0">
                <a:solidFill>
                  <a:srgbClr val="002060"/>
                </a:solidFill>
                <a:latin typeface="Cambria" pitchFamily="18" charset="0"/>
                <a:cs typeface="Arial" panose="020B0604020202020204" pitchFamily="34" charset="0"/>
              </a:rPr>
              <a:t>/ services </a:t>
            </a:r>
            <a:r>
              <a:rPr lang="en-US" dirty="0" smtClean="0">
                <a:solidFill>
                  <a:srgbClr val="002060"/>
                </a:solidFill>
                <a:latin typeface="Cambria" pitchFamily="18" charset="0"/>
                <a:cs typeface="Arial" panose="020B0604020202020204" pitchFamily="34" charset="0"/>
              </a:rPr>
              <a:t>namely </a:t>
            </a:r>
            <a:r>
              <a:rPr lang="en-US" dirty="0">
                <a:solidFill>
                  <a:srgbClr val="002060"/>
                </a:solidFill>
                <a:latin typeface="Cambria" pitchFamily="18" charset="0"/>
                <a:cs typeface="Arial" panose="020B0604020202020204" pitchFamily="34" charset="0"/>
              </a:rPr>
              <a:t>food and beverages, outdoor catering, beauty treatment, health services, </a:t>
            </a:r>
            <a:r>
              <a:rPr lang="en-US" dirty="0" smtClean="0">
                <a:solidFill>
                  <a:srgbClr val="002060"/>
                </a:solidFill>
                <a:latin typeface="Cambria" pitchFamily="18" charset="0"/>
                <a:cs typeface="Arial" panose="020B0604020202020204" pitchFamily="34" charset="0"/>
              </a:rPr>
              <a:t>cosmetic and plastic surgery except used for making outward supply of same category of goods and services.</a:t>
            </a:r>
          </a:p>
          <a:p>
            <a:pPr marL="725488" lvl="0" indent="-363538" algn="just">
              <a:lnSpc>
                <a:spcPct val="150000"/>
              </a:lnSpc>
              <a:buFont typeface="Wingdings" pitchFamily="2" charset="2"/>
              <a:buChar char="q"/>
            </a:pPr>
            <a:r>
              <a:rPr lang="en-US" dirty="0" smtClean="0">
                <a:solidFill>
                  <a:srgbClr val="002060"/>
                </a:solidFill>
                <a:latin typeface="Cambria" pitchFamily="18" charset="0"/>
                <a:cs typeface="Arial" panose="020B0604020202020204" pitchFamily="34" charset="0"/>
              </a:rPr>
              <a:t>Membership of a club, health and fitness </a:t>
            </a:r>
            <a:r>
              <a:rPr lang="en-US" dirty="0" err="1" smtClean="0">
                <a:solidFill>
                  <a:srgbClr val="002060"/>
                </a:solidFill>
                <a:latin typeface="Cambria" pitchFamily="18" charset="0"/>
                <a:cs typeface="Arial" panose="020B0604020202020204" pitchFamily="34" charset="0"/>
              </a:rPr>
              <a:t>centre</a:t>
            </a:r>
            <a:r>
              <a:rPr lang="en-US" dirty="0" smtClean="0">
                <a:solidFill>
                  <a:srgbClr val="002060"/>
                </a:solidFill>
                <a:latin typeface="Cambria" pitchFamily="18" charset="0"/>
                <a:cs typeface="Arial" panose="020B0604020202020204" pitchFamily="34" charset="0"/>
              </a:rPr>
              <a:t>.</a:t>
            </a:r>
            <a:endParaRPr lang="en-US" dirty="0">
              <a:solidFill>
                <a:srgbClr val="002060"/>
              </a:solidFill>
              <a:latin typeface="Cambria" pitchFamily="18" charset="0"/>
              <a:cs typeface="Arial" panose="020B0604020202020204" pitchFamily="34" charset="0"/>
            </a:endParaRPr>
          </a:p>
          <a:p>
            <a:pPr algn="just"/>
            <a:endParaRPr lang="en-US" dirty="0">
              <a:solidFill>
                <a:srgbClr val="002060"/>
              </a:solidFill>
              <a:latin typeface="Cambria" pitchFamily="18" charset="0"/>
            </a:endParaRPr>
          </a:p>
        </p:txBody>
      </p:sp>
      <p:sp>
        <p:nvSpPr>
          <p:cNvPr id="8" name="TextBox 7"/>
          <p:cNvSpPr txBox="1"/>
          <p:nvPr/>
        </p:nvSpPr>
        <p:spPr>
          <a:xfrm>
            <a:off x="3977466" y="6429396"/>
            <a:ext cx="7929618" cy="461665"/>
          </a:xfrm>
          <a:prstGeom prst="rect">
            <a:avLst/>
          </a:prstGeom>
          <a:noFill/>
        </p:spPr>
        <p:txBody>
          <a:bodyPr wrap="square" rtlCol="0">
            <a:spAutoFit/>
          </a:bodyPr>
          <a:lstStyle/>
          <a:p>
            <a:pPr algn="r"/>
            <a:r>
              <a:rPr lang="en-US" sz="1200" b="1" dirty="0" smtClean="0">
                <a:solidFill>
                  <a:srgbClr val="002060"/>
                </a:solidFill>
                <a:latin typeface="Calibri" pitchFamily="34" charset="0"/>
                <a:cs typeface="Calibri" pitchFamily="34" charset="0"/>
              </a:rPr>
              <a:t>32</a:t>
            </a:r>
            <a:r>
              <a:rPr lang="en-US" sz="1200" b="1" dirty="0" smtClean="0">
                <a:solidFill>
                  <a:srgbClr val="002060"/>
                </a:solidFill>
                <a:latin typeface="Calibri" pitchFamily="34" charset="0"/>
                <a:cs typeface="Calibri" pitchFamily="34" charset="0"/>
              </a:rPr>
              <a:t>                                                                                              </a:t>
            </a:r>
            <a:r>
              <a:rPr lang="en-US" sz="1200" b="1" dirty="0">
                <a:solidFill>
                  <a:srgbClr val="002060"/>
                </a:solidFill>
                <a:latin typeface="Calibri" pitchFamily="34" charset="0"/>
                <a:cs typeface="Calibri" pitchFamily="34" charset="0"/>
              </a:rPr>
              <a:t>Damania &amp; Varaiya  Chartered Accountants</a:t>
            </a:r>
            <a:endParaRPr lang="en-IN" sz="1200" b="1" dirty="0">
              <a:solidFill>
                <a:srgbClr val="002060"/>
              </a:solidFill>
              <a:latin typeface="Calibri" pitchFamily="34" charset="0"/>
              <a:cs typeface="Calibri" pitchFamily="34" charset="0"/>
            </a:endParaRPr>
          </a:p>
          <a:p>
            <a:pPr algn="r"/>
            <a:endParaRPr lang="en-US" sz="1200" dirty="0">
              <a:solidFill>
                <a:srgbClr val="002060"/>
              </a:solidFill>
            </a:endParaRPr>
          </a:p>
        </p:txBody>
      </p:sp>
    </p:spTree>
  </p:cSld>
  <p:clrMapOvr>
    <a:masterClrMapping/>
  </p:clrMapOvr>
  <p:transition>
    <p:pull dir="ld"/>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2061" y="1142984"/>
            <a:ext cx="11017093" cy="4525963"/>
          </a:xfrm>
        </p:spPr>
        <p:txBody>
          <a:bodyPr>
            <a:normAutofit/>
          </a:bodyPr>
          <a:lstStyle/>
          <a:p>
            <a:pPr>
              <a:lnSpc>
                <a:spcPct val="150000"/>
              </a:lnSpc>
              <a:buFont typeface="Wingdings" panose="05000000000000000000" pitchFamily="2" charset="2"/>
              <a:buChar char="q"/>
            </a:pPr>
            <a:r>
              <a:rPr lang="en-US" sz="1800" dirty="0" smtClean="0">
                <a:solidFill>
                  <a:srgbClr val="002060"/>
                </a:solidFill>
                <a:latin typeface="Cambria" pitchFamily="18" charset="0"/>
              </a:rPr>
              <a:t>Works </a:t>
            </a:r>
            <a:r>
              <a:rPr lang="en-US" sz="1800" dirty="0">
                <a:solidFill>
                  <a:srgbClr val="002060"/>
                </a:solidFill>
                <a:latin typeface="Cambria" pitchFamily="18" charset="0"/>
              </a:rPr>
              <a:t>contract services </a:t>
            </a:r>
            <a:r>
              <a:rPr lang="en-US" sz="1800" dirty="0" smtClean="0">
                <a:solidFill>
                  <a:srgbClr val="002060"/>
                </a:solidFill>
                <a:latin typeface="Cambria" pitchFamily="18" charset="0"/>
              </a:rPr>
              <a:t>supplied for construction of </a:t>
            </a:r>
            <a:r>
              <a:rPr lang="en-US" sz="1800" dirty="0">
                <a:solidFill>
                  <a:srgbClr val="002060"/>
                </a:solidFill>
                <a:latin typeface="Cambria" pitchFamily="18" charset="0"/>
              </a:rPr>
              <a:t>immovable property, other than plant and machinery (as defined</a:t>
            </a:r>
            <a:r>
              <a:rPr lang="en-US" sz="1800" dirty="0" smtClean="0">
                <a:solidFill>
                  <a:srgbClr val="002060"/>
                </a:solidFill>
                <a:latin typeface="Cambria" pitchFamily="18" charset="0"/>
              </a:rPr>
              <a:t>) except where it is an input service for further supply of works contract service. </a:t>
            </a:r>
            <a:endParaRPr lang="en-IN" sz="1800" dirty="0">
              <a:solidFill>
                <a:srgbClr val="002060"/>
              </a:solidFill>
              <a:latin typeface="Cambria" pitchFamily="18" charset="0"/>
            </a:endParaRPr>
          </a:p>
          <a:p>
            <a:pPr>
              <a:lnSpc>
                <a:spcPct val="150000"/>
              </a:lnSpc>
              <a:buFont typeface="Wingdings" panose="05000000000000000000" pitchFamily="2" charset="2"/>
              <a:buChar char="q"/>
            </a:pPr>
            <a:r>
              <a:rPr lang="en-US" sz="1800" dirty="0" smtClean="0">
                <a:solidFill>
                  <a:srgbClr val="002060"/>
                </a:solidFill>
                <a:latin typeface="Cambria" pitchFamily="18" charset="0"/>
              </a:rPr>
              <a:t>Goods and Services received for construction of immovable property other than P &amp; M. </a:t>
            </a:r>
          </a:p>
          <a:p>
            <a:pPr>
              <a:lnSpc>
                <a:spcPct val="150000"/>
              </a:lnSpc>
              <a:buFont typeface="Wingdings" panose="05000000000000000000" pitchFamily="2" charset="2"/>
              <a:buChar char="q"/>
            </a:pPr>
            <a:r>
              <a:rPr lang="en-US" sz="1800" dirty="0" smtClean="0">
                <a:solidFill>
                  <a:srgbClr val="002060"/>
                </a:solidFill>
                <a:latin typeface="Cambria" pitchFamily="18" charset="0"/>
              </a:rPr>
              <a:t>Rent a Cab, Life Insurance, Health Insurance except which obligatory for employer to provide to its employees under any law.</a:t>
            </a:r>
          </a:p>
          <a:p>
            <a:pPr>
              <a:lnSpc>
                <a:spcPct val="150000"/>
              </a:lnSpc>
              <a:buFont typeface="Wingdings" panose="05000000000000000000" pitchFamily="2" charset="2"/>
              <a:buChar char="q"/>
            </a:pPr>
            <a:r>
              <a:rPr lang="en-US" sz="1800" dirty="0" smtClean="0">
                <a:solidFill>
                  <a:srgbClr val="002060"/>
                </a:solidFill>
                <a:latin typeface="Cambria" pitchFamily="18" charset="0"/>
              </a:rPr>
              <a:t>Travel benefits extended to employees on vacation such as leave or home travel concession</a:t>
            </a:r>
          </a:p>
          <a:p>
            <a:pPr>
              <a:lnSpc>
                <a:spcPct val="150000"/>
              </a:lnSpc>
              <a:buFont typeface="Wingdings" panose="05000000000000000000" pitchFamily="2" charset="2"/>
              <a:buChar char="q"/>
            </a:pPr>
            <a:r>
              <a:rPr lang="en-US" sz="1800" dirty="0" smtClean="0">
                <a:solidFill>
                  <a:srgbClr val="002060"/>
                </a:solidFill>
                <a:latin typeface="Cambria" pitchFamily="18" charset="0"/>
              </a:rPr>
              <a:t>goods </a:t>
            </a:r>
            <a:r>
              <a:rPr lang="en-US" sz="1800" dirty="0">
                <a:solidFill>
                  <a:srgbClr val="002060"/>
                </a:solidFill>
                <a:latin typeface="Cambria" pitchFamily="18" charset="0"/>
              </a:rPr>
              <a:t>/ services on which composition payment is made; </a:t>
            </a:r>
          </a:p>
          <a:p>
            <a:pPr>
              <a:lnSpc>
                <a:spcPct val="150000"/>
              </a:lnSpc>
              <a:buFont typeface="Wingdings" panose="05000000000000000000" pitchFamily="2" charset="2"/>
              <a:buChar char="q"/>
            </a:pPr>
            <a:r>
              <a:rPr lang="en-US" sz="1800" dirty="0">
                <a:solidFill>
                  <a:srgbClr val="002060"/>
                </a:solidFill>
                <a:latin typeface="Cambria" pitchFamily="18" charset="0"/>
              </a:rPr>
              <a:t>goods / services used for private or personal consumption; and</a:t>
            </a:r>
          </a:p>
          <a:p>
            <a:pPr>
              <a:lnSpc>
                <a:spcPct val="150000"/>
              </a:lnSpc>
              <a:buFont typeface="Wingdings" panose="05000000000000000000" pitchFamily="2" charset="2"/>
              <a:buChar char="q"/>
            </a:pPr>
            <a:r>
              <a:rPr lang="en-US" sz="1800" dirty="0">
                <a:solidFill>
                  <a:srgbClr val="002060"/>
                </a:solidFill>
                <a:latin typeface="Cambria" pitchFamily="18" charset="0"/>
              </a:rPr>
              <a:t> goods lost, stolen, destroyed, written of or disposed of (gift or free samples).</a:t>
            </a:r>
            <a:endParaRPr lang="en-IN" sz="1800" dirty="0">
              <a:solidFill>
                <a:srgbClr val="002060"/>
              </a:solidFill>
              <a:latin typeface="Cambria" pitchFamily="18" charset="0"/>
            </a:endParaRPr>
          </a:p>
          <a:p>
            <a:pPr marL="725488" lvl="0" indent="-363538" algn="just">
              <a:buFont typeface="Wingdings" pitchFamily="2" charset="2"/>
              <a:buChar char="q"/>
            </a:pPr>
            <a:endParaRPr lang="en-IN" dirty="0">
              <a:solidFill>
                <a:srgbClr val="002060"/>
              </a:solidFill>
              <a:latin typeface="Cambria" pitchFamily="18" charset="0"/>
            </a:endParaRPr>
          </a:p>
          <a:p>
            <a:endParaRPr lang="en-IN" dirty="0"/>
          </a:p>
        </p:txBody>
      </p:sp>
      <p:sp>
        <p:nvSpPr>
          <p:cNvPr id="5" name="Rectangle 4"/>
          <p:cNvSpPr/>
          <p:nvPr/>
        </p:nvSpPr>
        <p:spPr>
          <a:xfrm>
            <a:off x="382538" y="188913"/>
            <a:ext cx="11136104" cy="646112"/>
          </a:xfrm>
          <a:prstGeom prst="rect">
            <a:avLst/>
          </a:prstGeom>
        </p:spPr>
        <p:txBody>
          <a:bodyPr>
            <a:spAutoFit/>
          </a:bodyPr>
          <a:lstStyle/>
          <a:p>
            <a:pPr algn="ctr">
              <a:defRPr/>
            </a:pPr>
            <a:r>
              <a:rPr lang="en-IN" sz="3600" b="1" dirty="0">
                <a:solidFill>
                  <a:srgbClr val="002060"/>
                </a:solidFill>
                <a:latin typeface="Cambria" pitchFamily="18" charset="0"/>
                <a:cs typeface="Times New Roman" panose="02020603050405020304" pitchFamily="18" charset="0"/>
              </a:rPr>
              <a:t>Input Tax Credit (Contd…)</a:t>
            </a:r>
          </a:p>
        </p:txBody>
      </p:sp>
      <p:sp>
        <p:nvSpPr>
          <p:cNvPr id="6" name="TextBox 5"/>
          <p:cNvSpPr txBox="1"/>
          <p:nvPr/>
        </p:nvSpPr>
        <p:spPr>
          <a:xfrm>
            <a:off x="3977466" y="6429396"/>
            <a:ext cx="7929618" cy="461665"/>
          </a:xfrm>
          <a:prstGeom prst="rect">
            <a:avLst/>
          </a:prstGeom>
          <a:noFill/>
        </p:spPr>
        <p:txBody>
          <a:bodyPr wrap="square" rtlCol="0">
            <a:spAutoFit/>
          </a:bodyPr>
          <a:lstStyle/>
          <a:p>
            <a:pPr algn="r"/>
            <a:r>
              <a:rPr lang="en-US" sz="1200" b="1" dirty="0" smtClean="0">
                <a:solidFill>
                  <a:srgbClr val="002060"/>
                </a:solidFill>
                <a:latin typeface="Calibri" pitchFamily="34" charset="0"/>
                <a:cs typeface="Calibri" pitchFamily="34" charset="0"/>
              </a:rPr>
              <a:t>33                                                                                               </a:t>
            </a:r>
            <a:r>
              <a:rPr lang="en-US" sz="1200" b="1" dirty="0">
                <a:solidFill>
                  <a:srgbClr val="002060"/>
                </a:solidFill>
                <a:latin typeface="Calibri" pitchFamily="34" charset="0"/>
                <a:cs typeface="Calibri" pitchFamily="34" charset="0"/>
              </a:rPr>
              <a:t>Damania &amp; Varaiya  Chartered Accountants</a:t>
            </a:r>
            <a:endParaRPr lang="en-IN" sz="1200" b="1" dirty="0">
              <a:solidFill>
                <a:srgbClr val="002060"/>
              </a:solidFill>
              <a:latin typeface="Calibri" pitchFamily="34" charset="0"/>
              <a:cs typeface="Calibri" pitchFamily="34" charset="0"/>
            </a:endParaRPr>
          </a:p>
          <a:p>
            <a:pPr algn="r"/>
            <a:endParaRPr lang="en-US" sz="1200" dirty="0">
              <a:solidFill>
                <a:srgbClr val="002060"/>
              </a:solidFill>
            </a:endParaRPr>
          </a:p>
        </p:txBody>
      </p:sp>
    </p:spTree>
    <p:extLst>
      <p:ext uri="{BB962C8B-B14F-4D97-AF65-F5344CB8AC3E}">
        <p14:creationId xmlns:p14="http://schemas.microsoft.com/office/powerpoint/2010/main" val="197249919"/>
      </p:ext>
    </p:extLst>
  </p:cSld>
  <p:clrMapOvr>
    <a:masterClrMapping/>
  </p:clrMapOvr>
  <p:transition>
    <p:pull dir="ld"/>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2061" y="1285860"/>
            <a:ext cx="11017093" cy="5121275"/>
          </a:xfrm>
        </p:spPr>
        <p:txBody>
          <a:bodyPr>
            <a:normAutofit/>
          </a:bodyPr>
          <a:lstStyle/>
          <a:p>
            <a:pPr marL="0" indent="0">
              <a:lnSpc>
                <a:spcPct val="150000"/>
              </a:lnSpc>
              <a:buNone/>
            </a:pPr>
            <a:r>
              <a:rPr lang="en-US" sz="1800" b="1" dirty="0">
                <a:solidFill>
                  <a:srgbClr val="002060"/>
                </a:solidFill>
                <a:latin typeface="Cambria" pitchFamily="18" charset="0"/>
              </a:rPr>
              <a:t>Taking ITC in respect of inputs sent for Job work</a:t>
            </a:r>
            <a:endParaRPr lang="en-IN" sz="1800" dirty="0">
              <a:solidFill>
                <a:srgbClr val="002060"/>
              </a:solidFill>
              <a:latin typeface="Cambria" pitchFamily="18" charset="0"/>
            </a:endParaRPr>
          </a:p>
          <a:p>
            <a:pPr marL="0" indent="0">
              <a:lnSpc>
                <a:spcPct val="150000"/>
              </a:lnSpc>
              <a:buNone/>
            </a:pPr>
            <a:r>
              <a:rPr lang="en-US" sz="1800" dirty="0">
                <a:solidFill>
                  <a:srgbClr val="002060"/>
                </a:solidFill>
                <a:latin typeface="Cambria" pitchFamily="18" charset="0"/>
              </a:rPr>
              <a:t>Principal (having permission) is entitled to take ITC on:</a:t>
            </a:r>
            <a:endParaRPr lang="en-IN" sz="1800" dirty="0">
              <a:solidFill>
                <a:srgbClr val="002060"/>
              </a:solidFill>
              <a:latin typeface="Cambria" pitchFamily="18" charset="0"/>
            </a:endParaRPr>
          </a:p>
          <a:p>
            <a:pPr lvl="0">
              <a:lnSpc>
                <a:spcPct val="150000"/>
              </a:lnSpc>
            </a:pPr>
            <a:r>
              <a:rPr lang="en-US" sz="1800" dirty="0">
                <a:solidFill>
                  <a:srgbClr val="002060"/>
                </a:solidFill>
                <a:latin typeface="Cambria" pitchFamily="18" charset="0"/>
              </a:rPr>
              <a:t>Inputs sent to job worker;</a:t>
            </a:r>
            <a:endParaRPr lang="en-IN" sz="1800" dirty="0">
              <a:solidFill>
                <a:srgbClr val="002060"/>
              </a:solidFill>
              <a:latin typeface="Cambria" pitchFamily="18" charset="0"/>
            </a:endParaRPr>
          </a:p>
          <a:p>
            <a:pPr lvl="0">
              <a:lnSpc>
                <a:spcPct val="150000"/>
              </a:lnSpc>
            </a:pPr>
            <a:r>
              <a:rPr lang="en-US" sz="1800" dirty="0">
                <a:solidFill>
                  <a:srgbClr val="002060"/>
                </a:solidFill>
                <a:latin typeface="Cambria" pitchFamily="18" charset="0"/>
              </a:rPr>
              <a:t>inputs directly received by job worker;</a:t>
            </a:r>
            <a:endParaRPr lang="en-IN" sz="1800" dirty="0">
              <a:solidFill>
                <a:srgbClr val="002060"/>
              </a:solidFill>
              <a:latin typeface="Cambria" pitchFamily="18" charset="0"/>
            </a:endParaRPr>
          </a:p>
          <a:p>
            <a:pPr lvl="0">
              <a:lnSpc>
                <a:spcPct val="150000"/>
              </a:lnSpc>
            </a:pPr>
            <a:r>
              <a:rPr lang="en-US" sz="1800" dirty="0">
                <a:solidFill>
                  <a:srgbClr val="002060"/>
                </a:solidFill>
                <a:latin typeface="Cambria" pitchFamily="18" charset="0"/>
              </a:rPr>
              <a:t>capital goods sent to job worker; and</a:t>
            </a:r>
            <a:endParaRPr lang="en-IN" sz="1800" dirty="0">
              <a:solidFill>
                <a:srgbClr val="002060"/>
              </a:solidFill>
              <a:latin typeface="Cambria" pitchFamily="18" charset="0"/>
            </a:endParaRPr>
          </a:p>
          <a:p>
            <a:pPr lvl="0">
              <a:lnSpc>
                <a:spcPct val="150000"/>
              </a:lnSpc>
            </a:pPr>
            <a:r>
              <a:rPr lang="en-US" sz="1800" dirty="0">
                <a:solidFill>
                  <a:srgbClr val="002060"/>
                </a:solidFill>
                <a:latin typeface="Cambria" pitchFamily="18" charset="0"/>
              </a:rPr>
              <a:t>capital goods directly received by job worker.</a:t>
            </a:r>
            <a:endParaRPr lang="en-IN" sz="1800" dirty="0">
              <a:solidFill>
                <a:srgbClr val="002060"/>
              </a:solidFill>
              <a:latin typeface="Cambria" pitchFamily="18" charset="0"/>
            </a:endParaRPr>
          </a:p>
          <a:p>
            <a:pPr>
              <a:lnSpc>
                <a:spcPct val="150000"/>
              </a:lnSpc>
            </a:pPr>
            <a:endParaRPr lang="en-IN" sz="1800" dirty="0"/>
          </a:p>
        </p:txBody>
      </p:sp>
      <p:sp>
        <p:nvSpPr>
          <p:cNvPr id="5" name="Title 4"/>
          <p:cNvSpPr>
            <a:spLocks noGrp="1"/>
          </p:cNvSpPr>
          <p:nvPr>
            <p:ph type="title"/>
          </p:nvPr>
        </p:nvSpPr>
        <p:spPr>
          <a:xfrm>
            <a:off x="612061" y="139463"/>
            <a:ext cx="11017093" cy="646331"/>
          </a:xfrm>
          <a:prstGeom prst="rect">
            <a:avLst/>
          </a:prstGeom>
        </p:spPr>
        <p:txBody>
          <a:bodyPr wrap="square">
            <a:spAutoFit/>
          </a:bodyPr>
          <a:lstStyle/>
          <a:p>
            <a:pPr algn="ctr">
              <a:defRPr/>
            </a:pPr>
            <a:r>
              <a:rPr lang="en-IN" sz="3600" b="1" dirty="0">
                <a:solidFill>
                  <a:srgbClr val="002060"/>
                </a:solidFill>
                <a:latin typeface="Cambria" pitchFamily="18" charset="0"/>
                <a:cs typeface="Times New Roman" panose="02020603050405020304" pitchFamily="18" charset="0"/>
              </a:rPr>
              <a:t>Input Tax Credit (Contd…)</a:t>
            </a:r>
          </a:p>
        </p:txBody>
      </p:sp>
      <p:sp>
        <p:nvSpPr>
          <p:cNvPr id="6" name="TextBox 5"/>
          <p:cNvSpPr txBox="1"/>
          <p:nvPr/>
        </p:nvSpPr>
        <p:spPr>
          <a:xfrm>
            <a:off x="3977466" y="6429396"/>
            <a:ext cx="7929618" cy="461665"/>
          </a:xfrm>
          <a:prstGeom prst="rect">
            <a:avLst/>
          </a:prstGeom>
          <a:noFill/>
        </p:spPr>
        <p:txBody>
          <a:bodyPr wrap="square" rtlCol="0">
            <a:spAutoFit/>
          </a:bodyPr>
          <a:lstStyle/>
          <a:p>
            <a:pPr algn="r"/>
            <a:r>
              <a:rPr lang="en-US" sz="1200" b="1" dirty="0" smtClean="0">
                <a:solidFill>
                  <a:srgbClr val="002060"/>
                </a:solidFill>
                <a:latin typeface="Calibri" pitchFamily="34" charset="0"/>
                <a:cs typeface="Calibri" pitchFamily="34" charset="0"/>
              </a:rPr>
              <a:t>34                                                                                               </a:t>
            </a:r>
            <a:r>
              <a:rPr lang="en-US" sz="1200" b="1" dirty="0">
                <a:solidFill>
                  <a:srgbClr val="002060"/>
                </a:solidFill>
                <a:latin typeface="Calibri" pitchFamily="34" charset="0"/>
                <a:cs typeface="Calibri" pitchFamily="34" charset="0"/>
              </a:rPr>
              <a:t>Damania &amp; Varaiya  Chartered Accountants</a:t>
            </a:r>
            <a:endParaRPr lang="en-IN" sz="1200" b="1" dirty="0">
              <a:solidFill>
                <a:srgbClr val="002060"/>
              </a:solidFill>
              <a:latin typeface="Calibri" pitchFamily="34" charset="0"/>
              <a:cs typeface="Calibri" pitchFamily="34" charset="0"/>
            </a:endParaRPr>
          </a:p>
          <a:p>
            <a:pPr algn="r"/>
            <a:endParaRPr lang="en-US" sz="1200" dirty="0">
              <a:solidFill>
                <a:srgbClr val="002060"/>
              </a:solidFill>
            </a:endParaRPr>
          </a:p>
        </p:txBody>
      </p:sp>
    </p:spTree>
    <p:extLst>
      <p:ext uri="{BB962C8B-B14F-4D97-AF65-F5344CB8AC3E}">
        <p14:creationId xmlns:p14="http://schemas.microsoft.com/office/powerpoint/2010/main" val="1184611727"/>
      </p:ext>
    </p:extLst>
  </p:cSld>
  <p:clrMapOvr>
    <a:masterClrMapping/>
  </p:clrMapOvr>
  <p:transition>
    <p:pull dir="ld"/>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2061" y="1214422"/>
            <a:ext cx="11017093" cy="4525963"/>
          </a:xfrm>
        </p:spPr>
        <p:txBody>
          <a:bodyPr>
            <a:normAutofit/>
          </a:bodyPr>
          <a:lstStyle/>
          <a:p>
            <a:pPr marL="0" indent="0">
              <a:lnSpc>
                <a:spcPct val="150000"/>
              </a:lnSpc>
              <a:buNone/>
            </a:pPr>
            <a:r>
              <a:rPr lang="en-US" sz="1800" b="1" dirty="0">
                <a:solidFill>
                  <a:srgbClr val="002060"/>
                </a:solidFill>
                <a:latin typeface="Cambria" pitchFamily="18" charset="0"/>
              </a:rPr>
              <a:t>Conditions:</a:t>
            </a:r>
            <a:endParaRPr lang="en-IN" sz="1800" b="1" dirty="0">
              <a:solidFill>
                <a:srgbClr val="002060"/>
              </a:solidFill>
              <a:latin typeface="Cambria" pitchFamily="18" charset="0"/>
            </a:endParaRPr>
          </a:p>
          <a:p>
            <a:pPr lvl="0">
              <a:lnSpc>
                <a:spcPct val="150000"/>
              </a:lnSpc>
            </a:pPr>
            <a:r>
              <a:rPr lang="en-US" sz="1800" dirty="0">
                <a:solidFill>
                  <a:srgbClr val="002060"/>
                </a:solidFill>
                <a:latin typeface="Cambria" pitchFamily="18" charset="0"/>
              </a:rPr>
              <a:t>Must receive inputs after completion of job work within 1 year;</a:t>
            </a:r>
            <a:endParaRPr lang="en-IN" sz="1800" dirty="0">
              <a:solidFill>
                <a:srgbClr val="002060"/>
              </a:solidFill>
              <a:latin typeface="Cambria" pitchFamily="18" charset="0"/>
            </a:endParaRPr>
          </a:p>
          <a:p>
            <a:pPr lvl="0">
              <a:lnSpc>
                <a:spcPct val="150000"/>
              </a:lnSpc>
            </a:pPr>
            <a:r>
              <a:rPr lang="en-US" sz="1800" dirty="0">
                <a:solidFill>
                  <a:srgbClr val="002060"/>
                </a:solidFill>
                <a:latin typeface="Cambria" pitchFamily="18" charset="0"/>
              </a:rPr>
              <a:t>must receive capital goods back after completion of job work within three years;</a:t>
            </a:r>
            <a:endParaRPr lang="en-IN" sz="1800" dirty="0">
              <a:solidFill>
                <a:srgbClr val="002060"/>
              </a:solidFill>
              <a:latin typeface="Cambria" pitchFamily="18" charset="0"/>
            </a:endParaRPr>
          </a:p>
          <a:p>
            <a:pPr lvl="0">
              <a:lnSpc>
                <a:spcPct val="150000"/>
              </a:lnSpc>
            </a:pPr>
            <a:r>
              <a:rPr lang="en-US" sz="1800" dirty="0">
                <a:solidFill>
                  <a:srgbClr val="002060"/>
                </a:solidFill>
                <a:latin typeface="Cambria" pitchFamily="18" charset="0"/>
              </a:rPr>
              <a:t>fulfill other prescribed conditions and restrictions, if any.</a:t>
            </a:r>
            <a:endParaRPr lang="en-IN" sz="1800" dirty="0">
              <a:solidFill>
                <a:srgbClr val="002060"/>
              </a:solidFill>
              <a:latin typeface="Cambria" pitchFamily="18" charset="0"/>
            </a:endParaRPr>
          </a:p>
          <a:p>
            <a:pPr>
              <a:lnSpc>
                <a:spcPct val="150000"/>
              </a:lnSpc>
            </a:pPr>
            <a:r>
              <a:rPr lang="en-US" sz="1800" dirty="0">
                <a:solidFill>
                  <a:srgbClr val="002060"/>
                </a:solidFill>
                <a:latin typeface="Cambria" pitchFamily="18" charset="0"/>
              </a:rPr>
              <a:t>If inputs or capital goods (other than </a:t>
            </a:r>
            <a:r>
              <a:rPr lang="en-US" sz="1800" dirty="0" err="1">
                <a:solidFill>
                  <a:srgbClr val="002060"/>
                </a:solidFill>
                <a:latin typeface="Cambria" pitchFamily="18" charset="0"/>
              </a:rPr>
              <a:t>moulds</a:t>
            </a:r>
            <a:r>
              <a:rPr lang="en-US" sz="1800" dirty="0">
                <a:solidFill>
                  <a:srgbClr val="002060"/>
                </a:solidFill>
                <a:latin typeface="Cambria" pitchFamily="18" charset="0"/>
              </a:rPr>
              <a:t>, dies, jigs and fixtures or tools sent for job work) are not received back within time, it shall be deemed that inputs or capital goods were supplied by principal to job worker.</a:t>
            </a:r>
            <a:endParaRPr lang="en-IN" sz="1800" dirty="0">
              <a:solidFill>
                <a:srgbClr val="002060"/>
              </a:solidFill>
              <a:latin typeface="Cambria" pitchFamily="18" charset="0"/>
            </a:endParaRPr>
          </a:p>
          <a:p>
            <a:pPr>
              <a:lnSpc>
                <a:spcPct val="150000"/>
              </a:lnSpc>
              <a:buNone/>
            </a:pPr>
            <a:endParaRPr lang="en-IN" sz="1800" dirty="0"/>
          </a:p>
        </p:txBody>
      </p:sp>
      <p:sp>
        <p:nvSpPr>
          <p:cNvPr id="5" name="Title 4"/>
          <p:cNvSpPr>
            <a:spLocks noGrp="1"/>
          </p:cNvSpPr>
          <p:nvPr>
            <p:ph type="title"/>
          </p:nvPr>
        </p:nvSpPr>
        <p:spPr>
          <a:xfrm>
            <a:off x="612061" y="139463"/>
            <a:ext cx="11017093" cy="646331"/>
          </a:xfrm>
          <a:prstGeom prst="rect">
            <a:avLst/>
          </a:prstGeom>
        </p:spPr>
        <p:txBody>
          <a:bodyPr>
            <a:spAutoFit/>
          </a:bodyPr>
          <a:lstStyle/>
          <a:p>
            <a:pPr algn="ctr">
              <a:defRPr/>
            </a:pPr>
            <a:r>
              <a:rPr lang="en-IN" sz="3600" b="1" dirty="0">
                <a:solidFill>
                  <a:srgbClr val="002060"/>
                </a:solidFill>
                <a:latin typeface="Cambria" pitchFamily="18" charset="0"/>
                <a:cs typeface="Times New Roman" panose="02020603050405020304" pitchFamily="18" charset="0"/>
              </a:rPr>
              <a:t>Input Tax Credit </a:t>
            </a:r>
            <a:r>
              <a:rPr lang="en-IN" sz="3600" b="1" dirty="0" err="1">
                <a:solidFill>
                  <a:srgbClr val="002060"/>
                </a:solidFill>
                <a:latin typeface="Cambria" pitchFamily="18" charset="0"/>
                <a:cs typeface="Times New Roman" panose="02020603050405020304" pitchFamily="18" charset="0"/>
              </a:rPr>
              <a:t>Jobwork</a:t>
            </a:r>
            <a:r>
              <a:rPr lang="en-IN" sz="3600" b="1" dirty="0">
                <a:solidFill>
                  <a:srgbClr val="002060"/>
                </a:solidFill>
                <a:latin typeface="Cambria" pitchFamily="18" charset="0"/>
                <a:cs typeface="Times New Roman" panose="02020603050405020304" pitchFamily="18" charset="0"/>
              </a:rPr>
              <a:t> (</a:t>
            </a:r>
            <a:r>
              <a:rPr lang="en-IN" sz="3600" b="1" dirty="0" err="1">
                <a:solidFill>
                  <a:srgbClr val="002060"/>
                </a:solidFill>
                <a:latin typeface="Cambria" pitchFamily="18" charset="0"/>
                <a:cs typeface="Times New Roman" panose="02020603050405020304" pitchFamily="18" charset="0"/>
              </a:rPr>
              <a:t>Contd</a:t>
            </a:r>
            <a:r>
              <a:rPr lang="en-IN" sz="3600" b="1" dirty="0">
                <a:solidFill>
                  <a:srgbClr val="002060"/>
                </a:solidFill>
                <a:latin typeface="Cambria" pitchFamily="18" charset="0"/>
                <a:cs typeface="Times New Roman" panose="02020603050405020304" pitchFamily="18" charset="0"/>
              </a:rPr>
              <a:t>…)</a:t>
            </a:r>
          </a:p>
        </p:txBody>
      </p:sp>
      <p:sp>
        <p:nvSpPr>
          <p:cNvPr id="6" name="TextBox 5"/>
          <p:cNvSpPr txBox="1"/>
          <p:nvPr/>
        </p:nvSpPr>
        <p:spPr>
          <a:xfrm>
            <a:off x="3977466" y="6429396"/>
            <a:ext cx="7929618" cy="461665"/>
          </a:xfrm>
          <a:prstGeom prst="rect">
            <a:avLst/>
          </a:prstGeom>
          <a:noFill/>
        </p:spPr>
        <p:txBody>
          <a:bodyPr wrap="square" rtlCol="0">
            <a:spAutoFit/>
          </a:bodyPr>
          <a:lstStyle/>
          <a:p>
            <a:pPr algn="r"/>
            <a:r>
              <a:rPr lang="en-US" sz="1200" b="1" dirty="0" smtClean="0">
                <a:solidFill>
                  <a:srgbClr val="002060"/>
                </a:solidFill>
                <a:latin typeface="Calibri" pitchFamily="34" charset="0"/>
                <a:cs typeface="Calibri" pitchFamily="34" charset="0"/>
              </a:rPr>
              <a:t>35                                                                                               </a:t>
            </a:r>
            <a:r>
              <a:rPr lang="en-US" sz="1200" b="1" dirty="0">
                <a:solidFill>
                  <a:srgbClr val="002060"/>
                </a:solidFill>
                <a:latin typeface="Calibri" pitchFamily="34" charset="0"/>
                <a:cs typeface="Calibri" pitchFamily="34" charset="0"/>
              </a:rPr>
              <a:t>Damania &amp; Varaiya  Chartered Accountants</a:t>
            </a:r>
            <a:endParaRPr lang="en-IN" sz="1200" b="1" dirty="0">
              <a:solidFill>
                <a:srgbClr val="002060"/>
              </a:solidFill>
              <a:latin typeface="Calibri" pitchFamily="34" charset="0"/>
              <a:cs typeface="Calibri" pitchFamily="34" charset="0"/>
            </a:endParaRPr>
          </a:p>
          <a:p>
            <a:pPr algn="r"/>
            <a:endParaRPr lang="en-US" sz="1200" dirty="0">
              <a:solidFill>
                <a:srgbClr val="002060"/>
              </a:solidFill>
            </a:endParaRPr>
          </a:p>
        </p:txBody>
      </p:sp>
    </p:spTree>
    <p:extLst>
      <p:ext uri="{BB962C8B-B14F-4D97-AF65-F5344CB8AC3E}">
        <p14:creationId xmlns:p14="http://schemas.microsoft.com/office/powerpoint/2010/main" val="391317947"/>
      </p:ext>
    </p:extLst>
  </p:cSld>
  <p:clrMapOvr>
    <a:masterClrMapping/>
  </p:clrMapOvr>
  <p:transition>
    <p:pull dir="ld"/>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530152" y="274638"/>
            <a:ext cx="10099000" cy="1143000"/>
          </a:xfrm>
          <a:prstGeom prst="rect">
            <a:avLst/>
          </a:prstGeom>
        </p:spPr>
        <p:txBody>
          <a:bodyPr anchor="ctr">
            <a:normAutofit/>
            <a:scene3d>
              <a:camera prst="orthographicFront"/>
              <a:lightRig rig="soft" dir="t"/>
            </a:scene3d>
            <a:sp3d prstMaterial="softEdge">
              <a:bevelT w="25400" h="25400"/>
            </a:sp3d>
          </a:bodyPr>
          <a:lstStyle/>
          <a:p>
            <a:pPr algn="ctr">
              <a:defRPr/>
            </a:pPr>
            <a:endParaRPr lang="en-IN" sz="3600" b="1" dirty="0" err="1">
              <a:solidFill>
                <a:schemeClr val="accent1">
                  <a:lumMod val="75000"/>
                </a:schemeClr>
              </a:solidFill>
              <a:latin typeface="Times New Roman" panose="02020603050405020304" pitchFamily="18" charset="0"/>
              <a:cs typeface="Times New Roman" panose="02020603050405020304" pitchFamily="18" charset="0"/>
            </a:endParaRPr>
          </a:p>
        </p:txBody>
      </p:sp>
      <p:graphicFrame>
        <p:nvGraphicFramePr>
          <p:cNvPr id="7" name="Diagram 6" descr="sdsadad"/>
          <p:cNvGraphicFramePr/>
          <p:nvPr/>
        </p:nvGraphicFramePr>
        <p:xfrm>
          <a:off x="2071883" y="1916832"/>
          <a:ext cx="1836181" cy="35695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4" name="Diagram 13"/>
          <p:cNvGraphicFramePr/>
          <p:nvPr/>
        </p:nvGraphicFramePr>
        <p:xfrm>
          <a:off x="5622308" y="2060848"/>
          <a:ext cx="1836181" cy="3425552"/>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15" name="Diagram 14"/>
          <p:cNvGraphicFramePr/>
          <p:nvPr/>
        </p:nvGraphicFramePr>
        <p:xfrm>
          <a:off x="9108952" y="1772816"/>
          <a:ext cx="2409955" cy="3865984"/>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
        <p:nvSpPr>
          <p:cNvPr id="10" name="Right Arrow 4"/>
          <p:cNvSpPr/>
          <p:nvPr/>
        </p:nvSpPr>
        <p:spPr>
          <a:xfrm>
            <a:off x="4987872" y="2895603"/>
            <a:ext cx="276277" cy="201613"/>
          </a:xfrm>
          <a:prstGeom prst="rect">
            <a:avLst/>
          </a:prstGeom>
        </p:spPr>
        <p:style>
          <a:lnRef idx="0">
            <a:scrgbClr r="0" g="0" b="0"/>
          </a:lnRef>
          <a:fillRef idx="0">
            <a:scrgbClr r="0" g="0" b="0"/>
          </a:fillRef>
          <a:effectRef idx="0">
            <a:scrgbClr r="0" g="0" b="0"/>
          </a:effectRef>
          <a:fontRef idx="minor">
            <a:schemeClr val="lt1"/>
          </a:fontRef>
        </p:style>
        <p:txBody>
          <a:bodyPr lIns="0" tIns="0" rIns="0" bIns="0" spcCol="1270" anchor="ctr"/>
          <a:lstStyle/>
          <a:p>
            <a:pPr algn="ctr" defTabSz="666750">
              <a:lnSpc>
                <a:spcPct val="90000"/>
              </a:lnSpc>
              <a:spcAft>
                <a:spcPct val="35000"/>
              </a:spcAft>
              <a:defRPr/>
            </a:pPr>
            <a:endParaRPr lang="en-IN" sz="1500"/>
          </a:p>
        </p:txBody>
      </p:sp>
      <p:sp>
        <p:nvSpPr>
          <p:cNvPr id="12" name="Rectangle 11"/>
          <p:cNvSpPr/>
          <p:nvPr/>
        </p:nvSpPr>
        <p:spPr>
          <a:xfrm>
            <a:off x="382538" y="71414"/>
            <a:ext cx="11136104" cy="646112"/>
          </a:xfrm>
          <a:prstGeom prst="rect">
            <a:avLst/>
          </a:prstGeom>
        </p:spPr>
        <p:txBody>
          <a:bodyPr>
            <a:spAutoFit/>
          </a:bodyPr>
          <a:lstStyle/>
          <a:p>
            <a:pPr algn="ctr">
              <a:defRPr/>
            </a:pPr>
            <a:r>
              <a:rPr lang="en-IN" sz="3600" b="1" dirty="0">
                <a:solidFill>
                  <a:srgbClr val="002060"/>
                </a:solidFill>
                <a:latin typeface="Cambria" pitchFamily="18" charset="0"/>
                <a:cs typeface="Times New Roman" panose="02020603050405020304" pitchFamily="18" charset="0"/>
              </a:rPr>
              <a:t>Input Tax Credit (Contd…)</a:t>
            </a:r>
          </a:p>
        </p:txBody>
      </p:sp>
      <p:sp>
        <p:nvSpPr>
          <p:cNvPr id="3" name="TextBox 2"/>
          <p:cNvSpPr txBox="1"/>
          <p:nvPr/>
        </p:nvSpPr>
        <p:spPr>
          <a:xfrm>
            <a:off x="552556" y="1052513"/>
            <a:ext cx="10966087" cy="646112"/>
          </a:xfrm>
          <a:prstGeom prst="rect">
            <a:avLst/>
          </a:prstGeom>
          <a:noFill/>
        </p:spPr>
        <p:txBody>
          <a:bodyPr>
            <a:spAutoFit/>
          </a:bodyPr>
          <a:lstStyle/>
          <a:p>
            <a:pPr>
              <a:defRPr/>
            </a:pPr>
            <a:r>
              <a:rPr lang="en-IN" b="1" dirty="0">
                <a:solidFill>
                  <a:srgbClr val="002060"/>
                </a:solidFill>
                <a:latin typeface="Cambria" pitchFamily="18" charset="0"/>
                <a:cs typeface="Times New Roman" panose="02020603050405020304" pitchFamily="18" charset="0"/>
              </a:rPr>
              <a:t>VI</a:t>
            </a:r>
            <a:r>
              <a:rPr lang="en-IN" b="1" dirty="0">
                <a:solidFill>
                  <a:srgbClr val="002060"/>
                </a:solidFill>
                <a:latin typeface="Cambria" pitchFamily="18" charset="0"/>
              </a:rPr>
              <a:t>.</a:t>
            </a:r>
            <a:r>
              <a:rPr lang="en-IN" dirty="0">
                <a:solidFill>
                  <a:srgbClr val="002060"/>
                </a:solidFill>
                <a:latin typeface="Cambria" pitchFamily="18" charset="0"/>
              </a:rPr>
              <a:t> </a:t>
            </a:r>
            <a:r>
              <a:rPr lang="en-IN" b="1" u="sng" dirty="0">
                <a:solidFill>
                  <a:srgbClr val="002060"/>
                </a:solidFill>
                <a:latin typeface="Cambria" pitchFamily="18" charset="0"/>
                <a:cs typeface="Times New Roman" panose="02020603050405020304" pitchFamily="18" charset="0"/>
              </a:rPr>
              <a:t>Priorities of set-off </a:t>
            </a:r>
            <a:r>
              <a:rPr lang="en-IN" dirty="0">
                <a:solidFill>
                  <a:srgbClr val="002060"/>
                </a:solidFill>
                <a:latin typeface="Cambria" pitchFamily="18" charset="0"/>
              </a:rPr>
              <a:t>:</a:t>
            </a:r>
          </a:p>
          <a:p>
            <a:pPr>
              <a:defRPr/>
            </a:pPr>
            <a:r>
              <a:rPr lang="en-IN" dirty="0">
                <a:solidFill>
                  <a:srgbClr val="002060"/>
                </a:solidFill>
                <a:latin typeface="Cambria" pitchFamily="18" charset="0"/>
              </a:rPr>
              <a:t>     </a:t>
            </a:r>
            <a:r>
              <a:rPr lang="en-IN" dirty="0">
                <a:solidFill>
                  <a:srgbClr val="002060"/>
                </a:solidFill>
                <a:latin typeface="Cambria" pitchFamily="18" charset="0"/>
                <a:cs typeface="Times New Roman" panose="02020603050405020304" pitchFamily="18" charset="0"/>
              </a:rPr>
              <a:t>Set-off shall be adjusted in the following manner only </a:t>
            </a:r>
            <a:r>
              <a:rPr lang="en-IN" dirty="0">
                <a:solidFill>
                  <a:srgbClr val="002060"/>
                </a:solidFill>
                <a:latin typeface="Cambria" pitchFamily="18" charset="0"/>
              </a:rPr>
              <a:t>-</a:t>
            </a:r>
          </a:p>
        </p:txBody>
      </p:sp>
      <p:sp>
        <p:nvSpPr>
          <p:cNvPr id="11" name="TextBox 10"/>
          <p:cNvSpPr txBox="1"/>
          <p:nvPr/>
        </p:nvSpPr>
        <p:spPr>
          <a:xfrm>
            <a:off x="3977466" y="6429396"/>
            <a:ext cx="7929618" cy="461665"/>
          </a:xfrm>
          <a:prstGeom prst="rect">
            <a:avLst/>
          </a:prstGeom>
          <a:noFill/>
        </p:spPr>
        <p:txBody>
          <a:bodyPr wrap="square" rtlCol="0">
            <a:spAutoFit/>
          </a:bodyPr>
          <a:lstStyle/>
          <a:p>
            <a:pPr algn="r"/>
            <a:r>
              <a:rPr lang="en-US" sz="1200" b="1" dirty="0" smtClean="0">
                <a:solidFill>
                  <a:srgbClr val="002060"/>
                </a:solidFill>
                <a:latin typeface="Calibri" pitchFamily="34" charset="0"/>
                <a:cs typeface="Calibri" pitchFamily="34" charset="0"/>
              </a:rPr>
              <a:t>36</a:t>
            </a:r>
            <a:r>
              <a:rPr lang="en-US" sz="1200" b="1" dirty="0" smtClean="0">
                <a:solidFill>
                  <a:srgbClr val="002060"/>
                </a:solidFill>
                <a:latin typeface="Calibri" pitchFamily="34" charset="0"/>
                <a:cs typeface="Calibri" pitchFamily="34" charset="0"/>
              </a:rPr>
              <a:t>                                                                                               </a:t>
            </a:r>
            <a:r>
              <a:rPr lang="en-US" sz="1200" b="1" dirty="0">
                <a:solidFill>
                  <a:srgbClr val="002060"/>
                </a:solidFill>
                <a:latin typeface="Calibri" pitchFamily="34" charset="0"/>
                <a:cs typeface="Calibri" pitchFamily="34" charset="0"/>
              </a:rPr>
              <a:t>Damania &amp; Varaiya  Chartered Accountants</a:t>
            </a:r>
            <a:endParaRPr lang="en-IN" sz="1200" b="1" dirty="0">
              <a:solidFill>
                <a:srgbClr val="002060"/>
              </a:solidFill>
              <a:latin typeface="Calibri" pitchFamily="34" charset="0"/>
              <a:cs typeface="Calibri" pitchFamily="34" charset="0"/>
            </a:endParaRPr>
          </a:p>
          <a:p>
            <a:pPr algn="r"/>
            <a:endParaRPr lang="en-US" sz="1200" dirty="0">
              <a:solidFill>
                <a:srgbClr val="002060"/>
              </a:solidFill>
            </a:endParaRPr>
          </a:p>
        </p:txBody>
      </p:sp>
      <p:sp>
        <p:nvSpPr>
          <p:cNvPr id="16" name="TextBox 15"/>
          <p:cNvSpPr txBox="1"/>
          <p:nvPr/>
        </p:nvSpPr>
        <p:spPr>
          <a:xfrm>
            <a:off x="1853406" y="5867400"/>
            <a:ext cx="7848600" cy="381000"/>
          </a:xfrm>
          <a:prstGeom prst="rect">
            <a:avLst/>
          </a:prstGeom>
          <a:noFill/>
        </p:spPr>
        <p:txBody>
          <a:bodyPr wrap="square" rtlCol="0">
            <a:spAutoFit/>
          </a:bodyPr>
          <a:lstStyle/>
          <a:p>
            <a:pPr algn="ctr"/>
            <a:r>
              <a:rPr lang="en-US" b="1" i="1" dirty="0">
                <a:solidFill>
                  <a:srgbClr val="002060"/>
                </a:solidFill>
                <a:latin typeface="Cambria" pitchFamily="18" charset="0"/>
              </a:rPr>
              <a:t>Note: Credit of CGST &amp; of SGST cannot be cross </a:t>
            </a:r>
            <a:r>
              <a:rPr lang="en-US" b="1" i="1" dirty="0" err="1">
                <a:solidFill>
                  <a:srgbClr val="002060"/>
                </a:solidFill>
                <a:latin typeface="Cambria" pitchFamily="18" charset="0"/>
              </a:rPr>
              <a:t>utilised</a:t>
            </a:r>
            <a:r>
              <a:rPr lang="en-US" b="1" i="1" dirty="0">
                <a:solidFill>
                  <a:srgbClr val="002060"/>
                </a:solidFill>
                <a:latin typeface="Cambria" pitchFamily="18" charset="0"/>
              </a:rPr>
              <a:t>.</a:t>
            </a:r>
          </a:p>
        </p:txBody>
      </p:sp>
    </p:spTree>
  </p:cSld>
  <p:clrMapOvr>
    <a:masterClrMapping/>
  </p:clrMapOvr>
  <p:transition>
    <p:pull dir="ld"/>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1016069" y="1052736"/>
            <a:ext cx="4513419" cy="3240360"/>
          </a:xfrm>
          <a:prstGeom prst="ellipse">
            <a:avLst/>
          </a:prstGeom>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IN" sz="2400" dirty="0">
                <a:solidFill>
                  <a:schemeClr val="tx1"/>
                </a:solidFill>
                <a:latin typeface="+mj-lt"/>
                <a:cs typeface="Calibri" pitchFamily="34" charset="0"/>
              </a:rPr>
              <a:t>SGST of one state cannot be used to pay SGST of another state</a:t>
            </a:r>
          </a:p>
        </p:txBody>
      </p:sp>
      <p:sp>
        <p:nvSpPr>
          <p:cNvPr id="6" name="Oval 5"/>
          <p:cNvSpPr/>
          <p:nvPr/>
        </p:nvSpPr>
        <p:spPr>
          <a:xfrm>
            <a:off x="5529488" y="3212976"/>
            <a:ext cx="4513419" cy="3240360"/>
          </a:xfrm>
          <a:prstGeom prst="ellipse">
            <a:avLst/>
          </a:prstGeom>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400" dirty="0">
                <a:solidFill>
                  <a:schemeClr val="tx1"/>
                </a:solidFill>
                <a:latin typeface="+mj-lt"/>
              </a:rPr>
              <a:t>Inter adjustment of SGST &amp; CGST or </a:t>
            </a:r>
            <a:r>
              <a:rPr lang="en-US" sz="2400" i="1" dirty="0">
                <a:solidFill>
                  <a:schemeClr val="tx1"/>
                </a:solidFill>
                <a:latin typeface="+mj-lt"/>
              </a:rPr>
              <a:t>vice versa</a:t>
            </a:r>
            <a:r>
              <a:rPr lang="en-US" sz="2400" dirty="0">
                <a:solidFill>
                  <a:schemeClr val="tx1"/>
                </a:solidFill>
                <a:latin typeface="+mj-lt"/>
              </a:rPr>
              <a:t> is not permissible</a:t>
            </a:r>
            <a:endParaRPr lang="en-IN" sz="2400" dirty="0">
              <a:solidFill>
                <a:schemeClr val="tx1"/>
              </a:solidFill>
              <a:latin typeface="+mj-lt"/>
            </a:endParaRPr>
          </a:p>
        </p:txBody>
      </p:sp>
      <p:sp>
        <p:nvSpPr>
          <p:cNvPr id="7" name="Text Box 7"/>
          <p:cNvSpPr txBox="1">
            <a:spLocks noChangeArrowheads="1"/>
          </p:cNvSpPr>
          <p:nvPr/>
        </p:nvSpPr>
        <p:spPr bwMode="auto">
          <a:xfrm>
            <a:off x="312407" y="187326"/>
            <a:ext cx="11471887" cy="1044575"/>
          </a:xfrm>
          <a:prstGeom prst="rect">
            <a:avLst/>
          </a:prstGeom>
          <a:noFill/>
          <a:ln w="9525" algn="ctr">
            <a:noFill/>
            <a:miter lim="800000"/>
            <a:headEnd/>
            <a:tailEnd/>
          </a:ln>
          <a:effectLst/>
        </p:spPr>
        <p:txBody>
          <a:bodyPr/>
          <a:lstStyle/>
          <a:p>
            <a:pPr marL="182880" algn="ctr" fontAlgn="auto">
              <a:spcAft>
                <a:spcPts val="0"/>
              </a:spcAft>
              <a:buClr>
                <a:schemeClr val="accent6">
                  <a:lumMod val="75000"/>
                </a:schemeClr>
              </a:buClr>
              <a:buSzPct val="128000"/>
              <a:defRPr/>
            </a:pPr>
            <a:r>
              <a:rPr lang="en-IN" sz="3600" b="1" dirty="0">
                <a:solidFill>
                  <a:srgbClr val="002060"/>
                </a:solidFill>
                <a:latin typeface="Cambria" pitchFamily="18" charset="0"/>
                <a:cs typeface="Times New Roman" panose="02020603050405020304" pitchFamily="18" charset="0"/>
              </a:rPr>
              <a:t>ITC/Payment</a:t>
            </a:r>
            <a:r>
              <a:rPr lang="en-IN" sz="3600" b="1" dirty="0">
                <a:solidFill>
                  <a:srgbClr val="002060"/>
                </a:solidFill>
                <a:latin typeface="Times New Roman" panose="02020603050405020304" pitchFamily="18" charset="0"/>
                <a:cs typeface="Times New Roman" panose="02020603050405020304" pitchFamily="18" charset="0"/>
              </a:rPr>
              <a:t> </a:t>
            </a:r>
          </a:p>
          <a:p>
            <a:pPr>
              <a:spcBef>
                <a:spcPct val="50000"/>
              </a:spcBef>
              <a:defRPr/>
            </a:pPr>
            <a:endParaRPr lang="en-IN"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8" name="TextBox 7"/>
          <p:cNvSpPr txBox="1"/>
          <p:nvPr/>
        </p:nvSpPr>
        <p:spPr>
          <a:xfrm>
            <a:off x="3977466" y="6429396"/>
            <a:ext cx="7929618" cy="461665"/>
          </a:xfrm>
          <a:prstGeom prst="rect">
            <a:avLst/>
          </a:prstGeom>
          <a:noFill/>
        </p:spPr>
        <p:txBody>
          <a:bodyPr wrap="square" rtlCol="0">
            <a:spAutoFit/>
          </a:bodyPr>
          <a:lstStyle/>
          <a:p>
            <a:pPr algn="r"/>
            <a:r>
              <a:rPr lang="en-US" sz="1200" b="1" dirty="0" smtClean="0">
                <a:solidFill>
                  <a:srgbClr val="002060"/>
                </a:solidFill>
                <a:latin typeface="Calibri" pitchFamily="34" charset="0"/>
                <a:cs typeface="Calibri" pitchFamily="34" charset="0"/>
              </a:rPr>
              <a:t>37                                                                                               </a:t>
            </a:r>
            <a:r>
              <a:rPr lang="en-US" sz="1200" b="1" dirty="0">
                <a:solidFill>
                  <a:srgbClr val="002060"/>
                </a:solidFill>
                <a:latin typeface="Calibri" pitchFamily="34" charset="0"/>
                <a:cs typeface="Calibri" pitchFamily="34" charset="0"/>
              </a:rPr>
              <a:t>Damania &amp; Varaiya  Chartered Accountants</a:t>
            </a:r>
            <a:endParaRPr lang="en-IN" sz="1200" b="1" dirty="0">
              <a:solidFill>
                <a:srgbClr val="002060"/>
              </a:solidFill>
              <a:latin typeface="Calibri" pitchFamily="34" charset="0"/>
              <a:cs typeface="Calibri" pitchFamily="34" charset="0"/>
            </a:endParaRPr>
          </a:p>
          <a:p>
            <a:pPr algn="r"/>
            <a:endParaRPr lang="en-US" sz="1200" dirty="0">
              <a:solidFill>
                <a:srgbClr val="002060"/>
              </a:solidFill>
            </a:endParaRPr>
          </a:p>
        </p:txBody>
      </p:sp>
    </p:spTree>
    <p:extLst>
      <p:ext uri="{BB962C8B-B14F-4D97-AF65-F5344CB8AC3E}">
        <p14:creationId xmlns:p14="http://schemas.microsoft.com/office/powerpoint/2010/main" val="1598157146"/>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2538" y="139682"/>
            <a:ext cx="11136104" cy="646112"/>
          </a:xfrm>
          <a:prstGeom prst="rect">
            <a:avLst/>
          </a:prstGeom>
        </p:spPr>
        <p:txBody>
          <a:bodyPr>
            <a:spAutoFit/>
          </a:bodyPr>
          <a:lstStyle/>
          <a:p>
            <a:pPr algn="ctr">
              <a:defRPr/>
            </a:pPr>
            <a:r>
              <a:rPr lang="en-IN" sz="3600" b="1" dirty="0">
                <a:solidFill>
                  <a:srgbClr val="002060"/>
                </a:solidFill>
                <a:latin typeface="Cambria" pitchFamily="18" charset="0"/>
                <a:cs typeface="Times New Roman" panose="02020603050405020304" pitchFamily="18" charset="0"/>
              </a:rPr>
              <a:t>Input Tax Credit (Contd…)</a:t>
            </a:r>
          </a:p>
        </p:txBody>
      </p:sp>
      <p:sp>
        <p:nvSpPr>
          <p:cNvPr id="5" name="Content Placeholder 2"/>
          <p:cNvSpPr>
            <a:spLocks noGrp="1"/>
          </p:cNvSpPr>
          <p:nvPr>
            <p:ph idx="1"/>
          </p:nvPr>
        </p:nvSpPr>
        <p:spPr>
          <a:xfrm>
            <a:off x="818206" y="1196975"/>
            <a:ext cx="10411406" cy="5184775"/>
          </a:xfrm>
        </p:spPr>
        <p:txBody>
          <a:bodyPr>
            <a:normAutofit/>
          </a:bodyPr>
          <a:lstStyle/>
          <a:p>
            <a:pPr marL="0" indent="0">
              <a:buNone/>
              <a:defRPr/>
            </a:pPr>
            <a:r>
              <a:rPr lang="en-IN" sz="1800" b="1" dirty="0">
                <a:solidFill>
                  <a:srgbClr val="002060"/>
                </a:solidFill>
                <a:latin typeface="Cambria" pitchFamily="18" charset="0"/>
                <a:cs typeface="Times New Roman" panose="02020603050405020304" pitchFamily="18" charset="0"/>
              </a:rPr>
              <a:t>VII. </a:t>
            </a:r>
            <a:r>
              <a:rPr lang="en-IN" b="1" u="sng" dirty="0">
                <a:solidFill>
                  <a:srgbClr val="002060"/>
                </a:solidFill>
                <a:latin typeface="Cambria" pitchFamily="18" charset="0"/>
                <a:cs typeface="Times New Roman" panose="02020603050405020304" pitchFamily="18" charset="0"/>
              </a:rPr>
              <a:t>Transfer of credit</a:t>
            </a:r>
            <a:r>
              <a:rPr lang="en-IN" b="1" dirty="0">
                <a:solidFill>
                  <a:srgbClr val="002060"/>
                </a:solidFill>
                <a:latin typeface="Cambria" pitchFamily="18" charset="0"/>
                <a:cs typeface="Times New Roman" panose="02020603050405020304" pitchFamily="18" charset="0"/>
              </a:rPr>
              <a:t> :</a:t>
            </a:r>
          </a:p>
          <a:p>
            <a:pPr marL="0" indent="0">
              <a:buNone/>
              <a:defRPr/>
            </a:pPr>
            <a:r>
              <a:rPr lang="en-IN" dirty="0">
                <a:solidFill>
                  <a:srgbClr val="002060"/>
                </a:solidFill>
                <a:latin typeface="Cambria" pitchFamily="18" charset="0"/>
                <a:cs typeface="Times New Roman" panose="02020603050405020304" pitchFamily="18" charset="0"/>
              </a:rPr>
              <a:t> </a:t>
            </a:r>
            <a:r>
              <a:rPr lang="en-IN" dirty="0" smtClean="0">
                <a:solidFill>
                  <a:srgbClr val="002060"/>
                </a:solidFill>
                <a:latin typeface="Cambria" pitchFamily="18" charset="0"/>
                <a:cs typeface="Times New Roman" panose="02020603050405020304" pitchFamily="18" charset="0"/>
              </a:rPr>
              <a:t>       Where </a:t>
            </a:r>
            <a:r>
              <a:rPr lang="en-IN" dirty="0">
                <a:solidFill>
                  <a:srgbClr val="002060"/>
                </a:solidFill>
                <a:latin typeface="Cambria" pitchFamily="18" charset="0"/>
                <a:cs typeface="Times New Roman" panose="02020603050405020304" pitchFamily="18" charset="0"/>
              </a:rPr>
              <a:t>there is a change in constitution of </a:t>
            </a:r>
            <a:r>
              <a:rPr lang="en-IN" dirty="0" smtClean="0">
                <a:solidFill>
                  <a:srgbClr val="002060"/>
                </a:solidFill>
                <a:latin typeface="Cambria" pitchFamily="18" charset="0"/>
                <a:cs typeface="Times New Roman" panose="02020603050405020304" pitchFamily="18" charset="0"/>
              </a:rPr>
              <a:t>TP</a:t>
            </a:r>
          </a:p>
          <a:p>
            <a:pPr marL="0" indent="0">
              <a:buNone/>
              <a:defRPr/>
            </a:pPr>
            <a:r>
              <a:rPr lang="en-IN" dirty="0" smtClean="0">
                <a:solidFill>
                  <a:srgbClr val="002060"/>
                </a:solidFill>
                <a:latin typeface="Cambria" pitchFamily="18" charset="0"/>
                <a:cs typeface="Times New Roman" panose="02020603050405020304" pitchFamily="18" charset="0"/>
              </a:rPr>
              <a:t>        on </a:t>
            </a:r>
            <a:r>
              <a:rPr lang="en-IN" dirty="0">
                <a:solidFill>
                  <a:srgbClr val="002060"/>
                </a:solidFill>
                <a:latin typeface="Cambria" pitchFamily="18" charset="0"/>
                <a:cs typeface="Times New Roman" panose="02020603050405020304" pitchFamily="18" charset="0"/>
              </a:rPr>
              <a:t>account of sale, merger, demerger, amalgamation, lease, transfer,</a:t>
            </a:r>
          </a:p>
          <a:p>
            <a:pPr marL="0" indent="0">
              <a:buNone/>
              <a:defRPr/>
            </a:pPr>
            <a:r>
              <a:rPr lang="en-IN" dirty="0">
                <a:solidFill>
                  <a:srgbClr val="002060"/>
                </a:solidFill>
                <a:latin typeface="Cambria" pitchFamily="18" charset="0"/>
                <a:cs typeface="Times New Roman" panose="02020603050405020304" pitchFamily="18" charset="0"/>
              </a:rPr>
              <a:t> </a:t>
            </a:r>
            <a:r>
              <a:rPr lang="en-IN" dirty="0" smtClean="0">
                <a:solidFill>
                  <a:srgbClr val="002060"/>
                </a:solidFill>
                <a:latin typeface="Cambria" pitchFamily="18" charset="0"/>
                <a:cs typeface="Times New Roman" panose="02020603050405020304" pitchFamily="18" charset="0"/>
              </a:rPr>
              <a:t>        with </a:t>
            </a:r>
            <a:r>
              <a:rPr lang="en-IN" dirty="0">
                <a:solidFill>
                  <a:srgbClr val="002060"/>
                </a:solidFill>
                <a:latin typeface="Cambria" pitchFamily="18" charset="0"/>
                <a:cs typeface="Times New Roman" panose="02020603050405020304" pitchFamily="18" charset="0"/>
              </a:rPr>
              <a:t>specific provision of transfer of liabilities,</a:t>
            </a:r>
          </a:p>
          <a:p>
            <a:pPr marL="285750" indent="-285750">
              <a:buNone/>
              <a:defRPr/>
            </a:pPr>
            <a:r>
              <a:rPr lang="en-IN" dirty="0" smtClean="0">
                <a:solidFill>
                  <a:srgbClr val="002060"/>
                </a:solidFill>
                <a:latin typeface="Cambria" pitchFamily="18" charset="0"/>
                <a:cs typeface="Times New Roman" panose="02020603050405020304" pitchFamily="18" charset="0"/>
              </a:rPr>
              <a:t>         then </a:t>
            </a:r>
            <a:r>
              <a:rPr lang="en-IN" dirty="0">
                <a:solidFill>
                  <a:srgbClr val="002060"/>
                </a:solidFill>
                <a:latin typeface="Cambria" pitchFamily="18" charset="0"/>
                <a:cs typeface="Times New Roman" panose="02020603050405020304" pitchFamily="18" charset="0"/>
              </a:rPr>
              <a:t>TP shall be allowed to transfer unadjusted ITC as per books of account.</a:t>
            </a:r>
          </a:p>
          <a:p>
            <a:pPr marL="0" indent="0">
              <a:lnSpc>
                <a:spcPct val="150000"/>
              </a:lnSpc>
              <a:buFont typeface="Georgia" pitchFamily="18" charset="0"/>
              <a:buNone/>
              <a:defRPr/>
            </a:pPr>
            <a:endParaRPr lang="en-IN" sz="1800" b="1" dirty="0">
              <a:solidFill>
                <a:srgbClr val="002060"/>
              </a:solidFill>
              <a:latin typeface="Cambria" pitchFamily="18" charset="0"/>
              <a:cs typeface="Times New Roman" panose="02020603050405020304" pitchFamily="18" charset="0"/>
            </a:endParaRPr>
          </a:p>
          <a:p>
            <a:pPr marL="0" indent="0">
              <a:lnSpc>
                <a:spcPct val="150000"/>
              </a:lnSpc>
              <a:buFont typeface="Georgia" pitchFamily="18" charset="0"/>
              <a:buNone/>
              <a:defRPr/>
            </a:pPr>
            <a:endParaRPr lang="en-IN" sz="800" dirty="0">
              <a:solidFill>
                <a:srgbClr val="002060"/>
              </a:solidFill>
              <a:latin typeface="Cambria" pitchFamily="18" charset="0"/>
            </a:endParaRPr>
          </a:p>
          <a:p>
            <a:pPr marL="0" indent="0">
              <a:lnSpc>
                <a:spcPct val="150000"/>
              </a:lnSpc>
              <a:buFont typeface="Georgia" pitchFamily="18" charset="0"/>
              <a:buNone/>
              <a:defRPr/>
            </a:pPr>
            <a:r>
              <a:rPr lang="en-IN" sz="1800" b="1" dirty="0">
                <a:solidFill>
                  <a:srgbClr val="002060"/>
                </a:solidFill>
                <a:latin typeface="Cambria" pitchFamily="18" charset="0"/>
                <a:cs typeface="Times New Roman" panose="02020603050405020304" pitchFamily="18" charset="0"/>
              </a:rPr>
              <a:t>VIII. </a:t>
            </a:r>
            <a:r>
              <a:rPr lang="en-IN" sz="1800" b="1" u="sng" dirty="0">
                <a:solidFill>
                  <a:srgbClr val="002060"/>
                </a:solidFill>
                <a:latin typeface="Cambria" pitchFamily="18" charset="0"/>
                <a:cs typeface="Times New Roman" panose="02020603050405020304" pitchFamily="18" charset="0"/>
              </a:rPr>
              <a:t>Carry-forward:</a:t>
            </a:r>
          </a:p>
          <a:p>
            <a:pPr marL="225425" indent="-225425" algn="just">
              <a:lnSpc>
                <a:spcPct val="150000"/>
              </a:lnSpc>
              <a:buFont typeface="Wingdings" pitchFamily="2" charset="2"/>
              <a:buChar char="§"/>
              <a:defRPr/>
            </a:pPr>
            <a:r>
              <a:rPr lang="en-IN" sz="1800" dirty="0">
                <a:solidFill>
                  <a:srgbClr val="002060"/>
                </a:solidFill>
                <a:latin typeface="Cambria" pitchFamily="18" charset="0"/>
                <a:cs typeface="Times New Roman" panose="02020603050405020304" pitchFamily="18" charset="0"/>
              </a:rPr>
              <a:t>Where ITC in respect of tax period exceeds output tax, excess credit shall be carried forward to subsequent tax period if not eligible for refund. </a:t>
            </a:r>
          </a:p>
          <a:p>
            <a:pPr marL="0" indent="0" algn="just">
              <a:lnSpc>
                <a:spcPct val="150000"/>
              </a:lnSpc>
              <a:buNone/>
              <a:defRPr/>
            </a:pPr>
            <a:endParaRPr lang="en-IN" sz="1800" dirty="0">
              <a:solidFill>
                <a:srgbClr val="002060"/>
              </a:solidFill>
              <a:latin typeface="Cambria" pitchFamily="18" charset="0"/>
              <a:cs typeface="Times New Roman" panose="02020603050405020304" pitchFamily="18" charset="0"/>
            </a:endParaRPr>
          </a:p>
          <a:p>
            <a:pPr marL="0" indent="0">
              <a:lnSpc>
                <a:spcPct val="150000"/>
              </a:lnSpc>
              <a:buNone/>
              <a:defRPr/>
            </a:pPr>
            <a:endParaRPr lang="en-IN" sz="1800" dirty="0">
              <a:solidFill>
                <a:srgbClr val="002060"/>
              </a:solidFill>
              <a:latin typeface="Cambria" pitchFamily="18" charset="0"/>
              <a:cs typeface="Times New Roman" panose="02020603050405020304" pitchFamily="18" charset="0"/>
            </a:endParaRPr>
          </a:p>
          <a:p>
            <a:pPr marL="0" indent="0">
              <a:lnSpc>
                <a:spcPct val="150000"/>
              </a:lnSpc>
              <a:buFont typeface="Georgia" pitchFamily="18" charset="0"/>
              <a:buNone/>
              <a:defRPr/>
            </a:pPr>
            <a:endParaRPr lang="en-IN" sz="1800" dirty="0">
              <a:solidFill>
                <a:srgbClr val="002060"/>
              </a:solidFill>
              <a:latin typeface="Cambria" pitchFamily="18" charset="0"/>
              <a:cs typeface="Times New Roman" panose="02020603050405020304" pitchFamily="18" charset="0"/>
            </a:endParaRPr>
          </a:p>
        </p:txBody>
      </p:sp>
      <p:sp>
        <p:nvSpPr>
          <p:cNvPr id="8" name="TextBox 7"/>
          <p:cNvSpPr txBox="1"/>
          <p:nvPr/>
        </p:nvSpPr>
        <p:spPr>
          <a:xfrm>
            <a:off x="3977466" y="6429396"/>
            <a:ext cx="7929618" cy="461665"/>
          </a:xfrm>
          <a:prstGeom prst="rect">
            <a:avLst/>
          </a:prstGeom>
          <a:noFill/>
        </p:spPr>
        <p:txBody>
          <a:bodyPr wrap="square" rtlCol="0">
            <a:spAutoFit/>
          </a:bodyPr>
          <a:lstStyle/>
          <a:p>
            <a:pPr algn="r"/>
            <a:r>
              <a:rPr lang="en-US" sz="1200" b="1" dirty="0" smtClean="0">
                <a:solidFill>
                  <a:srgbClr val="002060"/>
                </a:solidFill>
                <a:latin typeface="Calibri" pitchFamily="34" charset="0"/>
                <a:cs typeface="Calibri" pitchFamily="34" charset="0"/>
              </a:rPr>
              <a:t>38</a:t>
            </a:r>
            <a:r>
              <a:rPr lang="en-US" sz="1200" b="1" dirty="0" smtClean="0">
                <a:solidFill>
                  <a:srgbClr val="002060"/>
                </a:solidFill>
                <a:latin typeface="Calibri" pitchFamily="34" charset="0"/>
                <a:cs typeface="Calibri" pitchFamily="34" charset="0"/>
              </a:rPr>
              <a:t>                                                                                             </a:t>
            </a:r>
            <a:r>
              <a:rPr lang="en-US" sz="1200" b="1" dirty="0">
                <a:solidFill>
                  <a:srgbClr val="002060"/>
                </a:solidFill>
                <a:latin typeface="Calibri" pitchFamily="34" charset="0"/>
                <a:cs typeface="Calibri" pitchFamily="34" charset="0"/>
              </a:rPr>
              <a:t>Damania &amp; Varaiya  Chartered Accountants</a:t>
            </a:r>
            <a:endParaRPr lang="en-IN" sz="1200" b="1" dirty="0">
              <a:solidFill>
                <a:srgbClr val="002060"/>
              </a:solidFill>
              <a:latin typeface="Calibri" pitchFamily="34" charset="0"/>
              <a:cs typeface="Calibri" pitchFamily="34" charset="0"/>
            </a:endParaRPr>
          </a:p>
          <a:p>
            <a:pPr algn="r"/>
            <a:endParaRPr lang="en-US" sz="1200" dirty="0">
              <a:solidFill>
                <a:srgbClr val="002060"/>
              </a:solidFill>
            </a:endParaRPr>
          </a:p>
        </p:txBody>
      </p:sp>
    </p:spTree>
  </p:cSld>
  <p:clrMapOvr>
    <a:masterClrMapping/>
  </p:clrMapOvr>
  <p:transition>
    <p:pull dir="ld"/>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5606" y="2819400"/>
            <a:ext cx="11017093" cy="1143000"/>
          </a:xfrm>
        </p:spPr>
        <p:txBody>
          <a:bodyPr/>
          <a:lstStyle/>
          <a:p>
            <a:r>
              <a:rPr lang="en-US" b="1" dirty="0">
                <a:solidFill>
                  <a:srgbClr val="002060"/>
                </a:solidFill>
                <a:latin typeface="Cambria" pitchFamily="18" charset="0"/>
              </a:rPr>
              <a:t>Returns</a:t>
            </a:r>
            <a:endParaRPr lang="en-IN" b="1" dirty="0">
              <a:solidFill>
                <a:srgbClr val="002060"/>
              </a:solidFill>
              <a:latin typeface="Cambria" pitchFamily="18" charset="0"/>
            </a:endParaRPr>
          </a:p>
        </p:txBody>
      </p:sp>
      <p:sp>
        <p:nvSpPr>
          <p:cNvPr id="5" name="TextBox 4"/>
          <p:cNvSpPr txBox="1"/>
          <p:nvPr/>
        </p:nvSpPr>
        <p:spPr>
          <a:xfrm>
            <a:off x="3977466" y="6429396"/>
            <a:ext cx="7929618" cy="461665"/>
          </a:xfrm>
          <a:prstGeom prst="rect">
            <a:avLst/>
          </a:prstGeom>
          <a:noFill/>
        </p:spPr>
        <p:txBody>
          <a:bodyPr wrap="square" rtlCol="0">
            <a:spAutoFit/>
          </a:bodyPr>
          <a:lstStyle/>
          <a:p>
            <a:pPr algn="r"/>
            <a:r>
              <a:rPr lang="en-US" sz="1200" b="1" dirty="0" smtClean="0">
                <a:solidFill>
                  <a:srgbClr val="002060"/>
                </a:solidFill>
                <a:latin typeface="Calibri" pitchFamily="34" charset="0"/>
                <a:cs typeface="Calibri" pitchFamily="34" charset="0"/>
              </a:rPr>
              <a:t>39                                                                                               </a:t>
            </a:r>
            <a:r>
              <a:rPr lang="en-US" sz="1200" b="1" dirty="0">
                <a:solidFill>
                  <a:srgbClr val="002060"/>
                </a:solidFill>
                <a:latin typeface="Calibri" pitchFamily="34" charset="0"/>
                <a:cs typeface="Calibri" pitchFamily="34" charset="0"/>
              </a:rPr>
              <a:t>Damania &amp; Varaiya  Chartered Accountants</a:t>
            </a:r>
            <a:endParaRPr lang="en-IN" sz="1200" b="1" dirty="0">
              <a:solidFill>
                <a:srgbClr val="002060"/>
              </a:solidFill>
              <a:latin typeface="Calibri" pitchFamily="34" charset="0"/>
              <a:cs typeface="Calibri" pitchFamily="34" charset="0"/>
            </a:endParaRPr>
          </a:p>
          <a:p>
            <a:pPr algn="r"/>
            <a:endParaRPr lang="en-US" sz="1200" dirty="0">
              <a:solidFill>
                <a:srgbClr val="002060"/>
              </a:solidFill>
            </a:endParaRPr>
          </a:p>
        </p:txBody>
      </p:sp>
    </p:spTree>
    <p:extLst>
      <p:ext uri="{BB962C8B-B14F-4D97-AF65-F5344CB8AC3E}">
        <p14:creationId xmlns:p14="http://schemas.microsoft.com/office/powerpoint/2010/main" val="3523927496"/>
      </p:ext>
    </p:extLst>
  </p:cSld>
  <p:clrMapOvr>
    <a:masterClrMapping/>
  </p:clrMapOvr>
  <p:transition>
    <p:pull dir="l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0776" y="1214444"/>
            <a:ext cx="11990437" cy="3143250"/>
          </a:xfrm>
        </p:spPr>
        <p:txBody>
          <a:bodyPr>
            <a:normAutofit fontScale="92500"/>
          </a:bodyPr>
          <a:lstStyle/>
          <a:p>
            <a:pPr marL="365125" indent="-319088">
              <a:lnSpc>
                <a:spcPct val="150000"/>
              </a:lnSpc>
              <a:buSzPct val="100000"/>
              <a:buFont typeface="Wingdings" pitchFamily="2" charset="2"/>
              <a:buChar char="q"/>
              <a:defRPr/>
            </a:pPr>
            <a:r>
              <a:rPr lang="en-IN" sz="1900" dirty="0">
                <a:solidFill>
                  <a:srgbClr val="002060"/>
                </a:solidFill>
                <a:latin typeface="Cambria" pitchFamily="18" charset="0"/>
                <a:cs typeface="Times New Roman" panose="02020603050405020304" pitchFamily="18" charset="0"/>
              </a:rPr>
              <a:t>Various Committee Reports and/ or Announcements, as reported or otherwise.</a:t>
            </a:r>
          </a:p>
          <a:p>
            <a:pPr marL="365125" indent="-319088">
              <a:lnSpc>
                <a:spcPct val="150000"/>
              </a:lnSpc>
              <a:buSzPct val="100000"/>
              <a:buFont typeface="Wingdings" pitchFamily="2" charset="2"/>
              <a:buChar char="q"/>
              <a:defRPr/>
            </a:pPr>
            <a:r>
              <a:rPr lang="en-IN" sz="1900" dirty="0">
                <a:solidFill>
                  <a:srgbClr val="002060"/>
                </a:solidFill>
                <a:latin typeface="Cambria" pitchFamily="18" charset="0"/>
                <a:cs typeface="Times New Roman" panose="02020603050405020304" pitchFamily="18" charset="0"/>
              </a:rPr>
              <a:t>Paper published in Information Bulletin of December, 2014, </a:t>
            </a:r>
            <a:r>
              <a:rPr lang="en-IN" sz="1900" dirty="0" err="1">
                <a:solidFill>
                  <a:srgbClr val="002060"/>
                </a:solidFill>
                <a:latin typeface="Cambria" pitchFamily="18" charset="0"/>
                <a:cs typeface="Times New Roman" panose="02020603050405020304" pitchFamily="18" charset="0"/>
              </a:rPr>
              <a:t>Lok</a:t>
            </a:r>
            <a:r>
              <a:rPr lang="en-IN" sz="1900" dirty="0">
                <a:solidFill>
                  <a:srgbClr val="002060"/>
                </a:solidFill>
                <a:latin typeface="Cambria" pitchFamily="18" charset="0"/>
                <a:cs typeface="Times New Roman" panose="02020603050405020304" pitchFamily="18" charset="0"/>
              </a:rPr>
              <a:t> </a:t>
            </a:r>
            <a:r>
              <a:rPr lang="en-IN" sz="1900" dirty="0" err="1">
                <a:solidFill>
                  <a:srgbClr val="002060"/>
                </a:solidFill>
                <a:latin typeface="Cambria" pitchFamily="18" charset="0"/>
                <a:cs typeface="Times New Roman" panose="02020603050405020304" pitchFamily="18" charset="0"/>
              </a:rPr>
              <a:t>Sabha</a:t>
            </a:r>
            <a:r>
              <a:rPr lang="en-IN" sz="1900" dirty="0">
                <a:solidFill>
                  <a:srgbClr val="002060"/>
                </a:solidFill>
                <a:latin typeface="Cambria" pitchFamily="18" charset="0"/>
                <a:cs typeface="Times New Roman" panose="02020603050405020304" pitchFamily="18" charset="0"/>
              </a:rPr>
              <a:t> Secretariat Research &amp; Information Division</a:t>
            </a:r>
          </a:p>
          <a:p>
            <a:pPr marL="365125" indent="-319088">
              <a:lnSpc>
                <a:spcPct val="150000"/>
              </a:lnSpc>
              <a:buSzPct val="100000"/>
              <a:buFont typeface="Wingdings" pitchFamily="2" charset="2"/>
              <a:buChar char="q"/>
              <a:defRPr/>
            </a:pPr>
            <a:r>
              <a:rPr lang="en-IN" sz="1900" dirty="0">
                <a:solidFill>
                  <a:srgbClr val="002060"/>
                </a:solidFill>
                <a:latin typeface="Cambria" pitchFamily="18" charset="0"/>
                <a:cs typeface="Times New Roman" panose="02020603050405020304" pitchFamily="18" charset="0"/>
              </a:rPr>
              <a:t> Constitution (101</a:t>
            </a:r>
            <a:r>
              <a:rPr lang="en-IN" sz="1900" baseline="30000" dirty="0">
                <a:solidFill>
                  <a:srgbClr val="002060"/>
                </a:solidFill>
                <a:latin typeface="Cambria" pitchFamily="18" charset="0"/>
                <a:cs typeface="Times New Roman" panose="02020603050405020304" pitchFamily="18" charset="0"/>
              </a:rPr>
              <a:t>st</a:t>
            </a:r>
            <a:r>
              <a:rPr lang="en-IN" sz="1900" dirty="0">
                <a:solidFill>
                  <a:srgbClr val="002060"/>
                </a:solidFill>
                <a:latin typeface="Cambria" pitchFamily="18" charset="0"/>
                <a:cs typeface="Times New Roman" panose="02020603050405020304" pitchFamily="18" charset="0"/>
              </a:rPr>
              <a:t> Amendment) Act, 2016 as enacted and notified.</a:t>
            </a:r>
          </a:p>
          <a:p>
            <a:pPr marL="365125" indent="-319088">
              <a:lnSpc>
                <a:spcPct val="150000"/>
              </a:lnSpc>
              <a:buSzPct val="100000"/>
              <a:buFont typeface="Wingdings" pitchFamily="2" charset="2"/>
              <a:buChar char="q"/>
              <a:defRPr/>
            </a:pPr>
            <a:r>
              <a:rPr lang="en-IN" sz="1900" dirty="0">
                <a:solidFill>
                  <a:srgbClr val="002060"/>
                </a:solidFill>
                <a:latin typeface="Cambria" pitchFamily="18" charset="0"/>
                <a:cs typeface="Times New Roman" panose="02020603050405020304" pitchFamily="18" charset="0"/>
              </a:rPr>
              <a:t> Draft of Model GST law issued in November 2016 for public comments</a:t>
            </a:r>
          </a:p>
          <a:p>
            <a:pPr marL="441325" indent="-395288">
              <a:lnSpc>
                <a:spcPct val="150000"/>
              </a:lnSpc>
              <a:buSzPct val="100000"/>
              <a:buFont typeface="Wingdings" pitchFamily="2" charset="2"/>
              <a:buChar char="q"/>
              <a:defRPr/>
            </a:pPr>
            <a:r>
              <a:rPr lang="en-IN" sz="1900" dirty="0">
                <a:solidFill>
                  <a:srgbClr val="002060"/>
                </a:solidFill>
                <a:latin typeface="Cambria" pitchFamily="18" charset="0"/>
                <a:cs typeface="Times New Roman" panose="02020603050405020304" pitchFamily="18" charset="0"/>
              </a:rPr>
              <a:t>Frequently Asked questions (FAQ) issued by Government on 3</a:t>
            </a:r>
            <a:r>
              <a:rPr lang="en-IN" sz="1900" baseline="30000" dirty="0">
                <a:solidFill>
                  <a:srgbClr val="002060"/>
                </a:solidFill>
                <a:latin typeface="Cambria" pitchFamily="18" charset="0"/>
                <a:cs typeface="Times New Roman" panose="02020603050405020304" pitchFamily="18" charset="0"/>
              </a:rPr>
              <a:t>rd</a:t>
            </a:r>
            <a:r>
              <a:rPr lang="en-IN" sz="1900" dirty="0">
                <a:solidFill>
                  <a:srgbClr val="002060"/>
                </a:solidFill>
                <a:latin typeface="Cambria" pitchFamily="18" charset="0"/>
                <a:cs typeface="Times New Roman" panose="02020603050405020304" pitchFamily="18" charset="0"/>
              </a:rPr>
              <a:t> August 2016.</a:t>
            </a:r>
          </a:p>
          <a:p>
            <a:pPr marL="441325" indent="-395288">
              <a:lnSpc>
                <a:spcPct val="150000"/>
              </a:lnSpc>
              <a:buSzPct val="100000"/>
              <a:buFont typeface="Wingdings" pitchFamily="2" charset="2"/>
              <a:buChar char="q"/>
              <a:defRPr/>
            </a:pPr>
            <a:r>
              <a:rPr lang="en-IN" sz="1900" b="1" dirty="0">
                <a:solidFill>
                  <a:srgbClr val="002060"/>
                </a:solidFill>
                <a:latin typeface="Cambria" pitchFamily="18" charset="0"/>
                <a:cs typeface="Times New Roman" panose="02020603050405020304" pitchFamily="18" charset="0"/>
              </a:rPr>
              <a:t>Draft Rules &amp; Formats for Returns, Refund, Payments &amp; Registration</a:t>
            </a:r>
            <a:r>
              <a:rPr lang="en-IN" sz="1900" b="1" dirty="0" smtClean="0">
                <a:solidFill>
                  <a:srgbClr val="002060"/>
                </a:solidFill>
                <a:latin typeface="Cambria" pitchFamily="18" charset="0"/>
                <a:cs typeface="Times New Roman" panose="02020603050405020304" pitchFamily="18" charset="0"/>
              </a:rPr>
              <a:t>.</a:t>
            </a:r>
            <a:endParaRPr lang="en-IN" sz="1900" b="1" dirty="0">
              <a:solidFill>
                <a:srgbClr val="002060"/>
              </a:solidFill>
              <a:latin typeface="Cambria" pitchFamily="18" charset="0"/>
              <a:cs typeface="Times New Roman" panose="02020603050405020304" pitchFamily="18" charset="0"/>
            </a:endParaRPr>
          </a:p>
        </p:txBody>
      </p:sp>
      <p:sp>
        <p:nvSpPr>
          <p:cNvPr id="4" name="Rectangle 3"/>
          <p:cNvSpPr/>
          <p:nvPr/>
        </p:nvSpPr>
        <p:spPr>
          <a:xfrm>
            <a:off x="619880" y="211120"/>
            <a:ext cx="10858576" cy="646112"/>
          </a:xfrm>
          <a:prstGeom prst="rect">
            <a:avLst/>
          </a:prstGeom>
        </p:spPr>
        <p:txBody>
          <a:bodyPr wrap="square">
            <a:spAutoFit/>
          </a:bodyPr>
          <a:lstStyle/>
          <a:p>
            <a:pPr algn="ctr">
              <a:defRPr/>
            </a:pPr>
            <a:r>
              <a:rPr lang="en-IN" sz="3600" b="1" dirty="0">
                <a:solidFill>
                  <a:srgbClr val="002060"/>
                </a:solidFill>
                <a:latin typeface="Cambria" pitchFamily="18" charset="0"/>
                <a:cs typeface="Times New Roman" panose="02020603050405020304" pitchFamily="18" charset="0"/>
              </a:rPr>
              <a:t>Bases of Preparation</a:t>
            </a:r>
          </a:p>
        </p:txBody>
      </p:sp>
      <p:sp>
        <p:nvSpPr>
          <p:cNvPr id="7" name="TextBox 6"/>
          <p:cNvSpPr txBox="1"/>
          <p:nvPr/>
        </p:nvSpPr>
        <p:spPr>
          <a:xfrm>
            <a:off x="3977466" y="6429396"/>
            <a:ext cx="7929618" cy="461665"/>
          </a:xfrm>
          <a:prstGeom prst="rect">
            <a:avLst/>
          </a:prstGeom>
          <a:noFill/>
        </p:spPr>
        <p:txBody>
          <a:bodyPr wrap="square" rtlCol="0">
            <a:spAutoFit/>
          </a:bodyPr>
          <a:lstStyle/>
          <a:p>
            <a:pPr algn="r"/>
            <a:r>
              <a:rPr lang="en-US" sz="1200" b="1" dirty="0">
                <a:solidFill>
                  <a:srgbClr val="002060"/>
                </a:solidFill>
                <a:latin typeface="Calibri" pitchFamily="34" charset="0"/>
                <a:cs typeface="Calibri" pitchFamily="34" charset="0"/>
              </a:rPr>
              <a:t>4                                                                                               Damania &amp; </a:t>
            </a:r>
            <a:r>
              <a:rPr lang="en-US" sz="1200" b="1" dirty="0" err="1">
                <a:solidFill>
                  <a:srgbClr val="002060"/>
                </a:solidFill>
                <a:latin typeface="Calibri" pitchFamily="34" charset="0"/>
                <a:cs typeface="Calibri" pitchFamily="34" charset="0"/>
              </a:rPr>
              <a:t>Varaiya</a:t>
            </a:r>
            <a:r>
              <a:rPr lang="en-US" sz="1200" b="1" dirty="0">
                <a:solidFill>
                  <a:srgbClr val="002060"/>
                </a:solidFill>
                <a:latin typeface="Calibri" pitchFamily="34" charset="0"/>
                <a:cs typeface="Calibri" pitchFamily="34" charset="0"/>
              </a:rPr>
              <a:t>  Chartered Accountants</a:t>
            </a:r>
            <a:endParaRPr lang="en-IN" sz="1200" b="1" dirty="0">
              <a:solidFill>
                <a:srgbClr val="002060"/>
              </a:solidFill>
              <a:latin typeface="Calibri" pitchFamily="34" charset="0"/>
              <a:cs typeface="Calibri" pitchFamily="34" charset="0"/>
            </a:endParaRPr>
          </a:p>
          <a:p>
            <a:pPr algn="r"/>
            <a:endParaRPr lang="en-US" sz="1200" dirty="0">
              <a:solidFill>
                <a:srgbClr val="002060"/>
              </a:solidFill>
            </a:endParaRPr>
          </a:p>
        </p:txBody>
      </p:sp>
    </p:spTree>
  </p:cSld>
  <p:clrMapOvr>
    <a:masterClrMapping/>
  </p:clrMapOvr>
  <p:transition>
    <p:pull dir="ld"/>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409385353"/>
              </p:ext>
            </p:extLst>
          </p:nvPr>
        </p:nvGraphicFramePr>
        <p:xfrm>
          <a:off x="533636" y="764704"/>
          <a:ext cx="11367211" cy="5511991"/>
        </p:xfrm>
        <a:graphic>
          <a:graphicData uri="http://schemas.openxmlformats.org/drawingml/2006/table">
            <a:tbl>
              <a:tblPr firstRow="1" bandRow="1">
                <a:tableStyleId>{00A15C55-8517-42AA-B614-E9B94910E393}</a:tableStyleId>
              </a:tblPr>
              <a:tblGrid>
                <a:gridCol w="1378742">
                  <a:extLst>
                    <a:ext uri="{9D8B030D-6E8A-4147-A177-3AD203B41FA5}">
                      <a16:colId xmlns="" xmlns:a16="http://schemas.microsoft.com/office/drawing/2014/main" val="20000"/>
                    </a:ext>
                  </a:extLst>
                </a:gridCol>
                <a:gridCol w="3500233">
                  <a:extLst>
                    <a:ext uri="{9D8B030D-6E8A-4147-A177-3AD203B41FA5}">
                      <a16:colId xmlns="" xmlns:a16="http://schemas.microsoft.com/office/drawing/2014/main" val="20001"/>
                    </a:ext>
                  </a:extLst>
                </a:gridCol>
                <a:gridCol w="3414861">
                  <a:extLst>
                    <a:ext uri="{9D8B030D-6E8A-4147-A177-3AD203B41FA5}">
                      <a16:colId xmlns="" xmlns:a16="http://schemas.microsoft.com/office/drawing/2014/main" val="20002"/>
                    </a:ext>
                  </a:extLst>
                </a:gridCol>
                <a:gridCol w="3073375">
                  <a:extLst>
                    <a:ext uri="{9D8B030D-6E8A-4147-A177-3AD203B41FA5}">
                      <a16:colId xmlns="" xmlns:a16="http://schemas.microsoft.com/office/drawing/2014/main" val="20003"/>
                    </a:ext>
                  </a:extLst>
                </a:gridCol>
              </a:tblGrid>
              <a:tr h="701040">
                <a:tc>
                  <a:txBody>
                    <a:bodyPr/>
                    <a:lstStyle/>
                    <a:p>
                      <a:pPr algn="ctr"/>
                      <a:r>
                        <a:rPr lang="en-US" sz="1800" dirty="0">
                          <a:solidFill>
                            <a:srgbClr val="002060"/>
                          </a:solidFill>
                          <a:latin typeface="Cambria" pitchFamily="18" charset="0"/>
                        </a:rPr>
                        <a:t>RETURN</a:t>
                      </a:r>
                      <a:r>
                        <a:rPr lang="en-US" sz="1800" baseline="0" dirty="0">
                          <a:solidFill>
                            <a:srgbClr val="002060"/>
                          </a:solidFill>
                          <a:latin typeface="Cambria" pitchFamily="18" charset="0"/>
                        </a:rPr>
                        <a:t> FORM</a:t>
                      </a:r>
                      <a:endParaRPr lang="en-US" sz="1800" dirty="0">
                        <a:solidFill>
                          <a:srgbClr val="002060"/>
                        </a:solidFill>
                        <a:latin typeface="Cambria" pitchFamily="18" charset="0"/>
                      </a:endParaRPr>
                    </a:p>
                  </a:txBody>
                  <a:tcPr marL="91452" marR="91452" anchor="ct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800" dirty="0">
                          <a:solidFill>
                            <a:srgbClr val="002060"/>
                          </a:solidFill>
                          <a:latin typeface="Cambria" pitchFamily="18" charset="0"/>
                        </a:rPr>
                        <a:t>PARTICULARS</a:t>
                      </a:r>
                    </a:p>
                  </a:txBody>
                  <a:tcPr marL="91452" marR="91452" anchor="ct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800" dirty="0">
                          <a:solidFill>
                            <a:srgbClr val="002060"/>
                          </a:solidFill>
                          <a:latin typeface="Cambria" pitchFamily="18" charset="0"/>
                        </a:rPr>
                        <a:t>DUE DATE</a:t>
                      </a:r>
                    </a:p>
                  </a:txBody>
                  <a:tcPr marL="91452" marR="91452" anchor="ct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800" dirty="0">
                          <a:solidFill>
                            <a:srgbClr val="002060"/>
                          </a:solidFill>
                          <a:latin typeface="Cambria" pitchFamily="18" charset="0"/>
                        </a:rPr>
                        <a:t>APPLICABLE</a:t>
                      </a:r>
                      <a:r>
                        <a:rPr lang="en-US" sz="1800" baseline="0" dirty="0">
                          <a:solidFill>
                            <a:srgbClr val="002060"/>
                          </a:solidFill>
                          <a:latin typeface="Cambria" pitchFamily="18" charset="0"/>
                        </a:rPr>
                        <a:t> FOR</a:t>
                      </a:r>
                      <a:endParaRPr lang="en-US" sz="1800" dirty="0">
                        <a:solidFill>
                          <a:srgbClr val="002060"/>
                        </a:solidFill>
                        <a:latin typeface="Cambria" pitchFamily="18" charset="0"/>
                      </a:endParaRPr>
                    </a:p>
                  </a:txBody>
                  <a:tcPr marL="91452" marR="91452" anchor="ct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0"/>
                  </a:ext>
                </a:extLst>
              </a:tr>
              <a:tr h="365760">
                <a:tc>
                  <a:txBody>
                    <a:bodyPr/>
                    <a:lstStyle/>
                    <a:p>
                      <a:r>
                        <a:rPr lang="en-US" sz="1800" dirty="0">
                          <a:solidFill>
                            <a:srgbClr val="002060"/>
                          </a:solidFill>
                          <a:latin typeface="Cambria" pitchFamily="18" charset="0"/>
                        </a:rPr>
                        <a:t>GSTR1</a:t>
                      </a:r>
                    </a:p>
                  </a:txBody>
                  <a:tcPr marL="91452" marR="914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dirty="0">
                          <a:solidFill>
                            <a:srgbClr val="002060"/>
                          </a:solidFill>
                          <a:latin typeface="Cambria" pitchFamily="18" charset="0"/>
                        </a:rPr>
                        <a:t>Outward Supplies details</a:t>
                      </a:r>
                    </a:p>
                  </a:txBody>
                  <a:tcPr marL="91452" marR="914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dirty="0">
                          <a:solidFill>
                            <a:srgbClr val="002060"/>
                          </a:solidFill>
                          <a:latin typeface="Cambria" pitchFamily="18" charset="0"/>
                        </a:rPr>
                        <a:t>10</a:t>
                      </a:r>
                      <a:r>
                        <a:rPr lang="en-US" sz="1800" baseline="30000" dirty="0">
                          <a:solidFill>
                            <a:srgbClr val="002060"/>
                          </a:solidFill>
                          <a:latin typeface="Cambria" pitchFamily="18" charset="0"/>
                        </a:rPr>
                        <a:t>th</a:t>
                      </a:r>
                      <a:r>
                        <a:rPr lang="en-US" sz="1800" dirty="0">
                          <a:solidFill>
                            <a:srgbClr val="002060"/>
                          </a:solidFill>
                          <a:latin typeface="Cambria" pitchFamily="18" charset="0"/>
                        </a:rPr>
                        <a:t> of the next month</a:t>
                      </a:r>
                    </a:p>
                  </a:txBody>
                  <a:tcPr marL="91452" marR="914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dirty="0">
                          <a:solidFill>
                            <a:srgbClr val="002060"/>
                          </a:solidFill>
                          <a:latin typeface="Cambria" pitchFamily="18" charset="0"/>
                        </a:rPr>
                        <a:t>Normal/ Regular Taxpayer </a:t>
                      </a:r>
                    </a:p>
                  </a:txBody>
                  <a:tcPr marL="91452" marR="914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1"/>
                  </a:ext>
                </a:extLst>
              </a:tr>
              <a:tr h="45385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002060"/>
                          </a:solidFill>
                          <a:latin typeface="Cambria" pitchFamily="18" charset="0"/>
                        </a:rPr>
                        <a:t>GSTR2</a:t>
                      </a:r>
                    </a:p>
                  </a:txBody>
                  <a:tcPr marL="91452" marR="914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002060"/>
                          </a:solidFill>
                          <a:latin typeface="Cambria" pitchFamily="18" charset="0"/>
                        </a:rPr>
                        <a:t>Inward Supplies details</a:t>
                      </a:r>
                    </a:p>
                  </a:txBody>
                  <a:tcPr marL="91452" marR="914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002060"/>
                          </a:solidFill>
                          <a:latin typeface="Cambria" pitchFamily="18" charset="0"/>
                        </a:rPr>
                        <a:t>15</a:t>
                      </a:r>
                      <a:r>
                        <a:rPr lang="en-US" sz="1800" baseline="30000" dirty="0">
                          <a:solidFill>
                            <a:srgbClr val="002060"/>
                          </a:solidFill>
                          <a:latin typeface="Cambria" pitchFamily="18" charset="0"/>
                        </a:rPr>
                        <a:t>th</a:t>
                      </a:r>
                      <a:r>
                        <a:rPr lang="en-US" sz="1800" dirty="0">
                          <a:solidFill>
                            <a:srgbClr val="002060"/>
                          </a:solidFill>
                          <a:latin typeface="Cambria" pitchFamily="18" charset="0"/>
                        </a:rPr>
                        <a:t> of </a:t>
                      </a:r>
                      <a:r>
                        <a:rPr lang="en-US" sz="1800" baseline="0" dirty="0">
                          <a:solidFill>
                            <a:srgbClr val="002060"/>
                          </a:solidFill>
                          <a:latin typeface="Cambria" pitchFamily="18" charset="0"/>
                        </a:rPr>
                        <a:t> the </a:t>
                      </a:r>
                      <a:r>
                        <a:rPr lang="en-US" sz="1800" dirty="0">
                          <a:solidFill>
                            <a:srgbClr val="002060"/>
                          </a:solidFill>
                          <a:latin typeface="Cambria" pitchFamily="18" charset="0"/>
                        </a:rPr>
                        <a:t>next month</a:t>
                      </a:r>
                    </a:p>
                  </a:txBody>
                  <a:tcPr marL="91452" marR="914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002060"/>
                          </a:solidFill>
                          <a:latin typeface="Cambria" pitchFamily="18" charset="0"/>
                        </a:rPr>
                        <a:t>Normal/ Regular Taxpayer </a:t>
                      </a:r>
                    </a:p>
                  </a:txBody>
                  <a:tcPr marL="91452" marR="914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2"/>
                  </a:ext>
                </a:extLst>
              </a:tr>
              <a:tr h="45385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002060"/>
                          </a:solidFill>
                          <a:latin typeface="Cambria" pitchFamily="18" charset="0"/>
                        </a:rPr>
                        <a:t>GSTR3</a:t>
                      </a:r>
                    </a:p>
                  </a:txBody>
                  <a:tcPr marL="91452" marR="914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dirty="0">
                          <a:solidFill>
                            <a:srgbClr val="002060"/>
                          </a:solidFill>
                          <a:latin typeface="Cambria" pitchFamily="18" charset="0"/>
                        </a:rPr>
                        <a:t>Monthly return [periodic]</a:t>
                      </a:r>
                    </a:p>
                  </a:txBody>
                  <a:tcPr marL="91452" marR="914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002060"/>
                          </a:solidFill>
                          <a:latin typeface="Cambria" pitchFamily="18" charset="0"/>
                        </a:rPr>
                        <a:t>20</a:t>
                      </a:r>
                      <a:r>
                        <a:rPr lang="en-US" sz="1800" baseline="30000" dirty="0">
                          <a:solidFill>
                            <a:srgbClr val="002060"/>
                          </a:solidFill>
                          <a:latin typeface="Cambria" pitchFamily="18" charset="0"/>
                        </a:rPr>
                        <a:t>th</a:t>
                      </a:r>
                      <a:r>
                        <a:rPr lang="en-US" sz="1800" dirty="0">
                          <a:solidFill>
                            <a:srgbClr val="002060"/>
                          </a:solidFill>
                          <a:latin typeface="Cambria" pitchFamily="18" charset="0"/>
                        </a:rPr>
                        <a:t> of  the next month</a:t>
                      </a:r>
                    </a:p>
                  </a:txBody>
                  <a:tcPr marL="91452" marR="914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002060"/>
                          </a:solidFill>
                          <a:latin typeface="Cambria" pitchFamily="18" charset="0"/>
                        </a:rPr>
                        <a:t>Normal/ Regular Taxpayer </a:t>
                      </a:r>
                    </a:p>
                  </a:txBody>
                  <a:tcPr marL="91452" marR="914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3"/>
                  </a:ext>
                </a:extLst>
              </a:tr>
              <a:tr h="6400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002060"/>
                          </a:solidFill>
                          <a:latin typeface="Cambria" pitchFamily="18" charset="0"/>
                        </a:rPr>
                        <a:t>GSTR4</a:t>
                      </a:r>
                    </a:p>
                  </a:txBody>
                  <a:tcPr marL="91452" marR="914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dirty="0">
                          <a:solidFill>
                            <a:srgbClr val="002060"/>
                          </a:solidFill>
                          <a:latin typeface="Cambria" pitchFamily="18" charset="0"/>
                        </a:rPr>
                        <a:t>Return by compounding</a:t>
                      </a:r>
                      <a:r>
                        <a:rPr lang="en-US" sz="1800" baseline="0" dirty="0">
                          <a:solidFill>
                            <a:srgbClr val="002060"/>
                          </a:solidFill>
                          <a:latin typeface="Cambria" pitchFamily="18" charset="0"/>
                        </a:rPr>
                        <a:t> tax payers</a:t>
                      </a:r>
                      <a:endParaRPr lang="en-US" sz="1800" dirty="0">
                        <a:solidFill>
                          <a:srgbClr val="002060"/>
                        </a:solidFill>
                        <a:latin typeface="Cambria" pitchFamily="18" charset="0"/>
                      </a:endParaRPr>
                    </a:p>
                  </a:txBody>
                  <a:tcPr marL="91452" marR="914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002060"/>
                          </a:solidFill>
                          <a:latin typeface="Cambria" pitchFamily="18" charset="0"/>
                        </a:rPr>
                        <a:t>18</a:t>
                      </a:r>
                      <a:r>
                        <a:rPr lang="en-US" sz="1800" baseline="30000" dirty="0">
                          <a:solidFill>
                            <a:srgbClr val="002060"/>
                          </a:solidFill>
                          <a:latin typeface="Cambria" pitchFamily="18" charset="0"/>
                        </a:rPr>
                        <a:t>th</a:t>
                      </a:r>
                      <a:r>
                        <a:rPr lang="en-US" sz="1800" dirty="0">
                          <a:solidFill>
                            <a:srgbClr val="002060"/>
                          </a:solidFill>
                          <a:latin typeface="Cambria" pitchFamily="18" charset="0"/>
                        </a:rPr>
                        <a:t> of the month next to the quarter</a:t>
                      </a:r>
                    </a:p>
                  </a:txBody>
                  <a:tcPr marL="91452" marR="914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002060"/>
                          </a:solidFill>
                          <a:latin typeface="Cambria" pitchFamily="18" charset="0"/>
                        </a:rPr>
                        <a:t>Compounding Taxpayer </a:t>
                      </a:r>
                    </a:p>
                  </a:txBody>
                  <a:tcPr marL="91452" marR="914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4"/>
                  </a:ext>
                </a:extLst>
              </a:tr>
              <a:tr h="6400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002060"/>
                          </a:solidFill>
                          <a:latin typeface="Cambria" pitchFamily="18" charset="0"/>
                        </a:rPr>
                        <a:t>GSTR5</a:t>
                      </a:r>
                    </a:p>
                  </a:txBody>
                  <a:tcPr marL="91452" marR="914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002060"/>
                          </a:solidFill>
                          <a:latin typeface="Cambria" pitchFamily="18" charset="0"/>
                        </a:rPr>
                        <a:t>Return by non resident </a:t>
                      </a:r>
                      <a:r>
                        <a:rPr lang="en-US" sz="1800" baseline="0" dirty="0">
                          <a:solidFill>
                            <a:srgbClr val="002060"/>
                          </a:solidFill>
                          <a:latin typeface="Cambria" pitchFamily="18" charset="0"/>
                        </a:rPr>
                        <a:t>tax payers [foreigners]</a:t>
                      </a:r>
                      <a:endParaRPr lang="en-US" sz="1800" dirty="0">
                        <a:solidFill>
                          <a:srgbClr val="002060"/>
                        </a:solidFill>
                        <a:latin typeface="Cambria" pitchFamily="18" charset="0"/>
                      </a:endParaRPr>
                    </a:p>
                  </a:txBody>
                  <a:tcPr marL="91452" marR="914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dirty="0">
                          <a:solidFill>
                            <a:srgbClr val="002060"/>
                          </a:solidFill>
                          <a:latin typeface="Cambria" pitchFamily="18" charset="0"/>
                        </a:rPr>
                        <a:t>Within</a:t>
                      </a:r>
                      <a:r>
                        <a:rPr lang="en-US" sz="1800" baseline="0" dirty="0">
                          <a:solidFill>
                            <a:srgbClr val="002060"/>
                          </a:solidFill>
                          <a:latin typeface="Cambria" pitchFamily="18" charset="0"/>
                        </a:rPr>
                        <a:t> 7 days of the last day of registration</a:t>
                      </a:r>
                      <a:endParaRPr lang="en-US" sz="1800" dirty="0">
                        <a:solidFill>
                          <a:srgbClr val="002060"/>
                        </a:solidFill>
                        <a:latin typeface="Cambria" pitchFamily="18" charset="0"/>
                      </a:endParaRPr>
                    </a:p>
                  </a:txBody>
                  <a:tcPr marL="91452" marR="914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dirty="0">
                          <a:solidFill>
                            <a:srgbClr val="002060"/>
                          </a:solidFill>
                          <a:latin typeface="Cambria" pitchFamily="18" charset="0"/>
                        </a:rPr>
                        <a:t>Foreign Non-Resident Taxpayer </a:t>
                      </a:r>
                    </a:p>
                  </a:txBody>
                  <a:tcPr marL="91452" marR="914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5"/>
                  </a:ext>
                </a:extLst>
              </a:tr>
              <a:tr h="45385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002060"/>
                          </a:solidFill>
                          <a:latin typeface="Cambria" pitchFamily="18" charset="0"/>
                        </a:rPr>
                        <a:t>GSTR6</a:t>
                      </a:r>
                    </a:p>
                  </a:txBody>
                  <a:tcPr marL="91452" marR="914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dirty="0">
                          <a:solidFill>
                            <a:srgbClr val="002060"/>
                          </a:solidFill>
                          <a:latin typeface="Cambria" pitchFamily="18" charset="0"/>
                        </a:rPr>
                        <a:t>Return by input service distributors</a:t>
                      </a:r>
                    </a:p>
                  </a:txBody>
                  <a:tcPr marL="91452" marR="914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002060"/>
                          </a:solidFill>
                          <a:latin typeface="Cambria" pitchFamily="18" charset="0"/>
                        </a:rPr>
                        <a:t>13</a:t>
                      </a:r>
                      <a:r>
                        <a:rPr lang="en-US" sz="1800" baseline="30000" dirty="0">
                          <a:solidFill>
                            <a:srgbClr val="002060"/>
                          </a:solidFill>
                          <a:latin typeface="Cambria" pitchFamily="18" charset="0"/>
                        </a:rPr>
                        <a:t>th</a:t>
                      </a:r>
                      <a:r>
                        <a:rPr lang="en-US" sz="1800" dirty="0">
                          <a:solidFill>
                            <a:srgbClr val="002060"/>
                          </a:solidFill>
                          <a:latin typeface="Cambria" pitchFamily="18" charset="0"/>
                        </a:rPr>
                        <a:t> of  the next month</a:t>
                      </a:r>
                    </a:p>
                  </a:txBody>
                  <a:tcPr marL="91452" marR="914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002060"/>
                          </a:solidFill>
                          <a:latin typeface="Cambria" pitchFamily="18" charset="0"/>
                        </a:rPr>
                        <a:t>Input Service Distributor </a:t>
                      </a:r>
                    </a:p>
                  </a:txBody>
                  <a:tcPr marL="91452" marR="914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6"/>
                  </a:ext>
                </a:extLst>
              </a:tr>
              <a:tr h="45385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002060"/>
                          </a:solidFill>
                          <a:latin typeface="Cambria" pitchFamily="18" charset="0"/>
                        </a:rPr>
                        <a:t>GSTR7</a:t>
                      </a:r>
                    </a:p>
                  </a:txBody>
                  <a:tcPr marL="91452" marR="914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dirty="0">
                          <a:solidFill>
                            <a:srgbClr val="002060"/>
                          </a:solidFill>
                          <a:latin typeface="Cambria" pitchFamily="18" charset="0"/>
                        </a:rPr>
                        <a:t>TDS return</a:t>
                      </a:r>
                    </a:p>
                  </a:txBody>
                  <a:tcPr marL="91452" marR="914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002060"/>
                          </a:solidFill>
                          <a:latin typeface="Cambria" pitchFamily="18" charset="0"/>
                        </a:rPr>
                        <a:t>10</a:t>
                      </a:r>
                      <a:r>
                        <a:rPr lang="en-US" sz="1800" baseline="30000" dirty="0">
                          <a:solidFill>
                            <a:srgbClr val="002060"/>
                          </a:solidFill>
                          <a:latin typeface="Cambria" pitchFamily="18" charset="0"/>
                        </a:rPr>
                        <a:t>th</a:t>
                      </a:r>
                      <a:r>
                        <a:rPr lang="en-US" sz="1800" dirty="0">
                          <a:solidFill>
                            <a:srgbClr val="002060"/>
                          </a:solidFill>
                          <a:latin typeface="Cambria" pitchFamily="18" charset="0"/>
                        </a:rPr>
                        <a:t> of the next month</a:t>
                      </a:r>
                    </a:p>
                  </a:txBody>
                  <a:tcPr marL="91452" marR="914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002060"/>
                          </a:solidFill>
                          <a:latin typeface="Cambria" pitchFamily="18" charset="0"/>
                        </a:rPr>
                        <a:t>Tax </a:t>
                      </a:r>
                      <a:r>
                        <a:rPr lang="en-US" sz="1800" dirty="0" err="1">
                          <a:solidFill>
                            <a:srgbClr val="002060"/>
                          </a:solidFill>
                          <a:latin typeface="Cambria" pitchFamily="18" charset="0"/>
                        </a:rPr>
                        <a:t>Deductor</a:t>
                      </a:r>
                      <a:r>
                        <a:rPr lang="en-US" sz="1800" dirty="0">
                          <a:solidFill>
                            <a:srgbClr val="002060"/>
                          </a:solidFill>
                          <a:latin typeface="Cambria" pitchFamily="18" charset="0"/>
                        </a:rPr>
                        <a:t> </a:t>
                      </a:r>
                    </a:p>
                  </a:txBody>
                  <a:tcPr marL="91452" marR="914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7"/>
                  </a:ext>
                </a:extLst>
              </a:tr>
              <a:tr h="6400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002060"/>
                          </a:solidFill>
                          <a:latin typeface="Cambria" pitchFamily="18" charset="0"/>
                        </a:rPr>
                        <a:t>GSTR8</a:t>
                      </a:r>
                    </a:p>
                  </a:txBody>
                  <a:tcPr marL="91452" marR="914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dirty="0">
                          <a:solidFill>
                            <a:srgbClr val="002060"/>
                          </a:solidFill>
                          <a:latin typeface="Cambria" pitchFamily="18" charset="0"/>
                        </a:rPr>
                        <a:t>Annual return</a:t>
                      </a:r>
                    </a:p>
                  </a:txBody>
                  <a:tcPr marL="91452" marR="914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002060"/>
                          </a:solidFill>
                          <a:latin typeface="Cambria" pitchFamily="18" charset="0"/>
                        </a:rPr>
                        <a:t>31</a:t>
                      </a:r>
                      <a:r>
                        <a:rPr lang="en-US" sz="1800" baseline="30000" dirty="0">
                          <a:solidFill>
                            <a:srgbClr val="002060"/>
                          </a:solidFill>
                          <a:latin typeface="Cambria" pitchFamily="18" charset="0"/>
                        </a:rPr>
                        <a:t>st</a:t>
                      </a:r>
                      <a:r>
                        <a:rPr lang="en-US" sz="1800" baseline="0" dirty="0">
                          <a:solidFill>
                            <a:srgbClr val="002060"/>
                          </a:solidFill>
                          <a:latin typeface="Cambria" pitchFamily="18" charset="0"/>
                        </a:rPr>
                        <a:t> December next FY</a:t>
                      </a:r>
                      <a:endParaRPr lang="en-US" sz="1800" dirty="0">
                        <a:solidFill>
                          <a:srgbClr val="002060"/>
                        </a:solidFill>
                        <a:latin typeface="Cambria" pitchFamily="18" charset="0"/>
                      </a:endParaRPr>
                    </a:p>
                  </a:txBody>
                  <a:tcPr marL="91452" marR="914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002060"/>
                          </a:solidFill>
                          <a:latin typeface="Cambria" pitchFamily="18" charset="0"/>
                        </a:rPr>
                        <a:t>Normal/ Regular Taxpayer, Compounding Taxpayer  </a:t>
                      </a:r>
                    </a:p>
                  </a:txBody>
                  <a:tcPr marL="91452" marR="914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8"/>
                  </a:ext>
                </a:extLst>
              </a:tr>
              <a:tr h="5232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002060"/>
                          </a:solidFill>
                          <a:latin typeface="Cambria" pitchFamily="18" charset="0"/>
                        </a:rPr>
                        <a:t>Ledgers</a:t>
                      </a:r>
                    </a:p>
                  </a:txBody>
                  <a:tcPr marL="91452" marR="914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dirty="0">
                          <a:solidFill>
                            <a:srgbClr val="002060"/>
                          </a:solidFill>
                          <a:latin typeface="Cambria" pitchFamily="18" charset="0"/>
                        </a:rPr>
                        <a:t>ITC ledger, cash ledger, tax ledger</a:t>
                      </a:r>
                    </a:p>
                  </a:txBody>
                  <a:tcPr marL="91452" marR="914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dirty="0">
                          <a:solidFill>
                            <a:srgbClr val="002060"/>
                          </a:solidFill>
                          <a:latin typeface="Cambria" pitchFamily="18" charset="0"/>
                        </a:rPr>
                        <a:t>On a continuous basis</a:t>
                      </a:r>
                    </a:p>
                  </a:txBody>
                  <a:tcPr marL="91452" marR="914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800" dirty="0">
                        <a:solidFill>
                          <a:srgbClr val="002060"/>
                        </a:solidFill>
                        <a:latin typeface="Cambria" pitchFamily="18" charset="0"/>
                      </a:endParaRPr>
                    </a:p>
                  </a:txBody>
                  <a:tcPr marL="91452" marR="914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9"/>
                  </a:ext>
                </a:extLst>
              </a:tr>
            </a:tbl>
          </a:graphicData>
        </a:graphic>
      </p:graphicFrame>
      <p:sp>
        <p:nvSpPr>
          <p:cNvPr id="6" name="Rectangle 5"/>
          <p:cNvSpPr/>
          <p:nvPr/>
        </p:nvSpPr>
        <p:spPr>
          <a:xfrm>
            <a:off x="240151" y="71414"/>
            <a:ext cx="11665280" cy="646331"/>
          </a:xfrm>
          <a:prstGeom prst="rect">
            <a:avLst/>
          </a:prstGeom>
        </p:spPr>
        <p:txBody>
          <a:bodyPr>
            <a:spAutoFit/>
          </a:bodyPr>
          <a:lstStyle/>
          <a:p>
            <a:pPr algn="ctr">
              <a:defRPr/>
            </a:pPr>
            <a:r>
              <a:rPr lang="en-IN" sz="3600" b="1" dirty="0">
                <a:solidFill>
                  <a:srgbClr val="002060"/>
                </a:solidFill>
                <a:latin typeface="Cambria" pitchFamily="18" charset="0"/>
                <a:cs typeface="Times New Roman" panose="02020603050405020304" pitchFamily="18" charset="0"/>
              </a:rPr>
              <a:t>Details &amp; </a:t>
            </a:r>
            <a:r>
              <a:rPr lang="en-IN" sz="3600" b="1" dirty="0" smtClean="0">
                <a:solidFill>
                  <a:srgbClr val="002060"/>
                </a:solidFill>
                <a:latin typeface="Cambria" pitchFamily="18" charset="0"/>
                <a:cs typeface="Times New Roman" panose="02020603050405020304" pitchFamily="18" charset="0"/>
              </a:rPr>
              <a:t>Returns (</a:t>
            </a:r>
            <a:r>
              <a:rPr lang="en-IN" sz="3600" b="1" dirty="0" err="1" smtClean="0">
                <a:solidFill>
                  <a:srgbClr val="002060"/>
                </a:solidFill>
                <a:latin typeface="Cambria" pitchFamily="18" charset="0"/>
                <a:cs typeface="Times New Roman" panose="02020603050405020304" pitchFamily="18" charset="0"/>
              </a:rPr>
              <a:t>Contd</a:t>
            </a:r>
            <a:r>
              <a:rPr lang="en-IN" sz="3600" b="1" dirty="0" smtClean="0">
                <a:solidFill>
                  <a:srgbClr val="002060"/>
                </a:solidFill>
                <a:latin typeface="Cambria" pitchFamily="18" charset="0"/>
                <a:cs typeface="Times New Roman" panose="02020603050405020304" pitchFamily="18" charset="0"/>
              </a:rPr>
              <a:t>…)</a:t>
            </a:r>
          </a:p>
        </p:txBody>
      </p:sp>
      <p:sp>
        <p:nvSpPr>
          <p:cNvPr id="7" name="TextBox 6"/>
          <p:cNvSpPr txBox="1"/>
          <p:nvPr/>
        </p:nvSpPr>
        <p:spPr>
          <a:xfrm>
            <a:off x="3977466" y="6429396"/>
            <a:ext cx="7929618" cy="461665"/>
          </a:xfrm>
          <a:prstGeom prst="rect">
            <a:avLst/>
          </a:prstGeom>
          <a:noFill/>
        </p:spPr>
        <p:txBody>
          <a:bodyPr wrap="square" rtlCol="0">
            <a:spAutoFit/>
          </a:bodyPr>
          <a:lstStyle/>
          <a:p>
            <a:pPr algn="r"/>
            <a:r>
              <a:rPr lang="en-US" sz="1200" b="1" dirty="0" smtClean="0">
                <a:solidFill>
                  <a:srgbClr val="002060"/>
                </a:solidFill>
                <a:latin typeface="Calibri" pitchFamily="34" charset="0"/>
                <a:cs typeface="Calibri" pitchFamily="34" charset="0"/>
              </a:rPr>
              <a:t>40                                                                                               </a:t>
            </a:r>
            <a:r>
              <a:rPr lang="en-US" sz="1200" b="1" dirty="0">
                <a:solidFill>
                  <a:srgbClr val="002060"/>
                </a:solidFill>
                <a:latin typeface="Calibri" pitchFamily="34" charset="0"/>
                <a:cs typeface="Calibri" pitchFamily="34" charset="0"/>
              </a:rPr>
              <a:t>Damania &amp; Varaiya  Chartered Accountants</a:t>
            </a:r>
            <a:endParaRPr lang="en-IN" sz="1200" b="1" dirty="0">
              <a:solidFill>
                <a:srgbClr val="002060"/>
              </a:solidFill>
              <a:latin typeface="Calibri" pitchFamily="34" charset="0"/>
              <a:cs typeface="Calibri" pitchFamily="34" charset="0"/>
            </a:endParaRPr>
          </a:p>
          <a:p>
            <a:pPr algn="r"/>
            <a:endParaRPr lang="en-US" sz="1200" dirty="0">
              <a:solidFill>
                <a:srgbClr val="002060"/>
              </a:solidFill>
            </a:endParaRPr>
          </a:p>
        </p:txBody>
      </p:sp>
    </p:spTree>
    <p:extLst>
      <p:ext uri="{BB962C8B-B14F-4D97-AF65-F5344CB8AC3E}">
        <p14:creationId xmlns:p14="http://schemas.microsoft.com/office/powerpoint/2010/main" val="897339047"/>
      </p:ext>
    </p:extLst>
  </p:cSld>
  <p:clrMapOvr>
    <a:masterClrMapping/>
  </p:clrMapOvr>
  <p:transition>
    <p:pull dir="ld"/>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Content Placeholder 2"/>
          <p:cNvSpPr>
            <a:spLocks noGrp="1"/>
          </p:cNvSpPr>
          <p:nvPr>
            <p:ph idx="1"/>
          </p:nvPr>
        </p:nvSpPr>
        <p:spPr>
          <a:xfrm>
            <a:off x="334128" y="1142984"/>
            <a:ext cx="11572956" cy="4714908"/>
          </a:xfrm>
        </p:spPr>
        <p:txBody>
          <a:bodyPr>
            <a:normAutofit/>
          </a:bodyPr>
          <a:lstStyle/>
          <a:p>
            <a:pPr marL="46037" indent="0">
              <a:lnSpc>
                <a:spcPct val="150000"/>
              </a:lnSpc>
              <a:buFont typeface="Georgia" pitchFamily="18" charset="0"/>
              <a:buNone/>
              <a:defRPr/>
            </a:pPr>
            <a:r>
              <a:rPr lang="en-US" sz="1800" b="1" u="sng" dirty="0">
                <a:solidFill>
                  <a:srgbClr val="002060"/>
                </a:solidFill>
                <a:latin typeface="Cambria" pitchFamily="18" charset="0"/>
                <a:cs typeface="Times New Roman" panose="02020603050405020304" pitchFamily="18" charset="0"/>
              </a:rPr>
              <a:t>Invoice Matching &amp; Credit </a:t>
            </a:r>
            <a:r>
              <a:rPr lang="en-US" sz="1800" b="1" u="sng" dirty="0" smtClean="0">
                <a:solidFill>
                  <a:srgbClr val="002060"/>
                </a:solidFill>
                <a:latin typeface="Cambria" pitchFamily="18" charset="0"/>
                <a:cs typeface="Times New Roman" panose="02020603050405020304" pitchFamily="18" charset="0"/>
              </a:rPr>
              <a:t>Reversal</a:t>
            </a:r>
          </a:p>
          <a:p>
            <a:pPr marL="46037" indent="0">
              <a:lnSpc>
                <a:spcPct val="150000"/>
              </a:lnSpc>
              <a:buFont typeface="Georgia" pitchFamily="18" charset="0"/>
              <a:buNone/>
              <a:defRPr/>
            </a:pPr>
            <a:endParaRPr lang="en-US" sz="1800" b="1" u="sng" dirty="0">
              <a:solidFill>
                <a:srgbClr val="002060"/>
              </a:solidFill>
              <a:latin typeface="Cambria" pitchFamily="18" charset="0"/>
              <a:cs typeface="Times New Roman" panose="02020603050405020304" pitchFamily="18" charset="0"/>
            </a:endParaRPr>
          </a:p>
          <a:p>
            <a:pPr marL="1079500" indent="-449263" algn="just">
              <a:lnSpc>
                <a:spcPct val="150000"/>
              </a:lnSpc>
              <a:buFont typeface="Wingdings" pitchFamily="2" charset="2"/>
              <a:buChar char="§"/>
              <a:defRPr/>
            </a:pPr>
            <a:r>
              <a:rPr lang="en-US" sz="1800" dirty="0">
                <a:solidFill>
                  <a:srgbClr val="002060"/>
                </a:solidFill>
                <a:latin typeface="Cambria" pitchFamily="18" charset="0"/>
                <a:cs typeface="Times New Roman" panose="02020603050405020304" pitchFamily="18" charset="0"/>
              </a:rPr>
              <a:t>B2B supply information given by the supplying taxpayer in GSTR-1 will be auto-populated into GSTR-2 of the counterparty purchaser</a:t>
            </a:r>
          </a:p>
          <a:p>
            <a:pPr marL="1079500" indent="-449263" algn="just">
              <a:lnSpc>
                <a:spcPct val="150000"/>
              </a:lnSpc>
              <a:buFont typeface="Wingdings" pitchFamily="2" charset="2"/>
              <a:buChar char="§"/>
              <a:defRPr/>
            </a:pPr>
            <a:r>
              <a:rPr lang="en-US" sz="1800" dirty="0">
                <a:solidFill>
                  <a:srgbClr val="002060"/>
                </a:solidFill>
                <a:latin typeface="Cambria" pitchFamily="18" charset="0"/>
                <a:cs typeface="Times New Roman" panose="02020603050405020304" pitchFamily="18" charset="0"/>
              </a:rPr>
              <a:t>Purchasing taxpayers will be allowed to add invoice details in GSTR-2 &amp; avail credit if he is in possession of valid invoice &amp; have received supply of goods or services</a:t>
            </a:r>
          </a:p>
          <a:p>
            <a:pPr marL="1079500" indent="-449263" algn="just">
              <a:lnSpc>
                <a:spcPct val="150000"/>
              </a:lnSpc>
              <a:buFont typeface="Wingdings" pitchFamily="2" charset="2"/>
              <a:buChar char="§"/>
              <a:defRPr/>
            </a:pPr>
            <a:r>
              <a:rPr lang="en-US" sz="1800" dirty="0">
                <a:solidFill>
                  <a:srgbClr val="002060"/>
                </a:solidFill>
                <a:latin typeface="Cambria" pitchFamily="18" charset="0"/>
                <a:cs typeface="Times New Roman" panose="02020603050405020304" pitchFamily="18" charset="0"/>
              </a:rPr>
              <a:t>Counterparty registered taxpayers shall have a 2-day window to reconcile invoice information among themselves prior to filing of GSTR-3</a:t>
            </a:r>
          </a:p>
          <a:p>
            <a:pPr marL="1079500" indent="-449263" algn="just">
              <a:lnSpc>
                <a:spcPct val="150000"/>
              </a:lnSpc>
              <a:buFont typeface="Wingdings" pitchFamily="2" charset="2"/>
              <a:buChar char="§"/>
              <a:defRPr/>
            </a:pPr>
            <a:r>
              <a:rPr lang="en-US" sz="1800" dirty="0">
                <a:solidFill>
                  <a:srgbClr val="002060"/>
                </a:solidFill>
                <a:latin typeface="Cambria" pitchFamily="18" charset="0"/>
                <a:cs typeface="Times New Roman" panose="02020603050405020304" pitchFamily="18" charset="0"/>
              </a:rPr>
              <a:t>Credit availed on unmatched invoices shall be auto-reversed in the next return period (e.g. mismatched ITC for April to be auto-reversed in return for May)</a:t>
            </a:r>
          </a:p>
        </p:txBody>
      </p:sp>
      <p:sp>
        <p:nvSpPr>
          <p:cNvPr id="8" name="TextBox 7"/>
          <p:cNvSpPr txBox="1"/>
          <p:nvPr/>
        </p:nvSpPr>
        <p:spPr>
          <a:xfrm>
            <a:off x="3977466" y="6429396"/>
            <a:ext cx="7929618" cy="461665"/>
          </a:xfrm>
          <a:prstGeom prst="rect">
            <a:avLst/>
          </a:prstGeom>
          <a:noFill/>
        </p:spPr>
        <p:txBody>
          <a:bodyPr wrap="square" rtlCol="0">
            <a:spAutoFit/>
          </a:bodyPr>
          <a:lstStyle/>
          <a:p>
            <a:pPr algn="r"/>
            <a:r>
              <a:rPr lang="en-US" sz="1200" b="1" dirty="0" smtClean="0">
                <a:solidFill>
                  <a:srgbClr val="002060"/>
                </a:solidFill>
                <a:latin typeface="Calibri" pitchFamily="34" charset="0"/>
                <a:cs typeface="Calibri" pitchFamily="34" charset="0"/>
              </a:rPr>
              <a:t>41</a:t>
            </a:r>
            <a:r>
              <a:rPr lang="en-US" sz="1200" b="1" dirty="0" smtClean="0">
                <a:solidFill>
                  <a:srgbClr val="002060"/>
                </a:solidFill>
                <a:latin typeface="Calibri" pitchFamily="34" charset="0"/>
                <a:cs typeface="Calibri" pitchFamily="34" charset="0"/>
              </a:rPr>
              <a:t>                                                                                               </a:t>
            </a:r>
            <a:r>
              <a:rPr lang="en-US" sz="1200" b="1" dirty="0">
                <a:solidFill>
                  <a:srgbClr val="002060"/>
                </a:solidFill>
                <a:latin typeface="Calibri" pitchFamily="34" charset="0"/>
                <a:cs typeface="Calibri" pitchFamily="34" charset="0"/>
              </a:rPr>
              <a:t>Damania &amp; Varaiya  Chartered Accountants</a:t>
            </a:r>
            <a:endParaRPr lang="en-IN" sz="1200" b="1" dirty="0">
              <a:solidFill>
                <a:srgbClr val="002060"/>
              </a:solidFill>
              <a:latin typeface="Calibri" pitchFamily="34" charset="0"/>
              <a:cs typeface="Calibri" pitchFamily="34" charset="0"/>
            </a:endParaRPr>
          </a:p>
          <a:p>
            <a:pPr algn="r"/>
            <a:endParaRPr lang="en-US" sz="1200" dirty="0">
              <a:solidFill>
                <a:srgbClr val="002060"/>
              </a:solidFill>
            </a:endParaRPr>
          </a:p>
        </p:txBody>
      </p:sp>
      <p:sp>
        <p:nvSpPr>
          <p:cNvPr id="5" name="Rectangle 4"/>
          <p:cNvSpPr/>
          <p:nvPr/>
        </p:nvSpPr>
        <p:spPr>
          <a:xfrm>
            <a:off x="240151" y="68025"/>
            <a:ext cx="11665280" cy="646331"/>
          </a:xfrm>
          <a:prstGeom prst="rect">
            <a:avLst/>
          </a:prstGeom>
        </p:spPr>
        <p:txBody>
          <a:bodyPr wrap="square">
            <a:spAutoFit/>
          </a:bodyPr>
          <a:lstStyle/>
          <a:p>
            <a:pPr algn="ctr">
              <a:defRPr/>
            </a:pPr>
            <a:r>
              <a:rPr lang="en-IN" sz="3600" b="1" dirty="0">
                <a:solidFill>
                  <a:srgbClr val="002060"/>
                </a:solidFill>
                <a:latin typeface="Cambria" pitchFamily="18" charset="0"/>
                <a:cs typeface="Times New Roman" panose="02020603050405020304" pitchFamily="18" charset="0"/>
              </a:rPr>
              <a:t>Details &amp; </a:t>
            </a:r>
            <a:r>
              <a:rPr lang="en-IN" sz="3600" b="1" dirty="0" smtClean="0">
                <a:solidFill>
                  <a:srgbClr val="002060"/>
                </a:solidFill>
                <a:latin typeface="Cambria" pitchFamily="18" charset="0"/>
                <a:cs typeface="Times New Roman" panose="02020603050405020304" pitchFamily="18" charset="0"/>
              </a:rPr>
              <a:t>Returns (</a:t>
            </a:r>
            <a:r>
              <a:rPr lang="en-IN" sz="3600" b="1" dirty="0" err="1" smtClean="0">
                <a:solidFill>
                  <a:srgbClr val="002060"/>
                </a:solidFill>
                <a:latin typeface="Cambria" pitchFamily="18" charset="0"/>
                <a:cs typeface="Times New Roman" panose="02020603050405020304" pitchFamily="18" charset="0"/>
              </a:rPr>
              <a:t>Contd</a:t>
            </a:r>
            <a:r>
              <a:rPr lang="en-IN" sz="3600" b="1" dirty="0" smtClean="0">
                <a:solidFill>
                  <a:srgbClr val="002060"/>
                </a:solidFill>
                <a:latin typeface="Cambria" pitchFamily="18" charset="0"/>
                <a:cs typeface="Times New Roman" panose="02020603050405020304" pitchFamily="18" charset="0"/>
              </a:rPr>
              <a:t>…)</a:t>
            </a:r>
          </a:p>
        </p:txBody>
      </p:sp>
    </p:spTree>
  </p:cSld>
  <p:clrMapOvr>
    <a:masterClrMapping/>
  </p:clrMapOvr>
  <p:transition>
    <p:pull dir="ld"/>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5606" y="2895600"/>
            <a:ext cx="11017093" cy="1143000"/>
          </a:xfrm>
        </p:spPr>
        <p:txBody>
          <a:bodyPr/>
          <a:lstStyle/>
          <a:p>
            <a:r>
              <a:rPr lang="en-US" b="1" dirty="0">
                <a:solidFill>
                  <a:srgbClr val="002060"/>
                </a:solidFill>
                <a:latin typeface="Cambria" pitchFamily="18" charset="0"/>
              </a:rPr>
              <a:t>Refund</a:t>
            </a:r>
            <a:endParaRPr lang="en-IN" b="1" dirty="0">
              <a:solidFill>
                <a:srgbClr val="002060"/>
              </a:solidFill>
              <a:latin typeface="Cambria" pitchFamily="18" charset="0"/>
            </a:endParaRPr>
          </a:p>
        </p:txBody>
      </p:sp>
      <p:sp>
        <p:nvSpPr>
          <p:cNvPr id="5" name="TextBox 4"/>
          <p:cNvSpPr txBox="1"/>
          <p:nvPr/>
        </p:nvSpPr>
        <p:spPr>
          <a:xfrm>
            <a:off x="3977466" y="6429396"/>
            <a:ext cx="7929618" cy="461665"/>
          </a:xfrm>
          <a:prstGeom prst="rect">
            <a:avLst/>
          </a:prstGeom>
          <a:noFill/>
        </p:spPr>
        <p:txBody>
          <a:bodyPr wrap="square" rtlCol="0">
            <a:spAutoFit/>
          </a:bodyPr>
          <a:lstStyle/>
          <a:p>
            <a:pPr algn="r"/>
            <a:r>
              <a:rPr lang="en-US" sz="1200" b="1" dirty="0" smtClean="0">
                <a:solidFill>
                  <a:srgbClr val="002060"/>
                </a:solidFill>
                <a:latin typeface="Calibri" pitchFamily="34" charset="0"/>
                <a:cs typeface="Calibri" pitchFamily="34" charset="0"/>
              </a:rPr>
              <a:t>42                                                                                              </a:t>
            </a:r>
            <a:r>
              <a:rPr lang="en-US" sz="1200" b="1" dirty="0">
                <a:solidFill>
                  <a:srgbClr val="002060"/>
                </a:solidFill>
                <a:latin typeface="Calibri" pitchFamily="34" charset="0"/>
                <a:cs typeface="Calibri" pitchFamily="34" charset="0"/>
              </a:rPr>
              <a:t>Damania &amp; Varaiya  Chartered Accountants</a:t>
            </a:r>
            <a:endParaRPr lang="en-IN" sz="1200" b="1" dirty="0">
              <a:solidFill>
                <a:srgbClr val="002060"/>
              </a:solidFill>
              <a:latin typeface="Calibri" pitchFamily="34" charset="0"/>
              <a:cs typeface="Calibri" pitchFamily="34" charset="0"/>
            </a:endParaRPr>
          </a:p>
          <a:p>
            <a:pPr algn="r"/>
            <a:endParaRPr lang="en-US" sz="1200" dirty="0">
              <a:solidFill>
                <a:srgbClr val="002060"/>
              </a:solidFill>
            </a:endParaRPr>
          </a:p>
        </p:txBody>
      </p:sp>
    </p:spTree>
    <p:extLst>
      <p:ext uri="{BB962C8B-B14F-4D97-AF65-F5344CB8AC3E}">
        <p14:creationId xmlns:p14="http://schemas.microsoft.com/office/powerpoint/2010/main" val="250120471"/>
      </p:ext>
    </p:extLst>
  </p:cSld>
  <p:clrMapOvr>
    <a:masterClrMapping/>
  </p:clrMapOvr>
  <p:transition>
    <p:pull dir="ld"/>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480299" y="981078"/>
            <a:ext cx="11567522" cy="5688013"/>
          </a:xfrm>
        </p:spPr>
        <p:txBody>
          <a:bodyPr>
            <a:normAutofit/>
          </a:bodyPr>
          <a:lstStyle/>
          <a:p>
            <a:pPr algn="l" eaLnBrk="1" hangingPunct="1">
              <a:lnSpc>
                <a:spcPct val="170000"/>
              </a:lnSpc>
              <a:defRPr/>
            </a:pPr>
            <a:r>
              <a:rPr lang="en-US" sz="1800" b="1" u="sng" dirty="0">
                <a:solidFill>
                  <a:srgbClr val="002060"/>
                </a:solidFill>
                <a:latin typeface="Cambria" pitchFamily="18" charset="0"/>
                <a:cs typeface="Times New Roman" panose="02020603050405020304" pitchFamily="18" charset="0"/>
              </a:rPr>
              <a:t>Situations where refund would arise:</a:t>
            </a:r>
          </a:p>
          <a:p>
            <a:pPr marL="569913" indent="-225425" algn="l" eaLnBrk="1" fontAlgn="auto" hangingPunct="1">
              <a:lnSpc>
                <a:spcPct val="150000"/>
              </a:lnSpc>
              <a:buClr>
                <a:srgbClr val="002060"/>
              </a:buClr>
              <a:buFont typeface="Wingdings" pitchFamily="2" charset="2"/>
              <a:buChar char="§"/>
              <a:defRPr/>
            </a:pPr>
            <a:r>
              <a:rPr lang="en-US" sz="1800" dirty="0">
                <a:solidFill>
                  <a:srgbClr val="002060"/>
                </a:solidFill>
                <a:latin typeface="Cambria" pitchFamily="18" charset="0"/>
                <a:cs typeface="Times New Roman" panose="02020603050405020304" pitchFamily="18" charset="0"/>
              </a:rPr>
              <a:t>Excess payment due to mistake and inadvertence</a:t>
            </a:r>
          </a:p>
          <a:p>
            <a:pPr marL="569913" indent="-225425" algn="l" eaLnBrk="1" fontAlgn="auto" hangingPunct="1">
              <a:lnSpc>
                <a:spcPct val="150000"/>
              </a:lnSpc>
              <a:buClr>
                <a:srgbClr val="002060"/>
              </a:buClr>
              <a:buFont typeface="Wingdings" pitchFamily="2" charset="2"/>
              <a:buChar char="§"/>
              <a:defRPr/>
            </a:pPr>
            <a:r>
              <a:rPr lang="en-US" sz="1800" dirty="0">
                <a:solidFill>
                  <a:srgbClr val="002060"/>
                </a:solidFill>
                <a:latin typeface="Cambria" pitchFamily="18" charset="0"/>
                <a:cs typeface="Times New Roman" panose="02020603050405020304" pitchFamily="18" charset="0"/>
              </a:rPr>
              <a:t>Export (including deemed export)</a:t>
            </a:r>
          </a:p>
          <a:p>
            <a:pPr marL="688975" indent="-344488" algn="l">
              <a:lnSpc>
                <a:spcPct val="150000"/>
              </a:lnSpc>
              <a:buClr>
                <a:srgbClr val="002060"/>
              </a:buClr>
              <a:defRPr/>
            </a:pPr>
            <a:r>
              <a:rPr lang="en-IN" sz="1800" dirty="0">
                <a:solidFill>
                  <a:srgbClr val="002060"/>
                </a:solidFill>
                <a:latin typeface="Cambria" pitchFamily="18" charset="0"/>
                <a:cs typeface="Times New Roman" panose="02020603050405020304" pitchFamily="18" charset="0"/>
              </a:rPr>
              <a:t>		-Refund shall not be allowed in cases where the goods exported are subjected to export duty.</a:t>
            </a:r>
            <a:endParaRPr lang="en-US" sz="1800" dirty="0">
              <a:solidFill>
                <a:srgbClr val="002060"/>
              </a:solidFill>
              <a:latin typeface="Cambria" pitchFamily="18" charset="0"/>
              <a:cs typeface="Times New Roman" panose="02020603050405020304" pitchFamily="18" charset="0"/>
            </a:endParaRPr>
          </a:p>
          <a:p>
            <a:pPr marL="569913" indent="-225425" algn="l" eaLnBrk="1" fontAlgn="auto" hangingPunct="1">
              <a:lnSpc>
                <a:spcPct val="150000"/>
              </a:lnSpc>
              <a:buClr>
                <a:srgbClr val="002060"/>
              </a:buClr>
              <a:buFont typeface="Wingdings" pitchFamily="2" charset="2"/>
              <a:buChar char="§"/>
              <a:defRPr/>
            </a:pPr>
            <a:r>
              <a:rPr lang="en-US" sz="1800" dirty="0">
                <a:solidFill>
                  <a:srgbClr val="002060"/>
                </a:solidFill>
                <a:latin typeface="Cambria" pitchFamily="18" charset="0"/>
                <a:cs typeface="Times New Roman" panose="02020603050405020304" pitchFamily="18" charset="0"/>
              </a:rPr>
              <a:t>Finalization of Provisional Assessment</a:t>
            </a:r>
          </a:p>
          <a:p>
            <a:pPr marL="569913" indent="-225425" algn="l" eaLnBrk="1" fontAlgn="auto" hangingPunct="1">
              <a:lnSpc>
                <a:spcPct val="150000"/>
              </a:lnSpc>
              <a:buClr>
                <a:srgbClr val="002060"/>
              </a:buClr>
              <a:buFont typeface="Wingdings" pitchFamily="2" charset="2"/>
              <a:buChar char="§"/>
              <a:defRPr/>
            </a:pPr>
            <a:r>
              <a:rPr lang="en-US" sz="1800" dirty="0">
                <a:solidFill>
                  <a:srgbClr val="002060"/>
                </a:solidFill>
                <a:latin typeface="Cambria" pitchFamily="18" charset="0"/>
                <a:cs typeface="Times New Roman" panose="02020603050405020304" pitchFamily="18" charset="0"/>
              </a:rPr>
              <a:t>Refund of pre deposit in case of Appeal or Investigation</a:t>
            </a:r>
          </a:p>
          <a:p>
            <a:pPr marL="569913" indent="-225425" algn="l" eaLnBrk="1" fontAlgn="auto" hangingPunct="1">
              <a:lnSpc>
                <a:spcPct val="150000"/>
              </a:lnSpc>
              <a:buClr>
                <a:srgbClr val="002060"/>
              </a:buClr>
              <a:buFont typeface="Wingdings" pitchFamily="2" charset="2"/>
              <a:buChar char="§"/>
              <a:defRPr/>
            </a:pPr>
            <a:r>
              <a:rPr lang="en-US" sz="1800" dirty="0">
                <a:solidFill>
                  <a:srgbClr val="002060"/>
                </a:solidFill>
                <a:latin typeface="Cambria" pitchFamily="18" charset="0"/>
                <a:cs typeface="Times New Roman" panose="02020603050405020304" pitchFamily="18" charset="0"/>
              </a:rPr>
              <a:t>Refund for Tax payment on transactions by UN bodies, CSD Canteens, Para-military forces canteens, etc. </a:t>
            </a:r>
          </a:p>
          <a:p>
            <a:pPr marL="569913" indent="-225425" algn="l" eaLnBrk="1" fontAlgn="auto" hangingPunct="1">
              <a:lnSpc>
                <a:spcPct val="150000"/>
              </a:lnSpc>
              <a:buClr>
                <a:srgbClr val="002060"/>
              </a:buClr>
              <a:buFont typeface="Wingdings" pitchFamily="2" charset="2"/>
              <a:buChar char="§"/>
              <a:defRPr/>
            </a:pPr>
            <a:r>
              <a:rPr lang="en-US" sz="1800" dirty="0">
                <a:solidFill>
                  <a:srgbClr val="002060"/>
                </a:solidFill>
                <a:latin typeface="Cambria" pitchFamily="18" charset="0"/>
                <a:cs typeface="Times New Roman" panose="02020603050405020304" pitchFamily="18" charset="0"/>
              </a:rPr>
              <a:t>Refund of Input Tax Credit in case of inverted tax structure</a:t>
            </a:r>
          </a:p>
          <a:p>
            <a:pPr marL="569913" indent="-225425" algn="l" eaLnBrk="1" fontAlgn="auto" hangingPunct="1">
              <a:lnSpc>
                <a:spcPct val="150000"/>
              </a:lnSpc>
              <a:buClr>
                <a:srgbClr val="002060"/>
              </a:buClr>
              <a:buFont typeface="Wingdings" pitchFamily="2" charset="2"/>
              <a:buChar char="§"/>
              <a:defRPr/>
            </a:pPr>
            <a:endParaRPr lang="en-US" sz="800" dirty="0">
              <a:solidFill>
                <a:srgbClr val="002060"/>
              </a:solidFill>
              <a:latin typeface="Cambria" pitchFamily="18" charset="0"/>
              <a:cs typeface="Times New Roman" panose="02020603050405020304" pitchFamily="18" charset="0"/>
            </a:endParaRPr>
          </a:p>
          <a:p>
            <a:pPr marL="569913" indent="-225425" algn="l" eaLnBrk="1" fontAlgn="auto" hangingPunct="1">
              <a:lnSpc>
                <a:spcPct val="150000"/>
              </a:lnSpc>
              <a:buClr>
                <a:srgbClr val="002060"/>
              </a:buClr>
              <a:defRPr/>
            </a:pPr>
            <a:r>
              <a:rPr lang="en-US" sz="2000" b="1" i="1" dirty="0">
                <a:solidFill>
                  <a:srgbClr val="002060"/>
                </a:solidFill>
                <a:latin typeface="Cambria" pitchFamily="18" charset="0"/>
                <a:cs typeface="Times New Roman" panose="02020603050405020304" pitchFamily="18" charset="0"/>
              </a:rPr>
              <a:t>No categorical provision for goods return. </a:t>
            </a:r>
          </a:p>
          <a:p>
            <a:pPr marL="569913" indent="-225425" algn="l">
              <a:lnSpc>
                <a:spcPct val="150000"/>
              </a:lnSpc>
              <a:buClr>
                <a:srgbClr val="002060"/>
              </a:buClr>
              <a:defRPr/>
            </a:pPr>
            <a:r>
              <a:rPr lang="en-US" sz="2000" b="1" i="1" dirty="0">
                <a:solidFill>
                  <a:srgbClr val="002060"/>
                </a:solidFill>
                <a:latin typeface="Cambria" pitchFamily="18" charset="0"/>
                <a:cs typeface="Times New Roman" panose="02020603050405020304" pitchFamily="18" charset="0"/>
              </a:rPr>
              <a:t>No categorical exemption for  SEZ – STP – EOU </a:t>
            </a:r>
          </a:p>
        </p:txBody>
      </p:sp>
      <p:sp>
        <p:nvSpPr>
          <p:cNvPr id="6" name="Rectangle 5"/>
          <p:cNvSpPr/>
          <p:nvPr/>
        </p:nvSpPr>
        <p:spPr>
          <a:xfrm>
            <a:off x="240151" y="71414"/>
            <a:ext cx="11665280" cy="646112"/>
          </a:xfrm>
          <a:prstGeom prst="rect">
            <a:avLst/>
          </a:prstGeom>
        </p:spPr>
        <p:txBody>
          <a:bodyPr>
            <a:spAutoFit/>
          </a:bodyPr>
          <a:lstStyle/>
          <a:p>
            <a:pPr algn="ctr">
              <a:defRPr/>
            </a:pPr>
            <a:r>
              <a:rPr lang="en-IN" sz="3600" b="1" dirty="0">
                <a:solidFill>
                  <a:srgbClr val="002060"/>
                </a:solidFill>
                <a:latin typeface="Cambria" pitchFamily="18" charset="0"/>
                <a:cs typeface="Times New Roman" panose="02020603050405020304" pitchFamily="18" charset="0"/>
              </a:rPr>
              <a:t>Refund</a:t>
            </a:r>
          </a:p>
        </p:txBody>
      </p:sp>
      <p:sp>
        <p:nvSpPr>
          <p:cNvPr id="7" name="TextBox 6"/>
          <p:cNvSpPr txBox="1"/>
          <p:nvPr/>
        </p:nvSpPr>
        <p:spPr>
          <a:xfrm>
            <a:off x="3977466" y="6429396"/>
            <a:ext cx="7929618" cy="461665"/>
          </a:xfrm>
          <a:prstGeom prst="rect">
            <a:avLst/>
          </a:prstGeom>
          <a:noFill/>
        </p:spPr>
        <p:txBody>
          <a:bodyPr wrap="square" rtlCol="0">
            <a:spAutoFit/>
          </a:bodyPr>
          <a:lstStyle/>
          <a:p>
            <a:pPr algn="r"/>
            <a:r>
              <a:rPr lang="en-US" sz="1200" b="1" dirty="0" smtClean="0">
                <a:solidFill>
                  <a:srgbClr val="002060"/>
                </a:solidFill>
                <a:latin typeface="Calibri" pitchFamily="34" charset="0"/>
                <a:cs typeface="Calibri" pitchFamily="34" charset="0"/>
              </a:rPr>
              <a:t>43</a:t>
            </a:r>
            <a:r>
              <a:rPr lang="en-US" sz="1200" b="1" dirty="0" smtClean="0">
                <a:solidFill>
                  <a:srgbClr val="002060"/>
                </a:solidFill>
                <a:latin typeface="Calibri" pitchFamily="34" charset="0"/>
                <a:cs typeface="Calibri" pitchFamily="34" charset="0"/>
              </a:rPr>
              <a:t>                                                                                              </a:t>
            </a:r>
            <a:r>
              <a:rPr lang="en-US" sz="1200" b="1" dirty="0">
                <a:solidFill>
                  <a:srgbClr val="002060"/>
                </a:solidFill>
                <a:latin typeface="Calibri" pitchFamily="34" charset="0"/>
                <a:cs typeface="Calibri" pitchFamily="34" charset="0"/>
              </a:rPr>
              <a:t>Damania &amp; Varaiya  Chartered Accountants</a:t>
            </a:r>
            <a:endParaRPr lang="en-IN" sz="1200" b="1" dirty="0">
              <a:solidFill>
                <a:srgbClr val="002060"/>
              </a:solidFill>
              <a:latin typeface="Calibri" pitchFamily="34" charset="0"/>
              <a:cs typeface="Calibri" pitchFamily="34" charset="0"/>
            </a:endParaRPr>
          </a:p>
          <a:p>
            <a:pPr algn="r"/>
            <a:endParaRPr lang="en-US" sz="1200" dirty="0">
              <a:solidFill>
                <a:srgbClr val="002060"/>
              </a:solidFill>
            </a:endParaRPr>
          </a:p>
        </p:txBody>
      </p:sp>
      <p:sp>
        <p:nvSpPr>
          <p:cNvPr id="8" name="Rectangle 7"/>
          <p:cNvSpPr/>
          <p:nvPr/>
        </p:nvSpPr>
        <p:spPr>
          <a:xfrm>
            <a:off x="9168606" y="4572000"/>
            <a:ext cx="9906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rPr>
              <a:t>GST</a:t>
            </a:r>
          </a:p>
        </p:txBody>
      </p:sp>
    </p:spTree>
    <p:extLst>
      <p:ext uri="{BB962C8B-B14F-4D97-AF65-F5344CB8AC3E}">
        <p14:creationId xmlns:p14="http://schemas.microsoft.com/office/powerpoint/2010/main" val="1085879364"/>
      </p:ext>
    </p:extLst>
  </p:cSld>
  <p:clrMapOvr>
    <a:masterClrMapping/>
  </p:clrMapOvr>
  <p:transition>
    <p:pull dir="ld"/>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6888" y="1006479"/>
            <a:ext cx="11954309" cy="4565661"/>
          </a:xfrm>
        </p:spPr>
        <p:txBody>
          <a:bodyPr/>
          <a:lstStyle/>
          <a:p>
            <a:pPr marL="46037" indent="0">
              <a:lnSpc>
                <a:spcPct val="150000"/>
              </a:lnSpc>
              <a:buFont typeface="Georgia" pitchFamily="18" charset="0"/>
              <a:buNone/>
              <a:defRPr/>
            </a:pPr>
            <a:r>
              <a:rPr lang="en-US" sz="1800" dirty="0">
                <a:solidFill>
                  <a:srgbClr val="002060"/>
                </a:solidFill>
                <a:latin typeface="Cambria" pitchFamily="18" charset="0"/>
                <a:cs typeface="Times New Roman" panose="02020603050405020304" pitchFamily="18" charset="0"/>
              </a:rPr>
              <a:t>1. </a:t>
            </a:r>
            <a:r>
              <a:rPr lang="en-US" sz="1800" b="1" u="sng" dirty="0">
                <a:solidFill>
                  <a:srgbClr val="002060"/>
                </a:solidFill>
                <a:latin typeface="Cambria" pitchFamily="18" charset="0"/>
                <a:cs typeface="Times New Roman" panose="02020603050405020304" pitchFamily="18" charset="0"/>
              </a:rPr>
              <a:t>Tax invoice :</a:t>
            </a:r>
          </a:p>
          <a:p>
            <a:pPr marL="1079500" indent="-360363" algn="just">
              <a:lnSpc>
                <a:spcPct val="150000"/>
              </a:lnSpc>
              <a:buFont typeface="Wingdings" pitchFamily="2" charset="2"/>
              <a:buChar char="§"/>
              <a:defRPr/>
            </a:pPr>
            <a:r>
              <a:rPr lang="en-US" sz="1800" dirty="0">
                <a:solidFill>
                  <a:srgbClr val="002060"/>
                </a:solidFill>
                <a:latin typeface="Cambria" pitchFamily="18" charset="0"/>
                <a:cs typeface="Times New Roman" panose="02020603050405020304" pitchFamily="18" charset="0"/>
              </a:rPr>
              <a:t>A registered taxable person supplying taxable goods and/or services shall issue a tax invoice showing the amount of tax.</a:t>
            </a:r>
          </a:p>
          <a:p>
            <a:pPr marL="1079500" indent="-360363" algn="just">
              <a:lnSpc>
                <a:spcPct val="150000"/>
              </a:lnSpc>
              <a:buFont typeface="Wingdings" pitchFamily="2" charset="2"/>
              <a:buChar char="§"/>
              <a:defRPr/>
            </a:pPr>
            <a:r>
              <a:rPr lang="en-US" sz="1800" dirty="0">
                <a:solidFill>
                  <a:srgbClr val="002060"/>
                </a:solidFill>
                <a:latin typeface="Cambria" pitchFamily="18" charset="0"/>
                <a:cs typeface="Times New Roman" panose="02020603050405020304" pitchFamily="18" charset="0"/>
              </a:rPr>
              <a:t>Where a registered taxable person supplying non-taxable goods and/or services shall issue, instead of a tax invoice, a bill of supply.</a:t>
            </a:r>
          </a:p>
          <a:p>
            <a:pPr marL="46037" indent="0" algn="just">
              <a:lnSpc>
                <a:spcPct val="150000"/>
              </a:lnSpc>
              <a:buFont typeface="Georgia" pitchFamily="18" charset="0"/>
              <a:buNone/>
              <a:defRPr/>
            </a:pPr>
            <a:r>
              <a:rPr lang="en-US" sz="1800" dirty="0">
                <a:solidFill>
                  <a:srgbClr val="002060"/>
                </a:solidFill>
                <a:latin typeface="Cambria" pitchFamily="18" charset="0"/>
                <a:cs typeface="Times New Roman" panose="02020603050405020304" pitchFamily="18" charset="0"/>
              </a:rPr>
              <a:t>2. </a:t>
            </a:r>
            <a:r>
              <a:rPr lang="en-US" sz="1800" b="1" u="sng" dirty="0">
                <a:solidFill>
                  <a:srgbClr val="002060"/>
                </a:solidFill>
                <a:latin typeface="Cambria" pitchFamily="18" charset="0"/>
                <a:cs typeface="Times New Roman" panose="02020603050405020304" pitchFamily="18" charset="0"/>
              </a:rPr>
              <a:t>Credit and debit notes :</a:t>
            </a:r>
          </a:p>
          <a:p>
            <a:pPr marL="1079500" indent="-360363" algn="just">
              <a:lnSpc>
                <a:spcPct val="150000"/>
              </a:lnSpc>
              <a:buFont typeface="Wingdings" pitchFamily="2" charset="2"/>
              <a:buChar char="§"/>
              <a:defRPr/>
            </a:pPr>
            <a:r>
              <a:rPr lang="en-US" sz="1800" b="1" dirty="0">
                <a:solidFill>
                  <a:srgbClr val="002060"/>
                </a:solidFill>
                <a:latin typeface="Cambria" pitchFamily="18" charset="0"/>
                <a:cs typeface="Times New Roman" panose="02020603050405020304" pitchFamily="18" charset="0"/>
              </a:rPr>
              <a:t>Credit notes </a:t>
            </a:r>
            <a:r>
              <a:rPr lang="en-US" sz="1800" dirty="0">
                <a:solidFill>
                  <a:srgbClr val="002060"/>
                </a:solidFill>
                <a:latin typeface="Cambria" pitchFamily="18" charset="0"/>
                <a:cs typeface="Times New Roman" panose="02020603050405020304" pitchFamily="18" charset="0"/>
              </a:rPr>
              <a:t>- where tax charged in the tax invoice is found to exceed the taxable value and/or tax payable in respect of such supply,</a:t>
            </a:r>
          </a:p>
          <a:p>
            <a:pPr marL="1079500" indent="-360363" algn="just">
              <a:lnSpc>
                <a:spcPct val="150000"/>
              </a:lnSpc>
              <a:buFont typeface="Wingdings" pitchFamily="2" charset="2"/>
              <a:buChar char="§"/>
              <a:defRPr/>
            </a:pPr>
            <a:r>
              <a:rPr lang="en-US" sz="1800" dirty="0">
                <a:solidFill>
                  <a:srgbClr val="002060"/>
                </a:solidFill>
                <a:latin typeface="Cambria" pitchFamily="18" charset="0"/>
                <a:cs typeface="Times New Roman" panose="02020603050405020304" pitchFamily="18" charset="0"/>
              </a:rPr>
              <a:t> </a:t>
            </a:r>
            <a:r>
              <a:rPr lang="en-US" sz="1800" b="1" dirty="0">
                <a:solidFill>
                  <a:srgbClr val="002060"/>
                </a:solidFill>
                <a:latin typeface="Cambria" pitchFamily="18" charset="0"/>
                <a:cs typeface="Times New Roman" panose="02020603050405020304" pitchFamily="18" charset="0"/>
              </a:rPr>
              <a:t>Debit notes</a:t>
            </a:r>
            <a:r>
              <a:rPr lang="en-US" sz="1800" dirty="0">
                <a:solidFill>
                  <a:srgbClr val="002060"/>
                </a:solidFill>
                <a:latin typeface="Cambria" pitchFamily="18" charset="0"/>
                <a:cs typeface="Times New Roman" panose="02020603050405020304" pitchFamily="18" charset="0"/>
              </a:rPr>
              <a:t>- tax charged in the tax invoice is found to be less than the taxable value and/or tax payable in respect of such supply,</a:t>
            </a:r>
          </a:p>
        </p:txBody>
      </p:sp>
      <p:sp>
        <p:nvSpPr>
          <p:cNvPr id="6" name="Rectangle 5"/>
          <p:cNvSpPr/>
          <p:nvPr/>
        </p:nvSpPr>
        <p:spPr>
          <a:xfrm>
            <a:off x="240151" y="139463"/>
            <a:ext cx="11665280" cy="646331"/>
          </a:xfrm>
          <a:prstGeom prst="rect">
            <a:avLst/>
          </a:prstGeom>
        </p:spPr>
        <p:txBody>
          <a:bodyPr wrap="square">
            <a:spAutoFit/>
          </a:bodyPr>
          <a:lstStyle/>
          <a:p>
            <a:pPr algn="ctr">
              <a:defRPr/>
            </a:pPr>
            <a:r>
              <a:rPr lang="en-IN" sz="3600" b="1" dirty="0">
                <a:solidFill>
                  <a:srgbClr val="002060"/>
                </a:solidFill>
                <a:latin typeface="Cambria" pitchFamily="18" charset="0"/>
                <a:cs typeface="Times New Roman" panose="02020603050405020304" pitchFamily="18" charset="0"/>
              </a:rPr>
              <a:t>Accounts &amp; Records</a:t>
            </a:r>
          </a:p>
        </p:txBody>
      </p:sp>
      <p:sp>
        <p:nvSpPr>
          <p:cNvPr id="8" name="TextBox 7"/>
          <p:cNvSpPr txBox="1"/>
          <p:nvPr/>
        </p:nvSpPr>
        <p:spPr>
          <a:xfrm>
            <a:off x="3977466" y="6429396"/>
            <a:ext cx="7929618" cy="461665"/>
          </a:xfrm>
          <a:prstGeom prst="rect">
            <a:avLst/>
          </a:prstGeom>
          <a:noFill/>
        </p:spPr>
        <p:txBody>
          <a:bodyPr wrap="square" rtlCol="0">
            <a:spAutoFit/>
          </a:bodyPr>
          <a:lstStyle/>
          <a:p>
            <a:pPr algn="r"/>
            <a:r>
              <a:rPr lang="en-US" sz="1200" b="1" dirty="0" smtClean="0">
                <a:solidFill>
                  <a:srgbClr val="002060"/>
                </a:solidFill>
                <a:latin typeface="Calibri" pitchFamily="34" charset="0"/>
                <a:cs typeface="Calibri" pitchFamily="34" charset="0"/>
              </a:rPr>
              <a:t>44</a:t>
            </a:r>
            <a:r>
              <a:rPr lang="en-US" sz="1200" b="1" dirty="0" smtClean="0">
                <a:solidFill>
                  <a:srgbClr val="002060"/>
                </a:solidFill>
                <a:latin typeface="Calibri" pitchFamily="34" charset="0"/>
                <a:cs typeface="Calibri" pitchFamily="34" charset="0"/>
              </a:rPr>
              <a:t>                                                                                              </a:t>
            </a:r>
            <a:r>
              <a:rPr lang="en-US" sz="1200" b="1" dirty="0">
                <a:solidFill>
                  <a:srgbClr val="002060"/>
                </a:solidFill>
                <a:latin typeface="Calibri" pitchFamily="34" charset="0"/>
                <a:cs typeface="Calibri" pitchFamily="34" charset="0"/>
              </a:rPr>
              <a:t>Damania &amp; Varaiya  Chartered Accountants</a:t>
            </a:r>
            <a:endParaRPr lang="en-IN" sz="1200" b="1" dirty="0">
              <a:solidFill>
                <a:srgbClr val="002060"/>
              </a:solidFill>
              <a:latin typeface="Calibri" pitchFamily="34" charset="0"/>
              <a:cs typeface="Calibri" pitchFamily="34" charset="0"/>
            </a:endParaRPr>
          </a:p>
          <a:p>
            <a:pPr algn="r"/>
            <a:endParaRPr lang="en-US" sz="1200" dirty="0">
              <a:solidFill>
                <a:srgbClr val="002060"/>
              </a:solidFill>
            </a:endParaRPr>
          </a:p>
        </p:txBody>
      </p:sp>
    </p:spTree>
    <p:extLst>
      <p:ext uri="{BB962C8B-B14F-4D97-AF65-F5344CB8AC3E}">
        <p14:creationId xmlns:p14="http://schemas.microsoft.com/office/powerpoint/2010/main" val="2680206264"/>
      </p:ext>
    </p:extLst>
  </p:cSld>
  <p:clrMapOvr>
    <a:masterClrMapping/>
  </p:clrMapOvr>
  <p:transition>
    <p:pull dir="ld"/>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9406" y="2928934"/>
            <a:ext cx="11434802" cy="1338266"/>
          </a:xfrm>
        </p:spPr>
        <p:txBody>
          <a:bodyPr/>
          <a:lstStyle/>
          <a:p>
            <a:r>
              <a:rPr lang="en-US" b="1" dirty="0">
                <a:solidFill>
                  <a:srgbClr val="002060"/>
                </a:solidFill>
                <a:latin typeface="Cambria" pitchFamily="18" charset="0"/>
              </a:rPr>
              <a:t>Transitional Provisions</a:t>
            </a:r>
            <a:endParaRPr lang="en-IN" b="1" dirty="0">
              <a:solidFill>
                <a:srgbClr val="002060"/>
              </a:solidFill>
              <a:latin typeface="Cambria" pitchFamily="18" charset="0"/>
            </a:endParaRPr>
          </a:p>
        </p:txBody>
      </p:sp>
      <p:sp>
        <p:nvSpPr>
          <p:cNvPr id="5" name="TextBox 4"/>
          <p:cNvSpPr txBox="1"/>
          <p:nvPr/>
        </p:nvSpPr>
        <p:spPr>
          <a:xfrm>
            <a:off x="3977466" y="6429396"/>
            <a:ext cx="7929618" cy="461665"/>
          </a:xfrm>
          <a:prstGeom prst="rect">
            <a:avLst/>
          </a:prstGeom>
          <a:noFill/>
        </p:spPr>
        <p:txBody>
          <a:bodyPr wrap="square" rtlCol="0">
            <a:spAutoFit/>
          </a:bodyPr>
          <a:lstStyle/>
          <a:p>
            <a:pPr algn="r"/>
            <a:r>
              <a:rPr lang="en-US" sz="1200" b="1" dirty="0" smtClean="0">
                <a:solidFill>
                  <a:srgbClr val="002060"/>
                </a:solidFill>
                <a:latin typeface="Calibri" pitchFamily="34" charset="0"/>
                <a:cs typeface="Calibri" pitchFamily="34" charset="0"/>
              </a:rPr>
              <a:t>45                                                                                               </a:t>
            </a:r>
            <a:r>
              <a:rPr lang="en-US" sz="1200" b="1" dirty="0">
                <a:solidFill>
                  <a:srgbClr val="002060"/>
                </a:solidFill>
                <a:latin typeface="Calibri" pitchFamily="34" charset="0"/>
                <a:cs typeface="Calibri" pitchFamily="34" charset="0"/>
              </a:rPr>
              <a:t>Damania &amp; Varaiya  Chartered Accountants</a:t>
            </a:r>
            <a:endParaRPr lang="en-IN" sz="1200" b="1" dirty="0">
              <a:solidFill>
                <a:srgbClr val="002060"/>
              </a:solidFill>
              <a:latin typeface="Calibri" pitchFamily="34" charset="0"/>
              <a:cs typeface="Calibri" pitchFamily="34" charset="0"/>
            </a:endParaRPr>
          </a:p>
          <a:p>
            <a:pPr algn="r"/>
            <a:endParaRPr lang="en-US" sz="1200" dirty="0">
              <a:solidFill>
                <a:srgbClr val="002060"/>
              </a:solidFill>
            </a:endParaRPr>
          </a:p>
        </p:txBody>
      </p:sp>
    </p:spTree>
    <p:extLst>
      <p:ext uri="{BB962C8B-B14F-4D97-AF65-F5344CB8AC3E}">
        <p14:creationId xmlns:p14="http://schemas.microsoft.com/office/powerpoint/2010/main" val="2612171180"/>
      </p:ext>
    </p:extLst>
  </p:cSld>
  <p:clrMapOvr>
    <a:masterClrMapping/>
  </p:clrMapOvr>
  <p:transition>
    <p:pull dir="ld"/>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11.jpg"/>
          <p:cNvPicPr>
            <a:picLocks noGrp="1" noChangeAspect="1"/>
          </p:cNvPicPr>
          <p:nvPr>
            <p:ph idx="1"/>
          </p:nvPr>
        </p:nvPicPr>
        <p:blipFill>
          <a:blip r:embed="rId2"/>
          <a:stretch>
            <a:fillRect/>
          </a:stretch>
        </p:blipFill>
        <p:spPr>
          <a:xfrm>
            <a:off x="2262954" y="1571612"/>
            <a:ext cx="7169512" cy="3929089"/>
          </a:xfrm>
          <a:prstGeom prst="rect">
            <a:avLst/>
          </a:prstGeom>
        </p:spPr>
      </p:pic>
      <p:sp>
        <p:nvSpPr>
          <p:cNvPr id="6" name="TextBox 5"/>
          <p:cNvSpPr txBox="1"/>
          <p:nvPr/>
        </p:nvSpPr>
        <p:spPr>
          <a:xfrm>
            <a:off x="3977466" y="6429396"/>
            <a:ext cx="7929618" cy="461665"/>
          </a:xfrm>
          <a:prstGeom prst="rect">
            <a:avLst/>
          </a:prstGeom>
          <a:noFill/>
        </p:spPr>
        <p:txBody>
          <a:bodyPr wrap="square" rtlCol="0">
            <a:spAutoFit/>
          </a:bodyPr>
          <a:lstStyle/>
          <a:p>
            <a:pPr algn="r"/>
            <a:r>
              <a:rPr lang="en-US" sz="1200" b="1" smtClean="0">
                <a:solidFill>
                  <a:srgbClr val="002060"/>
                </a:solidFill>
                <a:latin typeface="Calibri" pitchFamily="34" charset="0"/>
                <a:cs typeface="Calibri" pitchFamily="34" charset="0"/>
              </a:rPr>
              <a:t>46                                                                                              </a:t>
            </a:r>
            <a:r>
              <a:rPr lang="en-US" sz="1200" b="1" dirty="0">
                <a:solidFill>
                  <a:srgbClr val="002060"/>
                </a:solidFill>
                <a:latin typeface="Calibri" pitchFamily="34" charset="0"/>
                <a:cs typeface="Calibri" pitchFamily="34" charset="0"/>
              </a:rPr>
              <a:t>Damania &amp; Varaiya  Chartered Accountants</a:t>
            </a:r>
            <a:endParaRPr lang="en-IN" sz="1200" b="1" dirty="0">
              <a:solidFill>
                <a:srgbClr val="002060"/>
              </a:solidFill>
              <a:latin typeface="Calibri" pitchFamily="34" charset="0"/>
              <a:cs typeface="Calibri" pitchFamily="34" charset="0"/>
            </a:endParaRPr>
          </a:p>
          <a:p>
            <a:pPr algn="r"/>
            <a:endParaRPr lang="en-US" sz="1200" dirty="0">
              <a:solidFill>
                <a:srgbClr val="002060"/>
              </a:solidFill>
            </a:endParaRPr>
          </a:p>
        </p:txBody>
      </p:sp>
    </p:spTree>
  </p:cSld>
  <p:clrMapOvr>
    <a:masterClrMapping/>
  </p:clrMapOvr>
  <p:transition>
    <p:pull dir="l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061" y="142852"/>
            <a:ext cx="11017093" cy="714380"/>
          </a:xfrm>
        </p:spPr>
        <p:txBody>
          <a:bodyPr>
            <a:normAutofit/>
          </a:bodyPr>
          <a:lstStyle/>
          <a:p>
            <a:r>
              <a:rPr lang="en-IN" sz="3600" b="1" dirty="0">
                <a:solidFill>
                  <a:srgbClr val="002060"/>
                </a:solidFill>
                <a:latin typeface="Cambria" pitchFamily="18" charset="0"/>
              </a:rPr>
              <a:t>GST- Preliminary Warm up </a:t>
            </a:r>
          </a:p>
        </p:txBody>
      </p:sp>
      <p:sp>
        <p:nvSpPr>
          <p:cNvPr id="3" name="Content Placeholder 2"/>
          <p:cNvSpPr>
            <a:spLocks noGrp="1"/>
          </p:cNvSpPr>
          <p:nvPr>
            <p:ph idx="1"/>
          </p:nvPr>
        </p:nvSpPr>
        <p:spPr>
          <a:xfrm>
            <a:off x="612061" y="1214422"/>
            <a:ext cx="11017093" cy="4525963"/>
          </a:xfrm>
        </p:spPr>
        <p:txBody>
          <a:bodyPr>
            <a:normAutofit/>
          </a:bodyPr>
          <a:lstStyle/>
          <a:p>
            <a:pPr>
              <a:buFont typeface="Wingdings" pitchFamily="2" charset="2"/>
              <a:buChar char="q"/>
            </a:pPr>
            <a:r>
              <a:rPr lang="en-IN" sz="1800" dirty="0">
                <a:solidFill>
                  <a:srgbClr val="002060"/>
                </a:solidFill>
                <a:latin typeface="Cambria" pitchFamily="18" charset="0"/>
              </a:rPr>
              <a:t>GST will operate on the principles of Value Addition.   </a:t>
            </a:r>
          </a:p>
          <a:p>
            <a:pPr>
              <a:buFont typeface="Wingdings" pitchFamily="2" charset="2"/>
              <a:buChar char="q"/>
            </a:pPr>
            <a:r>
              <a:rPr lang="en-IN" sz="1800" dirty="0" smtClean="0">
                <a:solidFill>
                  <a:srgbClr val="002060"/>
                </a:solidFill>
                <a:latin typeface="Cambria" pitchFamily="18" charset="0"/>
              </a:rPr>
              <a:t>Goods </a:t>
            </a:r>
            <a:r>
              <a:rPr lang="en-IN" sz="1800" dirty="0">
                <a:solidFill>
                  <a:srgbClr val="002060"/>
                </a:solidFill>
                <a:latin typeface="Cambria" pitchFamily="18" charset="0"/>
              </a:rPr>
              <a:t>and Service Tax (GST), briefly stated</a:t>
            </a:r>
          </a:p>
          <a:p>
            <a:pPr marL="625475" indent="-184150"/>
            <a:r>
              <a:rPr lang="en-IN" sz="1800" dirty="0">
                <a:solidFill>
                  <a:srgbClr val="002060"/>
                </a:solidFill>
                <a:latin typeface="Cambria" pitchFamily="18" charset="0"/>
              </a:rPr>
              <a:t> is single indirect tax levy for the whole nation, </a:t>
            </a:r>
          </a:p>
          <a:p>
            <a:pPr marL="625475" indent="-184150"/>
            <a:r>
              <a:rPr lang="en-IN" sz="1800" dirty="0">
                <a:solidFill>
                  <a:srgbClr val="002060"/>
                </a:solidFill>
                <a:latin typeface="Cambria" pitchFamily="18" charset="0"/>
              </a:rPr>
              <a:t>on supply of goods and services </a:t>
            </a:r>
          </a:p>
          <a:p>
            <a:pPr marL="625475" indent="-184150"/>
            <a:r>
              <a:rPr lang="en-IN" sz="1800" dirty="0">
                <a:solidFill>
                  <a:srgbClr val="002060"/>
                </a:solidFill>
                <a:latin typeface="Cambria" pitchFamily="18" charset="0"/>
              </a:rPr>
              <a:t>collected right from manufacturer  or importer to intermediary(</a:t>
            </a:r>
            <a:r>
              <a:rPr lang="en-IN" sz="1800" dirty="0" err="1">
                <a:solidFill>
                  <a:srgbClr val="002060"/>
                </a:solidFill>
                <a:latin typeface="Cambria" pitchFamily="18" charset="0"/>
              </a:rPr>
              <a:t>ies</a:t>
            </a:r>
            <a:r>
              <a:rPr lang="en-IN" sz="1800" dirty="0">
                <a:solidFill>
                  <a:srgbClr val="002060"/>
                </a:solidFill>
                <a:latin typeface="Cambria" pitchFamily="18" charset="0"/>
              </a:rPr>
              <a:t>) to end user.</a:t>
            </a:r>
          </a:p>
          <a:p>
            <a:pPr>
              <a:buFont typeface="Wingdings" pitchFamily="2" charset="2"/>
              <a:buChar char="q"/>
            </a:pPr>
            <a:endParaRPr lang="en-IN" sz="1800" dirty="0">
              <a:solidFill>
                <a:srgbClr val="002060"/>
              </a:solidFill>
              <a:latin typeface="Cambria" pitchFamily="18" charset="0"/>
            </a:endParaRPr>
          </a:p>
        </p:txBody>
      </p:sp>
      <p:sp>
        <p:nvSpPr>
          <p:cNvPr id="6" name="TextBox 5"/>
          <p:cNvSpPr txBox="1"/>
          <p:nvPr/>
        </p:nvSpPr>
        <p:spPr>
          <a:xfrm>
            <a:off x="3977466" y="6429396"/>
            <a:ext cx="7929618" cy="461665"/>
          </a:xfrm>
          <a:prstGeom prst="rect">
            <a:avLst/>
          </a:prstGeom>
          <a:noFill/>
        </p:spPr>
        <p:txBody>
          <a:bodyPr wrap="square" rtlCol="0">
            <a:spAutoFit/>
          </a:bodyPr>
          <a:lstStyle/>
          <a:p>
            <a:pPr algn="r"/>
            <a:r>
              <a:rPr lang="en-US" sz="1200" b="1" dirty="0" smtClean="0">
                <a:solidFill>
                  <a:srgbClr val="002060"/>
                </a:solidFill>
                <a:latin typeface="Calibri" pitchFamily="34" charset="0"/>
                <a:cs typeface="Calibri" pitchFamily="34" charset="0"/>
              </a:rPr>
              <a:t>5                                                                                          </a:t>
            </a:r>
            <a:r>
              <a:rPr lang="en-US" sz="1200" b="1" dirty="0">
                <a:solidFill>
                  <a:srgbClr val="002060"/>
                </a:solidFill>
                <a:latin typeface="Calibri" pitchFamily="34" charset="0"/>
                <a:cs typeface="Calibri" pitchFamily="34" charset="0"/>
              </a:rPr>
              <a:t>Damania &amp; Varaiya  Chartered Accountants</a:t>
            </a:r>
            <a:endParaRPr lang="en-IN" sz="1200" b="1" dirty="0">
              <a:solidFill>
                <a:srgbClr val="002060"/>
              </a:solidFill>
              <a:latin typeface="Calibri" pitchFamily="34" charset="0"/>
              <a:cs typeface="Calibri" pitchFamily="34" charset="0"/>
            </a:endParaRPr>
          </a:p>
          <a:p>
            <a:pPr algn="r"/>
            <a:endParaRPr lang="en-US" sz="1200" dirty="0">
              <a:solidFill>
                <a:srgbClr val="002060"/>
              </a:solidFill>
            </a:endParaRPr>
          </a:p>
        </p:txBody>
      </p:sp>
    </p:spTree>
    <p:extLst>
      <p:ext uri="{BB962C8B-B14F-4D97-AF65-F5344CB8AC3E}">
        <p14:creationId xmlns:p14="http://schemas.microsoft.com/office/powerpoint/2010/main" val="421817129"/>
      </p:ext>
    </p:extLst>
  </p:cSld>
  <p:clrMapOvr>
    <a:masterClrMapping/>
  </p:clrMapOvr>
  <p:transition>
    <p:pull dir="l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139681"/>
            <a:ext cx="12241213" cy="646113"/>
          </a:xfrm>
          <a:prstGeom prst="rect">
            <a:avLst/>
          </a:prstGeom>
        </p:spPr>
        <p:txBody>
          <a:bodyPr>
            <a:spAutoFit/>
          </a:bodyPr>
          <a:lstStyle/>
          <a:p>
            <a:pPr lvl="1" algn="ctr">
              <a:defRPr/>
            </a:pPr>
            <a:r>
              <a:rPr lang="en-US" sz="3600" b="1" dirty="0">
                <a:solidFill>
                  <a:srgbClr val="002060"/>
                </a:solidFill>
                <a:latin typeface="Cambria" pitchFamily="18" charset="0"/>
                <a:cs typeface="Times New Roman" panose="02020603050405020304" pitchFamily="18" charset="0"/>
              </a:rPr>
              <a:t>Taxes proposed to be Subsumed</a:t>
            </a:r>
          </a:p>
        </p:txBody>
      </p:sp>
      <p:graphicFrame>
        <p:nvGraphicFramePr>
          <p:cNvPr id="4" name="Table 3"/>
          <p:cNvGraphicFramePr>
            <a:graphicFrameLocks noGrp="1"/>
          </p:cNvGraphicFramePr>
          <p:nvPr>
            <p:extLst>
              <p:ext uri="{D42A27DB-BD31-4B8C-83A1-F6EECF244321}">
                <p14:modId xmlns:p14="http://schemas.microsoft.com/office/powerpoint/2010/main" val="612722355"/>
              </p:ext>
            </p:extLst>
          </p:nvPr>
        </p:nvGraphicFramePr>
        <p:xfrm>
          <a:off x="144515" y="1143001"/>
          <a:ext cx="11953379" cy="4952003"/>
        </p:xfrm>
        <a:graphic>
          <a:graphicData uri="http://schemas.openxmlformats.org/drawingml/2006/table">
            <a:tbl>
              <a:tblPr firstRow="1" bandRow="1">
                <a:tableStyleId>{5940675A-B579-460E-94D1-54222C63F5DA}</a:tableStyleId>
              </a:tblPr>
              <a:tblGrid>
                <a:gridCol w="5976689">
                  <a:extLst>
                    <a:ext uri="{9D8B030D-6E8A-4147-A177-3AD203B41FA5}">
                      <a16:colId xmlns="" xmlns:a16="http://schemas.microsoft.com/office/drawing/2014/main" val="20000"/>
                    </a:ext>
                  </a:extLst>
                </a:gridCol>
                <a:gridCol w="5976690">
                  <a:extLst>
                    <a:ext uri="{9D8B030D-6E8A-4147-A177-3AD203B41FA5}">
                      <a16:colId xmlns="" xmlns:a16="http://schemas.microsoft.com/office/drawing/2014/main" val="20001"/>
                    </a:ext>
                  </a:extLst>
                </a:gridCol>
              </a:tblGrid>
              <a:tr h="445696">
                <a:tc>
                  <a:txBody>
                    <a:bodyPr/>
                    <a:lstStyle/>
                    <a:p>
                      <a:pPr algn="ctr"/>
                      <a:r>
                        <a:rPr lang="en-IN" b="1" kern="1200" dirty="0">
                          <a:solidFill>
                            <a:schemeClr val="bg1"/>
                          </a:solidFill>
                          <a:latin typeface="Cambria" pitchFamily="18" charset="0"/>
                          <a:ea typeface="+mn-ea"/>
                          <a:cs typeface="Times New Roman" panose="02020603050405020304" pitchFamily="18" charset="0"/>
                        </a:rPr>
                        <a:t>Central Taxes</a:t>
                      </a:r>
                    </a:p>
                  </a:txBody>
                  <a:tcPr marL="122413" marR="122413">
                    <a:solidFill>
                      <a:srgbClr val="002060"/>
                    </a:solidFill>
                  </a:tcPr>
                </a:tc>
                <a:tc>
                  <a:txBody>
                    <a:bodyPr/>
                    <a:lstStyle/>
                    <a:p>
                      <a:pPr algn="ctr"/>
                      <a:r>
                        <a:rPr lang="en-IN" b="1" kern="1200" dirty="0">
                          <a:solidFill>
                            <a:schemeClr val="bg1"/>
                          </a:solidFill>
                          <a:latin typeface="Cambria" pitchFamily="18" charset="0"/>
                          <a:ea typeface="+mn-ea"/>
                          <a:cs typeface="Times New Roman" panose="02020603050405020304" pitchFamily="18" charset="0"/>
                        </a:rPr>
                        <a:t>State Taxes</a:t>
                      </a:r>
                    </a:p>
                  </a:txBody>
                  <a:tcPr marL="122413" marR="122413">
                    <a:solidFill>
                      <a:srgbClr val="002060"/>
                    </a:solidFill>
                  </a:tcPr>
                </a:tc>
                <a:extLst>
                  <a:ext uri="{0D108BD9-81ED-4DB2-BD59-A6C34878D82A}">
                    <a16:rowId xmlns="" xmlns:a16="http://schemas.microsoft.com/office/drawing/2014/main" val="10000"/>
                  </a:ext>
                </a:extLst>
              </a:tr>
              <a:tr h="387012">
                <a:tc>
                  <a:txBody>
                    <a:bodyPr/>
                    <a:lstStyle/>
                    <a:p>
                      <a:r>
                        <a:rPr lang="en-IN" kern="1200" dirty="0">
                          <a:solidFill>
                            <a:srgbClr val="002060"/>
                          </a:solidFill>
                          <a:latin typeface="Cambria" pitchFamily="18" charset="0"/>
                          <a:ea typeface="+mn-ea"/>
                          <a:cs typeface="Times New Roman" panose="02020603050405020304" pitchFamily="18" charset="0"/>
                        </a:rPr>
                        <a:t>Central Excise Duty</a:t>
                      </a:r>
                    </a:p>
                  </a:txBody>
                  <a:tcPr marL="122413" marR="122413"/>
                </a:tc>
                <a:tc>
                  <a:txBody>
                    <a:bodyPr/>
                    <a:lstStyle/>
                    <a:p>
                      <a:r>
                        <a:rPr lang="en-IN" kern="1200" dirty="0">
                          <a:solidFill>
                            <a:srgbClr val="002060"/>
                          </a:solidFill>
                          <a:latin typeface="Cambria" pitchFamily="18" charset="0"/>
                          <a:ea typeface="+mn-ea"/>
                          <a:cs typeface="Times New Roman" panose="02020603050405020304" pitchFamily="18" charset="0"/>
                        </a:rPr>
                        <a:t>VAT/ Sales Tax</a:t>
                      </a:r>
                    </a:p>
                  </a:txBody>
                  <a:tcPr marL="122413" marR="122413"/>
                </a:tc>
                <a:extLst>
                  <a:ext uri="{0D108BD9-81ED-4DB2-BD59-A6C34878D82A}">
                    <a16:rowId xmlns="" xmlns:a16="http://schemas.microsoft.com/office/drawing/2014/main" val="10001"/>
                  </a:ext>
                </a:extLst>
              </a:tr>
              <a:tr h="667994">
                <a:tc>
                  <a:txBody>
                    <a:bodyPr/>
                    <a:lstStyle/>
                    <a:p>
                      <a:r>
                        <a:rPr lang="en-IN" kern="1200" dirty="0">
                          <a:solidFill>
                            <a:srgbClr val="002060"/>
                          </a:solidFill>
                          <a:latin typeface="Cambria" pitchFamily="18" charset="0"/>
                          <a:ea typeface="+mn-ea"/>
                          <a:cs typeface="Times New Roman" panose="02020603050405020304" pitchFamily="18" charset="0"/>
                        </a:rPr>
                        <a:t>Additional Excise Duties</a:t>
                      </a:r>
                    </a:p>
                  </a:txBody>
                  <a:tcPr marL="122413" marR="122413"/>
                </a:tc>
                <a:tc>
                  <a:txBody>
                    <a:bodyPr/>
                    <a:lstStyle/>
                    <a:p>
                      <a:r>
                        <a:rPr lang="en-IN" kern="1200" dirty="0">
                          <a:solidFill>
                            <a:srgbClr val="002060"/>
                          </a:solidFill>
                          <a:latin typeface="Cambria" pitchFamily="18" charset="0"/>
                          <a:ea typeface="+mn-ea"/>
                          <a:cs typeface="Times New Roman" panose="02020603050405020304" pitchFamily="18" charset="0"/>
                        </a:rPr>
                        <a:t>Entertainment Tax (unless it is levied by the local bodies)</a:t>
                      </a:r>
                    </a:p>
                  </a:txBody>
                  <a:tcPr marL="122413" marR="122413"/>
                </a:tc>
                <a:extLst>
                  <a:ext uri="{0D108BD9-81ED-4DB2-BD59-A6C34878D82A}">
                    <a16:rowId xmlns="" xmlns:a16="http://schemas.microsoft.com/office/drawing/2014/main" val="10002"/>
                  </a:ext>
                </a:extLst>
              </a:tr>
              <a:tr h="667994">
                <a:tc>
                  <a:txBody>
                    <a:bodyPr/>
                    <a:lstStyle/>
                    <a:p>
                      <a:r>
                        <a:rPr lang="en-IN" kern="1200" dirty="0">
                          <a:solidFill>
                            <a:srgbClr val="002060"/>
                          </a:solidFill>
                          <a:latin typeface="Cambria" pitchFamily="18" charset="0"/>
                          <a:ea typeface="+mn-ea"/>
                          <a:cs typeface="Times New Roman" panose="02020603050405020304" pitchFamily="18" charset="0"/>
                        </a:rPr>
                        <a:t>The Excise Duty levied under the Medicinal and Toiletries Preparation Act</a:t>
                      </a:r>
                    </a:p>
                  </a:txBody>
                  <a:tcPr marL="122413" marR="122413"/>
                </a:tc>
                <a:tc>
                  <a:txBody>
                    <a:bodyPr/>
                    <a:lstStyle/>
                    <a:p>
                      <a:r>
                        <a:rPr lang="en-IN" kern="1200" dirty="0">
                          <a:solidFill>
                            <a:srgbClr val="002060"/>
                          </a:solidFill>
                          <a:latin typeface="Cambria" pitchFamily="18" charset="0"/>
                          <a:ea typeface="+mn-ea"/>
                          <a:cs typeface="Times New Roman" panose="02020603050405020304" pitchFamily="18" charset="0"/>
                        </a:rPr>
                        <a:t>Luxury tax</a:t>
                      </a:r>
                    </a:p>
                  </a:txBody>
                  <a:tcPr marL="122413" marR="122413"/>
                </a:tc>
                <a:extLst>
                  <a:ext uri="{0D108BD9-81ED-4DB2-BD59-A6C34878D82A}">
                    <a16:rowId xmlns="" xmlns:a16="http://schemas.microsoft.com/office/drawing/2014/main" val="10003"/>
                  </a:ext>
                </a:extLst>
              </a:tr>
              <a:tr h="387012">
                <a:tc>
                  <a:txBody>
                    <a:bodyPr/>
                    <a:lstStyle/>
                    <a:p>
                      <a:r>
                        <a:rPr lang="en-IN" kern="1200" dirty="0">
                          <a:solidFill>
                            <a:srgbClr val="002060"/>
                          </a:solidFill>
                          <a:latin typeface="Cambria" pitchFamily="18" charset="0"/>
                          <a:ea typeface="+mn-ea"/>
                          <a:cs typeface="Times New Roman" panose="02020603050405020304" pitchFamily="18" charset="0"/>
                        </a:rPr>
                        <a:t>Service Tax</a:t>
                      </a:r>
                    </a:p>
                  </a:txBody>
                  <a:tcPr marL="122413" marR="122413"/>
                </a:tc>
                <a:tc>
                  <a:txBody>
                    <a:bodyPr/>
                    <a:lstStyle/>
                    <a:p>
                      <a:r>
                        <a:rPr lang="en-IN" kern="1200" dirty="0">
                          <a:solidFill>
                            <a:srgbClr val="002060"/>
                          </a:solidFill>
                          <a:latin typeface="Cambria" pitchFamily="18" charset="0"/>
                          <a:ea typeface="+mn-ea"/>
                          <a:cs typeface="Times New Roman" panose="02020603050405020304" pitchFamily="18" charset="0"/>
                        </a:rPr>
                        <a:t>Taxes on lottery, betting &amp; gambling</a:t>
                      </a:r>
                    </a:p>
                  </a:txBody>
                  <a:tcPr marL="122413" marR="122413"/>
                </a:tc>
                <a:extLst>
                  <a:ext uri="{0D108BD9-81ED-4DB2-BD59-A6C34878D82A}">
                    <a16:rowId xmlns="" xmlns:a16="http://schemas.microsoft.com/office/drawing/2014/main" val="10004"/>
                  </a:ext>
                </a:extLst>
              </a:tr>
              <a:tr h="954277">
                <a:tc>
                  <a:txBody>
                    <a:bodyPr/>
                    <a:lstStyle/>
                    <a:p>
                      <a:r>
                        <a:rPr lang="en-IN" kern="1200" dirty="0">
                          <a:solidFill>
                            <a:srgbClr val="002060"/>
                          </a:solidFill>
                          <a:latin typeface="Cambria" pitchFamily="18" charset="0"/>
                          <a:ea typeface="+mn-ea"/>
                          <a:cs typeface="Times New Roman" panose="02020603050405020304" pitchFamily="18" charset="0"/>
                        </a:rPr>
                        <a:t>Additional Customs Duty, commonly known as Countervailing Duty (CVD)</a:t>
                      </a:r>
                    </a:p>
                  </a:txBody>
                  <a:tcPr marL="122413" marR="122413"/>
                </a:tc>
                <a:tc>
                  <a:txBody>
                    <a:bodyPr/>
                    <a:lstStyle/>
                    <a:p>
                      <a:r>
                        <a:rPr lang="en-IN" kern="1200" dirty="0">
                          <a:solidFill>
                            <a:srgbClr val="002060"/>
                          </a:solidFill>
                          <a:latin typeface="Cambria" pitchFamily="18" charset="0"/>
                          <a:ea typeface="+mn-ea"/>
                          <a:cs typeface="Times New Roman" panose="02020603050405020304" pitchFamily="18" charset="0"/>
                        </a:rPr>
                        <a:t>State cesses and Surcharges in so far as they relate to supply of Goods &amp; Services, and</a:t>
                      </a:r>
                    </a:p>
                  </a:txBody>
                  <a:tcPr marL="122413" marR="122413"/>
                </a:tc>
                <a:extLst>
                  <a:ext uri="{0D108BD9-81ED-4DB2-BD59-A6C34878D82A}">
                    <a16:rowId xmlns="" xmlns:a16="http://schemas.microsoft.com/office/drawing/2014/main" val="10005"/>
                  </a:ext>
                </a:extLst>
              </a:tr>
              <a:tr h="667994">
                <a:tc>
                  <a:txBody>
                    <a:bodyPr/>
                    <a:lstStyle/>
                    <a:p>
                      <a:r>
                        <a:rPr lang="en-IN" kern="1200" dirty="0">
                          <a:solidFill>
                            <a:srgbClr val="002060"/>
                          </a:solidFill>
                          <a:latin typeface="Cambria" pitchFamily="18" charset="0"/>
                          <a:ea typeface="+mn-ea"/>
                          <a:cs typeface="Times New Roman" panose="02020603050405020304" pitchFamily="18" charset="0"/>
                        </a:rPr>
                        <a:t>Special Additional Duty of Customs-4% (SAD)</a:t>
                      </a:r>
                    </a:p>
                  </a:txBody>
                  <a:tcPr marL="122413" marR="122413"/>
                </a:tc>
                <a:tc>
                  <a:txBody>
                    <a:bodyPr/>
                    <a:lstStyle/>
                    <a:p>
                      <a:r>
                        <a:rPr lang="en-IN" kern="1200" dirty="0">
                          <a:solidFill>
                            <a:srgbClr val="002060"/>
                          </a:solidFill>
                          <a:latin typeface="Cambria" pitchFamily="18" charset="0"/>
                          <a:ea typeface="+mn-ea"/>
                          <a:cs typeface="Times New Roman" panose="02020603050405020304" pitchFamily="18" charset="0"/>
                        </a:rPr>
                        <a:t>Entry tax </a:t>
                      </a:r>
                    </a:p>
                  </a:txBody>
                  <a:tcPr marL="122413" marR="122413"/>
                </a:tc>
                <a:extLst>
                  <a:ext uri="{0D108BD9-81ED-4DB2-BD59-A6C34878D82A}">
                    <a16:rowId xmlns="" xmlns:a16="http://schemas.microsoft.com/office/drawing/2014/main" val="10006"/>
                  </a:ext>
                </a:extLst>
              </a:tr>
              <a:tr h="387012">
                <a:tc>
                  <a:txBody>
                    <a:bodyPr/>
                    <a:lstStyle/>
                    <a:p>
                      <a:r>
                        <a:rPr lang="en-IN" kern="1200" dirty="0">
                          <a:solidFill>
                            <a:srgbClr val="002060"/>
                          </a:solidFill>
                          <a:latin typeface="Cambria" pitchFamily="18" charset="0"/>
                          <a:ea typeface="+mn-ea"/>
                          <a:cs typeface="Times New Roman" panose="02020603050405020304" pitchFamily="18" charset="0"/>
                        </a:rPr>
                        <a:t>Surcharges</a:t>
                      </a:r>
                      <a:r>
                        <a:rPr lang="en-IN" kern="1200" baseline="0" dirty="0">
                          <a:solidFill>
                            <a:srgbClr val="002060"/>
                          </a:solidFill>
                          <a:latin typeface="Cambria" pitchFamily="18" charset="0"/>
                          <a:ea typeface="+mn-ea"/>
                          <a:cs typeface="Times New Roman" panose="02020603050405020304" pitchFamily="18" charset="0"/>
                        </a:rPr>
                        <a:t> </a:t>
                      </a:r>
                      <a:r>
                        <a:rPr lang="en-IN" kern="1200" dirty="0">
                          <a:solidFill>
                            <a:srgbClr val="002060"/>
                          </a:solidFill>
                          <a:latin typeface="Cambria" pitchFamily="18" charset="0"/>
                          <a:ea typeface="+mn-ea"/>
                          <a:cs typeface="Times New Roman" panose="02020603050405020304" pitchFamily="18" charset="0"/>
                        </a:rPr>
                        <a:t>and Cesses on above Taxes</a:t>
                      </a:r>
                    </a:p>
                  </a:txBody>
                  <a:tcPr marL="122413" marR="122413"/>
                </a:tc>
                <a:tc>
                  <a:txBody>
                    <a:bodyPr/>
                    <a:lstStyle/>
                    <a:p>
                      <a:r>
                        <a:rPr lang="en-IN" kern="1200" dirty="0" err="1" smtClean="0">
                          <a:solidFill>
                            <a:srgbClr val="002060"/>
                          </a:solidFill>
                          <a:latin typeface="Cambria" pitchFamily="18" charset="0"/>
                          <a:ea typeface="+mn-ea"/>
                          <a:cs typeface="Times New Roman" panose="02020603050405020304" pitchFamily="18" charset="0"/>
                        </a:rPr>
                        <a:t>Octroi</a:t>
                      </a:r>
                      <a:r>
                        <a:rPr lang="en-IN" kern="1200" dirty="0" smtClean="0">
                          <a:solidFill>
                            <a:srgbClr val="002060"/>
                          </a:solidFill>
                          <a:latin typeface="Cambria" pitchFamily="18" charset="0"/>
                          <a:ea typeface="+mn-ea"/>
                          <a:cs typeface="Times New Roman" panose="02020603050405020304" pitchFamily="18" charset="0"/>
                        </a:rPr>
                        <a:t> and LBT  </a:t>
                      </a:r>
                      <a:r>
                        <a:rPr lang="en-IN" kern="1200" dirty="0">
                          <a:solidFill>
                            <a:srgbClr val="002060"/>
                          </a:solidFill>
                          <a:latin typeface="Cambria" pitchFamily="18" charset="0"/>
                          <a:ea typeface="+mn-ea"/>
                          <a:cs typeface="Times New Roman" panose="02020603050405020304" pitchFamily="18" charset="0"/>
                        </a:rPr>
                        <a:t>(?)</a:t>
                      </a:r>
                    </a:p>
                  </a:txBody>
                  <a:tcPr marL="122413" marR="122413"/>
                </a:tc>
                <a:extLst>
                  <a:ext uri="{0D108BD9-81ED-4DB2-BD59-A6C34878D82A}">
                    <a16:rowId xmlns="" xmlns:a16="http://schemas.microsoft.com/office/drawing/2014/main" val="10007"/>
                  </a:ext>
                </a:extLst>
              </a:tr>
              <a:tr h="387012">
                <a:tc>
                  <a:txBody>
                    <a:bodyPr/>
                    <a:lstStyle/>
                    <a:p>
                      <a:r>
                        <a:rPr lang="en-IN" kern="1200" dirty="0">
                          <a:solidFill>
                            <a:srgbClr val="002060"/>
                          </a:solidFill>
                          <a:latin typeface="Cambria" pitchFamily="18" charset="0"/>
                          <a:ea typeface="+mn-ea"/>
                          <a:cs typeface="Times New Roman" panose="02020603050405020304" pitchFamily="18" charset="0"/>
                        </a:rPr>
                        <a:t>Central Sales tax (CST)</a:t>
                      </a:r>
                    </a:p>
                  </a:txBody>
                  <a:tcPr marL="122413" marR="122413"/>
                </a:tc>
                <a:tc>
                  <a:txBody>
                    <a:bodyPr/>
                    <a:lstStyle/>
                    <a:p>
                      <a:endParaRPr lang="en-IN" kern="1200" dirty="0">
                        <a:solidFill>
                          <a:srgbClr val="002060"/>
                        </a:solidFill>
                        <a:latin typeface="Cambria" pitchFamily="18" charset="0"/>
                        <a:ea typeface="+mn-ea"/>
                        <a:cs typeface="Times New Roman" panose="02020603050405020304" pitchFamily="18" charset="0"/>
                      </a:endParaRPr>
                    </a:p>
                  </a:txBody>
                  <a:tcPr marL="122413" marR="122413"/>
                </a:tc>
                <a:extLst>
                  <a:ext uri="{0D108BD9-81ED-4DB2-BD59-A6C34878D82A}">
                    <a16:rowId xmlns="" xmlns:a16="http://schemas.microsoft.com/office/drawing/2014/main" val="10008"/>
                  </a:ext>
                </a:extLst>
              </a:tr>
            </a:tbl>
          </a:graphicData>
        </a:graphic>
      </p:graphicFrame>
      <p:sp>
        <p:nvSpPr>
          <p:cNvPr id="5" name="TextBox 4"/>
          <p:cNvSpPr txBox="1"/>
          <p:nvPr/>
        </p:nvSpPr>
        <p:spPr>
          <a:xfrm>
            <a:off x="3977466" y="6429396"/>
            <a:ext cx="7929618" cy="461665"/>
          </a:xfrm>
          <a:prstGeom prst="rect">
            <a:avLst/>
          </a:prstGeom>
          <a:noFill/>
        </p:spPr>
        <p:txBody>
          <a:bodyPr wrap="square" rtlCol="0">
            <a:spAutoFit/>
          </a:bodyPr>
          <a:lstStyle/>
          <a:p>
            <a:pPr algn="r"/>
            <a:r>
              <a:rPr lang="en-US" sz="1200" b="1" dirty="0" smtClean="0">
                <a:solidFill>
                  <a:srgbClr val="002060"/>
                </a:solidFill>
                <a:latin typeface="Calibri" pitchFamily="34" charset="0"/>
                <a:cs typeface="Calibri" pitchFamily="34" charset="0"/>
              </a:rPr>
              <a:t>6                                                                                           </a:t>
            </a:r>
            <a:r>
              <a:rPr lang="en-US" sz="1200" b="1" dirty="0">
                <a:solidFill>
                  <a:srgbClr val="002060"/>
                </a:solidFill>
                <a:latin typeface="Calibri" pitchFamily="34" charset="0"/>
                <a:cs typeface="Calibri" pitchFamily="34" charset="0"/>
              </a:rPr>
              <a:t>Damania &amp; Varaiya  Chartered Accountants</a:t>
            </a:r>
            <a:endParaRPr lang="en-IN" sz="1200" b="1" dirty="0">
              <a:solidFill>
                <a:srgbClr val="002060"/>
              </a:solidFill>
              <a:latin typeface="Calibri" pitchFamily="34" charset="0"/>
              <a:cs typeface="Calibri" pitchFamily="34" charset="0"/>
            </a:endParaRPr>
          </a:p>
          <a:p>
            <a:pPr algn="r"/>
            <a:endParaRPr lang="en-US" sz="1200" dirty="0">
              <a:solidFill>
                <a:srgbClr val="002060"/>
              </a:solidFill>
            </a:endParaRPr>
          </a:p>
        </p:txBody>
      </p:sp>
    </p:spTree>
  </p:cSld>
  <p:clrMapOvr>
    <a:masterClrMapping/>
  </p:clrMapOvr>
  <p:transition>
    <p:pull dir="l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extBox 5"/>
          <p:cNvSpPr txBox="1">
            <a:spLocks noChangeArrowheads="1"/>
          </p:cNvSpPr>
          <p:nvPr/>
        </p:nvSpPr>
        <p:spPr bwMode="auto">
          <a:xfrm>
            <a:off x="609240" y="1143000"/>
            <a:ext cx="11665146" cy="5216813"/>
          </a:xfrm>
          <a:prstGeom prst="rect">
            <a:avLst/>
          </a:prstGeom>
          <a:noFill/>
          <a:ln w="9525">
            <a:noFill/>
            <a:miter lim="800000"/>
            <a:headEnd/>
            <a:tailEnd/>
          </a:ln>
        </p:spPr>
        <p:txBody>
          <a:bodyPr wrap="square">
            <a:spAutoFit/>
          </a:bodyPr>
          <a:lstStyle/>
          <a:p>
            <a:pPr marL="360363" indent="-360363" algn="just">
              <a:lnSpc>
                <a:spcPct val="150000"/>
              </a:lnSpc>
              <a:buClr>
                <a:srgbClr val="002060"/>
              </a:buClr>
              <a:buFont typeface="Wingdings" pitchFamily="2" charset="2"/>
              <a:buChar char="q"/>
            </a:pPr>
            <a:r>
              <a:rPr lang="en-US" dirty="0">
                <a:solidFill>
                  <a:srgbClr val="002060"/>
                </a:solidFill>
                <a:latin typeface="Cambria" pitchFamily="18" charset="0"/>
                <a:cs typeface="Times New Roman" pitchFamily="18" charset="0"/>
              </a:rPr>
              <a:t>State Excise and VAT/CST on Alcohol for human consumption</a:t>
            </a:r>
          </a:p>
          <a:p>
            <a:pPr marL="360363" indent="-360363" algn="just">
              <a:lnSpc>
                <a:spcPct val="150000"/>
              </a:lnSpc>
              <a:buClr>
                <a:srgbClr val="002060"/>
              </a:buClr>
              <a:buFont typeface="Wingdings" pitchFamily="2" charset="2"/>
              <a:buChar char="q"/>
            </a:pPr>
            <a:r>
              <a:rPr lang="en-US" dirty="0">
                <a:solidFill>
                  <a:srgbClr val="002060"/>
                </a:solidFill>
                <a:latin typeface="Cambria" pitchFamily="18" charset="0"/>
                <a:cs typeface="Times New Roman" pitchFamily="18" charset="0"/>
              </a:rPr>
              <a:t>Petroleum products (i.e. crude, High speed diesel-HSD, petrol, natural gas &amp; Aviation Turbine Fuel-ATF) - to be brought within GST purview at later date</a:t>
            </a:r>
          </a:p>
          <a:p>
            <a:pPr marL="360363" indent="-360363" algn="just">
              <a:lnSpc>
                <a:spcPct val="150000"/>
              </a:lnSpc>
              <a:buClr>
                <a:srgbClr val="002060"/>
              </a:buClr>
              <a:buFont typeface="Wingdings" pitchFamily="2" charset="2"/>
              <a:buChar char="q"/>
            </a:pPr>
            <a:r>
              <a:rPr lang="en-US" dirty="0">
                <a:solidFill>
                  <a:srgbClr val="002060"/>
                </a:solidFill>
                <a:latin typeface="Cambria" pitchFamily="18" charset="0"/>
                <a:cs typeface="Times New Roman" pitchFamily="18" charset="0"/>
              </a:rPr>
              <a:t> Electricity duty – to be within GST purview at later date</a:t>
            </a:r>
          </a:p>
          <a:p>
            <a:pPr marL="360363" indent="-360363" algn="just">
              <a:lnSpc>
                <a:spcPct val="150000"/>
              </a:lnSpc>
              <a:buClr>
                <a:srgbClr val="002060"/>
              </a:buClr>
              <a:buFont typeface="Wingdings" pitchFamily="2" charset="2"/>
              <a:buChar char="q"/>
            </a:pPr>
            <a:r>
              <a:rPr lang="en-US" dirty="0">
                <a:solidFill>
                  <a:srgbClr val="002060"/>
                </a:solidFill>
                <a:latin typeface="Cambria" pitchFamily="18" charset="0"/>
                <a:cs typeface="Times New Roman" pitchFamily="18" charset="0"/>
              </a:rPr>
              <a:t>Basic Custom Duty </a:t>
            </a:r>
          </a:p>
          <a:p>
            <a:pPr marL="360363" indent="-360363" algn="just">
              <a:lnSpc>
                <a:spcPct val="150000"/>
              </a:lnSpc>
              <a:buClr>
                <a:srgbClr val="002060"/>
              </a:buClr>
              <a:buFont typeface="Wingdings" pitchFamily="2" charset="2"/>
              <a:buChar char="q"/>
            </a:pPr>
            <a:r>
              <a:rPr lang="en-US" dirty="0">
                <a:solidFill>
                  <a:srgbClr val="002060"/>
                </a:solidFill>
                <a:latin typeface="Cambria" pitchFamily="18" charset="0"/>
                <a:cs typeface="Times New Roman" pitchFamily="18" charset="0"/>
              </a:rPr>
              <a:t>Stamp duty and Property Tax on Immovable </a:t>
            </a:r>
            <a:r>
              <a:rPr lang="en-US" dirty="0" smtClean="0">
                <a:solidFill>
                  <a:srgbClr val="002060"/>
                </a:solidFill>
                <a:latin typeface="Cambria" pitchFamily="18" charset="0"/>
                <a:cs typeface="Times New Roman" pitchFamily="18" charset="0"/>
              </a:rPr>
              <a:t>Property</a:t>
            </a:r>
          </a:p>
          <a:p>
            <a:pPr algn="ctr">
              <a:lnSpc>
                <a:spcPct val="150000"/>
              </a:lnSpc>
              <a:buClr>
                <a:srgbClr val="002060"/>
              </a:buClr>
            </a:pPr>
            <a:r>
              <a:rPr lang="en-US" sz="2400" b="1" dirty="0" smtClean="0">
                <a:solidFill>
                  <a:srgbClr val="002060"/>
                </a:solidFill>
                <a:latin typeface="Cambria" pitchFamily="18" charset="0"/>
                <a:cs typeface="Times New Roman" panose="02020603050405020304" pitchFamily="18" charset="0"/>
              </a:rPr>
              <a:t>Additional Tax Apart from </a:t>
            </a:r>
            <a:r>
              <a:rPr lang="en-US" sz="2400" b="1" dirty="0">
                <a:solidFill>
                  <a:srgbClr val="002060"/>
                </a:solidFill>
                <a:latin typeface="Cambria" pitchFamily="18" charset="0"/>
                <a:cs typeface="Times New Roman" panose="02020603050405020304" pitchFamily="18" charset="0"/>
              </a:rPr>
              <a:t>GST</a:t>
            </a:r>
            <a:r>
              <a:rPr lang="en-US" b="1" dirty="0">
                <a:solidFill>
                  <a:srgbClr val="002060"/>
                </a:solidFill>
                <a:latin typeface="Cambria" pitchFamily="18" charset="0"/>
                <a:cs typeface="Times New Roman" panose="02020603050405020304" pitchFamily="18" charset="0"/>
              </a:rPr>
              <a:t> </a:t>
            </a:r>
            <a:endParaRPr lang="en-IN" b="1" dirty="0">
              <a:solidFill>
                <a:srgbClr val="002060"/>
              </a:solidFill>
              <a:latin typeface="Cambria" pitchFamily="18" charset="0"/>
              <a:cs typeface="Times New Roman" panose="02020603050405020304" pitchFamily="18" charset="0"/>
            </a:endParaRPr>
          </a:p>
          <a:p>
            <a:pPr marL="360363" indent="-360363" algn="just">
              <a:lnSpc>
                <a:spcPct val="150000"/>
              </a:lnSpc>
              <a:buClr>
                <a:srgbClr val="002060"/>
              </a:buClr>
              <a:buFont typeface="Wingdings" pitchFamily="2" charset="2"/>
              <a:buChar char="q"/>
            </a:pPr>
            <a:r>
              <a:rPr lang="en-US" dirty="0" smtClean="0">
                <a:solidFill>
                  <a:srgbClr val="002060"/>
                </a:solidFill>
                <a:latin typeface="Cambria" pitchFamily="18" charset="0"/>
                <a:cs typeface="Times New Roman" pitchFamily="18" charset="0"/>
              </a:rPr>
              <a:t>Motor </a:t>
            </a:r>
            <a:r>
              <a:rPr lang="en-US" dirty="0">
                <a:solidFill>
                  <a:srgbClr val="002060"/>
                </a:solidFill>
                <a:latin typeface="Cambria" pitchFamily="18" charset="0"/>
                <a:cs typeface="Times New Roman" pitchFamily="18" charset="0"/>
              </a:rPr>
              <a:t>Vehicle </a:t>
            </a:r>
            <a:r>
              <a:rPr lang="en-US" dirty="0" smtClean="0">
                <a:solidFill>
                  <a:srgbClr val="002060"/>
                </a:solidFill>
                <a:latin typeface="Cambria" pitchFamily="18" charset="0"/>
                <a:cs typeface="Times New Roman" pitchFamily="18" charset="0"/>
              </a:rPr>
              <a:t>Tax</a:t>
            </a:r>
            <a:endParaRPr lang="en-US" dirty="0">
              <a:solidFill>
                <a:srgbClr val="002060"/>
              </a:solidFill>
              <a:latin typeface="Cambria" pitchFamily="18" charset="0"/>
              <a:cs typeface="Times New Roman" pitchFamily="18" charset="0"/>
            </a:endParaRPr>
          </a:p>
          <a:p>
            <a:pPr marL="360363" indent="-360363" algn="just">
              <a:lnSpc>
                <a:spcPct val="150000"/>
              </a:lnSpc>
              <a:buClr>
                <a:srgbClr val="002060"/>
              </a:buClr>
              <a:buFont typeface="Wingdings" pitchFamily="2" charset="2"/>
              <a:buChar char="q"/>
            </a:pPr>
            <a:r>
              <a:rPr lang="en-US" dirty="0">
                <a:solidFill>
                  <a:srgbClr val="002060"/>
                </a:solidFill>
                <a:latin typeface="Cambria" pitchFamily="18" charset="0"/>
                <a:cs typeface="Times New Roman" pitchFamily="18" charset="0"/>
              </a:rPr>
              <a:t>Excise on Tobacco Products</a:t>
            </a:r>
            <a:r>
              <a:rPr lang="en-US" strike="sngStrike" dirty="0">
                <a:solidFill>
                  <a:srgbClr val="002060"/>
                </a:solidFill>
                <a:latin typeface="Cambria" pitchFamily="18" charset="0"/>
                <a:cs typeface="Times New Roman" pitchFamily="18" charset="0"/>
              </a:rPr>
              <a:t> </a:t>
            </a:r>
            <a:endParaRPr lang="en-US" strike="sngStrike" dirty="0" smtClean="0">
              <a:solidFill>
                <a:srgbClr val="002060"/>
              </a:solidFill>
              <a:latin typeface="Cambria" pitchFamily="18" charset="0"/>
              <a:cs typeface="Times New Roman" pitchFamily="18" charset="0"/>
            </a:endParaRPr>
          </a:p>
          <a:p>
            <a:pPr marL="360363" indent="-360363" algn="just">
              <a:lnSpc>
                <a:spcPct val="150000"/>
              </a:lnSpc>
              <a:buClr>
                <a:srgbClr val="002060"/>
              </a:buClr>
              <a:buFont typeface="Wingdings" pitchFamily="2" charset="2"/>
              <a:buChar char="q"/>
            </a:pPr>
            <a:r>
              <a:rPr lang="en-US" dirty="0" smtClean="0">
                <a:solidFill>
                  <a:srgbClr val="002060"/>
                </a:solidFill>
                <a:latin typeface="Cambria" pitchFamily="18" charset="0"/>
                <a:cs typeface="Times New Roman" pitchFamily="18" charset="0"/>
              </a:rPr>
              <a:t>Custom Duty</a:t>
            </a:r>
          </a:p>
          <a:p>
            <a:pPr marL="360363" indent="-360363" algn="just">
              <a:lnSpc>
                <a:spcPct val="150000"/>
              </a:lnSpc>
              <a:buClr>
                <a:srgbClr val="002060"/>
              </a:buClr>
              <a:buFont typeface="Wingdings" pitchFamily="2" charset="2"/>
              <a:buChar char="q"/>
            </a:pPr>
            <a:r>
              <a:rPr lang="en-US" dirty="0" err="1" smtClean="0">
                <a:solidFill>
                  <a:srgbClr val="002060"/>
                </a:solidFill>
                <a:latin typeface="Cambria" pitchFamily="18" charset="0"/>
                <a:cs typeface="Times New Roman" pitchFamily="18" charset="0"/>
              </a:rPr>
              <a:t>Octroi</a:t>
            </a:r>
            <a:r>
              <a:rPr lang="en-US" dirty="0" smtClean="0">
                <a:solidFill>
                  <a:srgbClr val="002060"/>
                </a:solidFill>
                <a:latin typeface="Cambria" pitchFamily="18" charset="0"/>
                <a:cs typeface="Times New Roman" pitchFamily="18" charset="0"/>
              </a:rPr>
              <a:t> Duty (?)</a:t>
            </a:r>
            <a:endParaRPr lang="en-US" dirty="0">
              <a:solidFill>
                <a:srgbClr val="002060"/>
              </a:solidFill>
              <a:latin typeface="Cambria" pitchFamily="18" charset="0"/>
              <a:cs typeface="Times New Roman" pitchFamily="18" charset="0"/>
            </a:endParaRPr>
          </a:p>
          <a:p>
            <a:pPr marL="360363" indent="-360363" algn="just">
              <a:lnSpc>
                <a:spcPct val="150000"/>
              </a:lnSpc>
              <a:buClr>
                <a:srgbClr val="002060"/>
              </a:buClr>
              <a:buFont typeface="Wingdings" pitchFamily="2" charset="2"/>
              <a:buChar char="q"/>
            </a:pPr>
            <a:endParaRPr lang="en-US" dirty="0">
              <a:solidFill>
                <a:srgbClr val="002060"/>
              </a:solidFill>
              <a:latin typeface="Cambria" pitchFamily="18" charset="0"/>
              <a:cs typeface="Times New Roman" pitchFamily="18" charset="0"/>
            </a:endParaRPr>
          </a:p>
        </p:txBody>
      </p:sp>
      <p:sp>
        <p:nvSpPr>
          <p:cNvPr id="5" name="Title 1"/>
          <p:cNvSpPr txBox="1">
            <a:spLocks/>
          </p:cNvSpPr>
          <p:nvPr/>
        </p:nvSpPr>
        <p:spPr>
          <a:xfrm>
            <a:off x="1405698" y="203728"/>
            <a:ext cx="10099000" cy="724942"/>
          </a:xfrm>
          <a:prstGeom prst="rect">
            <a:avLst/>
          </a:prstGeom>
        </p:spPr>
        <p:txBody>
          <a:bodyPr anchor="ctr">
            <a:normAutofit/>
            <a:scene3d>
              <a:camera prst="orthographicFront"/>
              <a:lightRig rig="soft" dir="t"/>
            </a:scene3d>
            <a:sp3d prstMaterial="softEdge">
              <a:bevelT w="25400" h="25400"/>
            </a:sp3d>
          </a:bodyPr>
          <a:lstStyle/>
          <a:p>
            <a:pPr algn="ctr">
              <a:defRPr/>
            </a:pPr>
            <a:r>
              <a:rPr lang="en-US" sz="3600" b="1" dirty="0">
                <a:solidFill>
                  <a:srgbClr val="002060"/>
                </a:solidFill>
                <a:latin typeface="Cambria" pitchFamily="18" charset="0"/>
                <a:ea typeface="+mj-ea"/>
                <a:cs typeface="Times New Roman" panose="02020603050405020304" pitchFamily="18" charset="0"/>
              </a:rPr>
              <a:t>Exclusions from GST </a:t>
            </a:r>
            <a:endParaRPr lang="en-IN" sz="3600" b="1" dirty="0" err="1">
              <a:solidFill>
                <a:srgbClr val="002060"/>
              </a:solidFill>
              <a:latin typeface="Cambria" pitchFamily="18" charset="0"/>
              <a:ea typeface="+mj-ea"/>
              <a:cs typeface="Times New Roman" panose="02020603050405020304" pitchFamily="18" charset="0"/>
            </a:endParaRPr>
          </a:p>
        </p:txBody>
      </p:sp>
      <p:sp>
        <p:nvSpPr>
          <p:cNvPr id="7" name="TextBox 6"/>
          <p:cNvSpPr txBox="1"/>
          <p:nvPr/>
        </p:nvSpPr>
        <p:spPr>
          <a:xfrm>
            <a:off x="3977466" y="6429396"/>
            <a:ext cx="7929618" cy="461665"/>
          </a:xfrm>
          <a:prstGeom prst="rect">
            <a:avLst/>
          </a:prstGeom>
          <a:noFill/>
        </p:spPr>
        <p:txBody>
          <a:bodyPr wrap="square" rtlCol="0">
            <a:spAutoFit/>
          </a:bodyPr>
          <a:lstStyle/>
          <a:p>
            <a:pPr algn="r"/>
            <a:r>
              <a:rPr lang="en-US" sz="1200" b="1" dirty="0" smtClean="0">
                <a:solidFill>
                  <a:srgbClr val="002060"/>
                </a:solidFill>
                <a:latin typeface="Calibri" pitchFamily="34" charset="0"/>
                <a:cs typeface="Calibri" pitchFamily="34" charset="0"/>
              </a:rPr>
              <a:t>7                                                                                          </a:t>
            </a:r>
            <a:r>
              <a:rPr lang="en-US" sz="1200" b="1" dirty="0">
                <a:solidFill>
                  <a:srgbClr val="002060"/>
                </a:solidFill>
                <a:latin typeface="Calibri" pitchFamily="34" charset="0"/>
                <a:cs typeface="Calibri" pitchFamily="34" charset="0"/>
              </a:rPr>
              <a:t>Damania &amp; Varaiya  Chartered Accountants</a:t>
            </a:r>
            <a:endParaRPr lang="en-IN" sz="1200" b="1" dirty="0">
              <a:solidFill>
                <a:srgbClr val="002060"/>
              </a:solidFill>
              <a:latin typeface="Calibri" pitchFamily="34" charset="0"/>
              <a:cs typeface="Calibri" pitchFamily="34" charset="0"/>
            </a:endParaRPr>
          </a:p>
          <a:p>
            <a:pPr algn="r"/>
            <a:endParaRPr lang="en-US" sz="1200" dirty="0">
              <a:solidFill>
                <a:srgbClr val="002060"/>
              </a:solidFill>
            </a:endParaRPr>
          </a:p>
        </p:txBody>
      </p:sp>
    </p:spTree>
  </p:cSld>
  <p:clrMapOvr>
    <a:masterClrMapping/>
  </p:clrMapOvr>
  <p:transition>
    <p:pull dir="l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548442" y="1285878"/>
            <a:ext cx="11358642" cy="3608680"/>
          </a:xfrm>
          <a:prstGeom prst="rect">
            <a:avLst/>
          </a:prstGeom>
          <a:noFill/>
          <a:ln w="9525">
            <a:noFill/>
            <a:miter lim="800000"/>
            <a:headEnd/>
            <a:tailEnd/>
          </a:ln>
        </p:spPr>
        <p:txBody>
          <a:bodyPr wrap="square">
            <a:spAutoFit/>
          </a:bodyPr>
          <a:lstStyle/>
          <a:p>
            <a:pPr>
              <a:lnSpc>
                <a:spcPct val="150000"/>
              </a:lnSpc>
              <a:spcBef>
                <a:spcPct val="20000"/>
              </a:spcBef>
              <a:spcAft>
                <a:spcPts val="300"/>
              </a:spcAft>
              <a:buClr>
                <a:srgbClr val="C3260C"/>
              </a:buClr>
              <a:buSzPct val="100000"/>
              <a:defRPr/>
            </a:pPr>
            <a:r>
              <a:rPr lang="en-IN" sz="2400" b="1" dirty="0">
                <a:solidFill>
                  <a:srgbClr val="002060"/>
                </a:solidFill>
                <a:latin typeface="Cambria" pitchFamily="18" charset="0"/>
                <a:cs typeface="Times New Roman" panose="02020603050405020304" pitchFamily="18" charset="0"/>
              </a:rPr>
              <a:t>GST – Meaning:</a:t>
            </a:r>
          </a:p>
          <a:p>
            <a:pPr marL="342900" indent="-342900">
              <a:lnSpc>
                <a:spcPct val="150000"/>
              </a:lnSpc>
              <a:spcBef>
                <a:spcPct val="20000"/>
              </a:spcBef>
              <a:spcAft>
                <a:spcPts val="300"/>
              </a:spcAft>
              <a:buClr>
                <a:srgbClr val="002060"/>
              </a:buClr>
              <a:buSzPct val="100000"/>
              <a:buFont typeface="Wingdings" pitchFamily="2" charset="2"/>
              <a:buChar char="q"/>
              <a:defRPr/>
            </a:pPr>
            <a:r>
              <a:rPr lang="en-IN" dirty="0">
                <a:solidFill>
                  <a:srgbClr val="002060"/>
                </a:solidFill>
                <a:latin typeface="Cambria" pitchFamily="18" charset="0"/>
                <a:cs typeface="Times New Roman" panose="02020603050405020304" pitchFamily="18" charset="0"/>
              </a:rPr>
              <a:t>Term 'GST' is defined in  newly inserted Article 366 (12A) to mean "</a:t>
            </a:r>
            <a:r>
              <a:rPr lang="en-IN" i="1" dirty="0">
                <a:solidFill>
                  <a:srgbClr val="002060"/>
                </a:solidFill>
                <a:latin typeface="Cambria" pitchFamily="18" charset="0"/>
                <a:cs typeface="Times New Roman" panose="02020603050405020304" pitchFamily="18" charset="0"/>
              </a:rPr>
              <a:t>any tax on supply of goods or services or both except taxes on supply of the alcoholic liquor for human consumption</a:t>
            </a:r>
            <a:r>
              <a:rPr lang="en-IN" dirty="0">
                <a:solidFill>
                  <a:srgbClr val="002060"/>
                </a:solidFill>
                <a:latin typeface="Cambria" pitchFamily="18" charset="0"/>
                <a:cs typeface="Times New Roman" panose="02020603050405020304" pitchFamily="18" charset="0"/>
              </a:rPr>
              <a:t>".</a:t>
            </a:r>
          </a:p>
          <a:p>
            <a:pPr marL="342900" indent="-342900">
              <a:lnSpc>
                <a:spcPct val="150000"/>
              </a:lnSpc>
              <a:spcBef>
                <a:spcPct val="20000"/>
              </a:spcBef>
              <a:spcAft>
                <a:spcPts val="300"/>
              </a:spcAft>
              <a:buClr>
                <a:srgbClr val="002060"/>
              </a:buClr>
              <a:buSzPct val="100000"/>
              <a:buFont typeface="Wingdings" pitchFamily="2" charset="2"/>
              <a:buChar char="q"/>
              <a:defRPr/>
            </a:pPr>
            <a:r>
              <a:rPr lang="en-IN" dirty="0">
                <a:solidFill>
                  <a:srgbClr val="002060"/>
                </a:solidFill>
                <a:latin typeface="Cambria" pitchFamily="18" charset="0"/>
                <a:cs typeface="Times New Roman" panose="02020603050405020304" pitchFamily="18" charset="0"/>
              </a:rPr>
              <a:t>Different taxable events replaced by  single  </a:t>
            </a:r>
            <a:r>
              <a:rPr lang="en-IN" b="1" dirty="0">
                <a:solidFill>
                  <a:srgbClr val="002060"/>
                </a:solidFill>
                <a:latin typeface="Cambria" pitchFamily="18" charset="0"/>
                <a:cs typeface="Times New Roman" panose="02020603050405020304" pitchFamily="18" charset="0"/>
              </a:rPr>
              <a:t>taxable </a:t>
            </a:r>
            <a:r>
              <a:rPr lang="en-IN" dirty="0">
                <a:solidFill>
                  <a:srgbClr val="002060"/>
                </a:solidFill>
                <a:latin typeface="Cambria" pitchFamily="18" charset="0"/>
                <a:cs typeface="Times New Roman" panose="02020603050405020304" pitchFamily="18" charset="0"/>
              </a:rPr>
              <a:t>event  i.e. “SUPPLY”</a:t>
            </a:r>
          </a:p>
          <a:p>
            <a:pPr marL="342900" indent="-342900">
              <a:lnSpc>
                <a:spcPct val="150000"/>
              </a:lnSpc>
              <a:spcBef>
                <a:spcPct val="20000"/>
              </a:spcBef>
              <a:spcAft>
                <a:spcPts val="300"/>
              </a:spcAft>
              <a:buClr>
                <a:srgbClr val="002060"/>
              </a:buClr>
              <a:buSzPct val="100000"/>
              <a:buFont typeface="Wingdings" pitchFamily="2" charset="2"/>
              <a:buChar char="q"/>
              <a:defRPr/>
            </a:pPr>
            <a:r>
              <a:rPr lang="en-IN" dirty="0">
                <a:solidFill>
                  <a:srgbClr val="002060"/>
                </a:solidFill>
                <a:latin typeface="Cambria" pitchFamily="18" charset="0"/>
                <a:cs typeface="Times New Roman" panose="02020603050405020304" pitchFamily="18" charset="0"/>
              </a:rPr>
              <a:t>Goods and Services are defined in Constitution </a:t>
            </a:r>
            <a:r>
              <a:rPr lang="en-IN" dirty="0" smtClean="0">
                <a:solidFill>
                  <a:srgbClr val="002060"/>
                </a:solidFill>
                <a:latin typeface="Cambria" pitchFamily="18" charset="0"/>
                <a:cs typeface="Times New Roman" panose="02020603050405020304" pitchFamily="18" charset="0"/>
              </a:rPr>
              <a:t>with </a:t>
            </a:r>
            <a:r>
              <a:rPr lang="en-IN" dirty="0">
                <a:solidFill>
                  <a:srgbClr val="002060"/>
                </a:solidFill>
                <a:latin typeface="Cambria" pitchFamily="18" charset="0"/>
                <a:cs typeface="Times New Roman" panose="02020603050405020304" pitchFamily="18" charset="0"/>
              </a:rPr>
              <a:t>specific meaning. </a:t>
            </a:r>
          </a:p>
          <a:p>
            <a:pPr marL="342900" indent="-342900">
              <a:lnSpc>
                <a:spcPct val="150000"/>
              </a:lnSpc>
              <a:spcBef>
                <a:spcPct val="20000"/>
              </a:spcBef>
              <a:spcAft>
                <a:spcPts val="300"/>
              </a:spcAft>
              <a:buClr>
                <a:srgbClr val="002060"/>
              </a:buClr>
              <a:buSzPct val="100000"/>
              <a:buFont typeface="Wingdings" pitchFamily="2" charset="2"/>
              <a:buChar char="q"/>
              <a:defRPr/>
            </a:pPr>
            <a:r>
              <a:rPr lang="en-IN" dirty="0">
                <a:solidFill>
                  <a:srgbClr val="002060"/>
                </a:solidFill>
                <a:latin typeface="Cambria" pitchFamily="18" charset="0"/>
                <a:cs typeface="Times New Roman" panose="02020603050405020304" pitchFamily="18" charset="0"/>
              </a:rPr>
              <a:t>Any &amp; every supply of goods or services will attract GST, unless specifically kept </a:t>
            </a:r>
            <a:r>
              <a:rPr lang="en-IN" dirty="0" err="1">
                <a:solidFill>
                  <a:srgbClr val="002060"/>
                </a:solidFill>
                <a:latin typeface="Cambria" pitchFamily="18" charset="0"/>
                <a:cs typeface="Times New Roman" panose="02020603050405020304" pitchFamily="18" charset="0"/>
              </a:rPr>
              <a:t>out.of</a:t>
            </a:r>
            <a:r>
              <a:rPr lang="en-IN" dirty="0">
                <a:solidFill>
                  <a:srgbClr val="002060"/>
                </a:solidFill>
                <a:latin typeface="Cambria" pitchFamily="18" charset="0"/>
                <a:cs typeface="Times New Roman" panose="02020603050405020304" pitchFamily="18" charset="0"/>
              </a:rPr>
              <a:t> purview of GST</a:t>
            </a:r>
            <a:r>
              <a:rPr lang="en-IN" dirty="0" smtClean="0">
                <a:solidFill>
                  <a:srgbClr val="002060"/>
                </a:solidFill>
                <a:latin typeface="Cambria" pitchFamily="18" charset="0"/>
                <a:cs typeface="Times New Roman" panose="02020603050405020304" pitchFamily="18" charset="0"/>
              </a:rPr>
              <a:t>.</a:t>
            </a:r>
          </a:p>
          <a:p>
            <a:pPr marL="342900" indent="-342900">
              <a:lnSpc>
                <a:spcPct val="150000"/>
              </a:lnSpc>
              <a:spcBef>
                <a:spcPct val="20000"/>
              </a:spcBef>
              <a:spcAft>
                <a:spcPts val="300"/>
              </a:spcAft>
              <a:buClr>
                <a:srgbClr val="002060"/>
              </a:buClr>
              <a:buSzPct val="100000"/>
              <a:buFont typeface="Wingdings" pitchFamily="2" charset="2"/>
              <a:buChar char="q"/>
              <a:defRPr/>
            </a:pPr>
            <a:endParaRPr lang="en-IN" dirty="0">
              <a:solidFill>
                <a:srgbClr val="002060"/>
              </a:solidFill>
              <a:latin typeface="Cambria" pitchFamily="18" charset="0"/>
              <a:cs typeface="Times New Roman" panose="02020603050405020304" pitchFamily="18" charset="0"/>
            </a:endParaRPr>
          </a:p>
        </p:txBody>
      </p:sp>
      <p:sp>
        <p:nvSpPr>
          <p:cNvPr id="22535" name="Text Box 7"/>
          <p:cNvSpPr txBox="1">
            <a:spLocks noChangeArrowheads="1"/>
          </p:cNvSpPr>
          <p:nvPr/>
        </p:nvSpPr>
        <p:spPr bwMode="auto">
          <a:xfrm>
            <a:off x="312408" y="71414"/>
            <a:ext cx="11471887" cy="669904"/>
          </a:xfrm>
          <a:prstGeom prst="rect">
            <a:avLst/>
          </a:prstGeom>
          <a:noFill/>
          <a:ln w="9525" algn="ctr">
            <a:noFill/>
            <a:miter lim="800000"/>
            <a:headEnd/>
            <a:tailEnd/>
          </a:ln>
          <a:effectLst/>
        </p:spPr>
        <p:txBody>
          <a:bodyPr/>
          <a:lstStyle/>
          <a:p>
            <a:pPr marL="182880" algn="ctr" fontAlgn="auto">
              <a:spcAft>
                <a:spcPts val="0"/>
              </a:spcAft>
              <a:buClr>
                <a:schemeClr val="accent6">
                  <a:lumMod val="75000"/>
                </a:schemeClr>
              </a:buClr>
              <a:buSzPct val="128000"/>
              <a:defRPr/>
            </a:pPr>
            <a:r>
              <a:rPr lang="en-IN" sz="3600" b="1" dirty="0">
                <a:solidFill>
                  <a:srgbClr val="002060"/>
                </a:solidFill>
                <a:latin typeface="Cambria" pitchFamily="18" charset="0"/>
                <a:cs typeface="Times New Roman" panose="02020603050405020304" pitchFamily="18" charset="0"/>
              </a:rPr>
              <a:t>Proposed GST</a:t>
            </a:r>
          </a:p>
          <a:p>
            <a:pPr>
              <a:spcBef>
                <a:spcPct val="50000"/>
              </a:spcBef>
              <a:defRPr/>
            </a:pPr>
            <a:endParaRPr lang="en-IN" dirty="0">
              <a:solidFill>
                <a:srgbClr val="002060"/>
              </a:solidFill>
              <a:latin typeface="Cambria" pitchFamily="18" charset="0"/>
              <a:cs typeface="Times New Roman" panose="02020603050405020304" pitchFamily="18" charset="0"/>
            </a:endParaRPr>
          </a:p>
        </p:txBody>
      </p:sp>
      <p:sp>
        <p:nvSpPr>
          <p:cNvPr id="7" name="TextBox 6"/>
          <p:cNvSpPr txBox="1"/>
          <p:nvPr/>
        </p:nvSpPr>
        <p:spPr>
          <a:xfrm>
            <a:off x="3977466" y="6429396"/>
            <a:ext cx="7929618" cy="461665"/>
          </a:xfrm>
          <a:prstGeom prst="rect">
            <a:avLst/>
          </a:prstGeom>
          <a:noFill/>
        </p:spPr>
        <p:txBody>
          <a:bodyPr wrap="square" rtlCol="0">
            <a:spAutoFit/>
          </a:bodyPr>
          <a:lstStyle/>
          <a:p>
            <a:pPr algn="r"/>
            <a:r>
              <a:rPr lang="en-US" sz="1200" b="1" dirty="0" smtClean="0">
                <a:solidFill>
                  <a:srgbClr val="002060"/>
                </a:solidFill>
                <a:latin typeface="Calibri" pitchFamily="34" charset="0"/>
                <a:cs typeface="Calibri" pitchFamily="34" charset="0"/>
              </a:rPr>
              <a:t>8                                                                                               </a:t>
            </a:r>
            <a:r>
              <a:rPr lang="en-US" sz="1200" b="1" dirty="0">
                <a:solidFill>
                  <a:srgbClr val="002060"/>
                </a:solidFill>
                <a:latin typeface="Calibri" pitchFamily="34" charset="0"/>
                <a:cs typeface="Calibri" pitchFamily="34" charset="0"/>
              </a:rPr>
              <a:t>Damania &amp; Varaiya  Chartered Accountants</a:t>
            </a:r>
            <a:endParaRPr lang="en-IN" sz="1200" b="1" dirty="0">
              <a:solidFill>
                <a:srgbClr val="002060"/>
              </a:solidFill>
              <a:latin typeface="Calibri" pitchFamily="34" charset="0"/>
              <a:cs typeface="Calibri" pitchFamily="34" charset="0"/>
            </a:endParaRPr>
          </a:p>
          <a:p>
            <a:pPr algn="r"/>
            <a:endParaRPr lang="en-US" sz="1200" dirty="0">
              <a:solidFill>
                <a:srgbClr val="002060"/>
              </a:solidFill>
            </a:endParaRPr>
          </a:p>
        </p:txBody>
      </p:sp>
    </p:spTree>
  </p:cSld>
  <p:clrMapOvr>
    <a:masterClrMapping/>
  </p:clrMapOvr>
  <p:transition>
    <p:pull dir="l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 y="49117"/>
            <a:ext cx="12241212" cy="808115"/>
          </a:xfrm>
          <a:prstGeom prst="rect">
            <a:avLst/>
          </a:prstGeom>
        </p:spPr>
        <p:txBody>
          <a:bodyPr anchor="ctr">
            <a:normAutofit/>
            <a:scene3d>
              <a:camera prst="orthographicFront"/>
              <a:lightRig rig="soft" dir="t"/>
            </a:scene3d>
            <a:sp3d prstMaterial="softEdge">
              <a:bevelT w="25400" h="25400"/>
            </a:sp3d>
          </a:bodyPr>
          <a:lstStyle/>
          <a:p>
            <a:pPr algn="ctr">
              <a:defRPr/>
            </a:pPr>
            <a:r>
              <a:rPr lang="en-US" sz="3600" b="1" dirty="0">
                <a:solidFill>
                  <a:srgbClr val="002060"/>
                </a:solidFill>
                <a:latin typeface="Cambria" pitchFamily="18" charset="0"/>
                <a:cs typeface="Times New Roman" panose="02020603050405020304" pitchFamily="18" charset="0"/>
              </a:rPr>
              <a:t>Highlights of GST LAW</a:t>
            </a:r>
            <a:endParaRPr lang="en-IN" sz="3600" b="1" dirty="0" err="1">
              <a:solidFill>
                <a:srgbClr val="002060"/>
              </a:solidFill>
              <a:latin typeface="Cambria" pitchFamily="18" charset="0"/>
              <a:cs typeface="Times New Roman" panose="02020603050405020304" pitchFamily="18" charset="0"/>
            </a:endParaRPr>
          </a:p>
        </p:txBody>
      </p:sp>
      <p:sp>
        <p:nvSpPr>
          <p:cNvPr id="6" name="TextBox 5"/>
          <p:cNvSpPr txBox="1"/>
          <p:nvPr/>
        </p:nvSpPr>
        <p:spPr>
          <a:xfrm>
            <a:off x="191252" y="962026"/>
            <a:ext cx="11644394" cy="4385816"/>
          </a:xfrm>
          <a:prstGeom prst="rect">
            <a:avLst/>
          </a:prstGeom>
          <a:noFill/>
        </p:spPr>
        <p:txBody>
          <a:bodyPr wrap="square">
            <a:spAutoFit/>
          </a:bodyPr>
          <a:lstStyle/>
          <a:p>
            <a:pPr marL="360363" indent="-360363" algn="just">
              <a:lnSpc>
                <a:spcPct val="150000"/>
              </a:lnSpc>
              <a:buClr>
                <a:srgbClr val="002060"/>
              </a:buClr>
              <a:buFont typeface="Wingdings" pitchFamily="2" charset="2"/>
              <a:buChar char="q"/>
              <a:defRPr/>
            </a:pPr>
            <a:r>
              <a:rPr lang="en-US" dirty="0">
                <a:solidFill>
                  <a:srgbClr val="002060"/>
                </a:solidFill>
                <a:latin typeface="Cambria" pitchFamily="18" charset="0"/>
                <a:cs typeface="Times New Roman" panose="02020603050405020304" pitchFamily="18" charset="0"/>
              </a:rPr>
              <a:t>Single &amp; Comprehensive levy on supply of goods &amp; services,</a:t>
            </a:r>
          </a:p>
          <a:p>
            <a:pPr marL="360363" indent="-360363" algn="just">
              <a:lnSpc>
                <a:spcPct val="150000"/>
              </a:lnSpc>
              <a:buClr>
                <a:srgbClr val="002060"/>
              </a:buClr>
              <a:buFont typeface="Wingdings" pitchFamily="2" charset="2"/>
              <a:buChar char="q"/>
              <a:defRPr/>
            </a:pPr>
            <a:r>
              <a:rPr lang="en-US" dirty="0">
                <a:solidFill>
                  <a:srgbClr val="002060"/>
                </a:solidFill>
                <a:latin typeface="Cambria" pitchFamily="18" charset="0"/>
                <a:cs typeface="Times New Roman" panose="02020603050405020304" pitchFamily="18" charset="0"/>
              </a:rPr>
              <a:t> Simultaneously by Central &amp; State Government</a:t>
            </a:r>
          </a:p>
          <a:p>
            <a:pPr marL="360363" indent="-360363" algn="just">
              <a:lnSpc>
                <a:spcPct val="150000"/>
              </a:lnSpc>
              <a:buClr>
                <a:srgbClr val="002060"/>
              </a:buClr>
              <a:buFont typeface="Wingdings" pitchFamily="2" charset="2"/>
              <a:buChar char="q"/>
              <a:defRPr/>
            </a:pPr>
            <a:r>
              <a:rPr lang="en-US" dirty="0">
                <a:solidFill>
                  <a:srgbClr val="002060"/>
                </a:solidFill>
                <a:latin typeface="Cambria" pitchFamily="18" charset="0"/>
                <a:cs typeface="Times New Roman" panose="02020603050405020304" pitchFamily="18" charset="0"/>
              </a:rPr>
              <a:t>Three </a:t>
            </a:r>
            <a:r>
              <a:rPr lang="en-US" dirty="0" smtClean="0">
                <a:solidFill>
                  <a:srgbClr val="002060"/>
                </a:solidFill>
                <a:latin typeface="Cambria" pitchFamily="18" charset="0"/>
                <a:cs typeface="Times New Roman" panose="02020603050405020304" pitchFamily="18" charset="0"/>
              </a:rPr>
              <a:t>Different Laws </a:t>
            </a:r>
            <a:r>
              <a:rPr lang="en-US" dirty="0">
                <a:solidFill>
                  <a:srgbClr val="002060"/>
                </a:solidFill>
                <a:latin typeface="Cambria" pitchFamily="18" charset="0"/>
                <a:cs typeface="Times New Roman" panose="02020603050405020304" pitchFamily="18" charset="0"/>
              </a:rPr>
              <a:t>for levy of SGST, CGST and IGST</a:t>
            </a:r>
          </a:p>
          <a:p>
            <a:pPr marL="360363" indent="-360363" algn="just">
              <a:lnSpc>
                <a:spcPct val="150000"/>
              </a:lnSpc>
              <a:buClr>
                <a:srgbClr val="002060"/>
              </a:buClr>
              <a:buFont typeface="Wingdings" pitchFamily="2" charset="2"/>
              <a:buChar char="q"/>
              <a:defRPr/>
            </a:pPr>
            <a:r>
              <a:rPr lang="en-US" dirty="0">
                <a:solidFill>
                  <a:srgbClr val="002060"/>
                </a:solidFill>
                <a:latin typeface="Cambria" pitchFamily="18" charset="0"/>
                <a:cs typeface="Times New Roman" panose="02020603050405020304" pitchFamily="18" charset="0"/>
              </a:rPr>
              <a:t>On Supply &amp; not sale </a:t>
            </a:r>
            <a:r>
              <a:rPr lang="en-US" dirty="0" smtClean="0">
                <a:solidFill>
                  <a:srgbClr val="002060"/>
                </a:solidFill>
                <a:latin typeface="Cambria" pitchFamily="18" charset="0"/>
                <a:cs typeface="Times New Roman" panose="02020603050405020304" pitchFamily="18" charset="0"/>
              </a:rPr>
              <a:t>(Branch </a:t>
            </a:r>
            <a:r>
              <a:rPr lang="en-US" dirty="0">
                <a:solidFill>
                  <a:srgbClr val="002060"/>
                </a:solidFill>
                <a:latin typeface="Cambria" pitchFamily="18" charset="0"/>
                <a:cs typeface="Times New Roman" panose="02020603050405020304" pitchFamily="18" charset="0"/>
              </a:rPr>
              <a:t>transfer, consignment transfer, Barter &amp; Exchange and other such transfers covered) </a:t>
            </a:r>
          </a:p>
          <a:p>
            <a:pPr marL="360363" indent="-360363" algn="just">
              <a:lnSpc>
                <a:spcPct val="150000"/>
              </a:lnSpc>
              <a:buClr>
                <a:srgbClr val="002060"/>
              </a:buClr>
              <a:buFont typeface="Wingdings" pitchFamily="2" charset="2"/>
              <a:buChar char="q"/>
              <a:defRPr/>
            </a:pPr>
            <a:r>
              <a:rPr lang="en-US" dirty="0">
                <a:solidFill>
                  <a:srgbClr val="002060"/>
                </a:solidFill>
                <a:latin typeface="Cambria" pitchFamily="18" charset="0"/>
                <a:cs typeface="Times New Roman" panose="02020603050405020304" pitchFamily="18" charset="0"/>
              </a:rPr>
              <a:t>IGST on Import of goods &amp; services</a:t>
            </a:r>
          </a:p>
          <a:p>
            <a:pPr marL="360363" indent="-360363" algn="just">
              <a:lnSpc>
                <a:spcPct val="150000"/>
              </a:lnSpc>
              <a:buClr>
                <a:srgbClr val="002060"/>
              </a:buClr>
              <a:buFont typeface="Wingdings" pitchFamily="2" charset="2"/>
              <a:buChar char="q"/>
              <a:defRPr/>
            </a:pPr>
            <a:r>
              <a:rPr lang="en-US" dirty="0">
                <a:solidFill>
                  <a:srgbClr val="002060"/>
                </a:solidFill>
                <a:latin typeface="Cambria" pitchFamily="18" charset="0"/>
                <a:cs typeface="Times New Roman" panose="02020603050405020304" pitchFamily="18" charset="0"/>
              </a:rPr>
              <a:t>Seamless Credit for entire value chain</a:t>
            </a:r>
          </a:p>
          <a:p>
            <a:pPr marL="360363" indent="-360363" algn="just">
              <a:lnSpc>
                <a:spcPct val="150000"/>
              </a:lnSpc>
              <a:buClr>
                <a:srgbClr val="002060"/>
              </a:buClr>
              <a:buFont typeface="Wingdings" pitchFamily="2" charset="2"/>
              <a:buChar char="q"/>
              <a:defRPr/>
            </a:pPr>
            <a:r>
              <a:rPr lang="en-US" dirty="0">
                <a:solidFill>
                  <a:srgbClr val="002060"/>
                </a:solidFill>
                <a:latin typeface="Cambria" pitchFamily="18" charset="0"/>
                <a:cs typeface="Times New Roman" panose="02020603050405020304" pitchFamily="18" charset="0"/>
              </a:rPr>
              <a:t>Reverse Charge on Specified transaction of Goods/Services.</a:t>
            </a:r>
          </a:p>
          <a:p>
            <a:pPr marL="360363" indent="-360363" algn="just">
              <a:lnSpc>
                <a:spcPct val="150000"/>
              </a:lnSpc>
              <a:buClr>
                <a:srgbClr val="002060"/>
              </a:buClr>
              <a:buFont typeface="Wingdings" pitchFamily="2" charset="2"/>
              <a:buChar char="q"/>
              <a:defRPr/>
            </a:pPr>
            <a:r>
              <a:rPr lang="en-US" dirty="0">
                <a:solidFill>
                  <a:srgbClr val="002060"/>
                </a:solidFill>
                <a:latin typeface="Cambria" pitchFamily="18" charset="0"/>
                <a:cs typeface="Times New Roman" panose="02020603050405020304" pitchFamily="18" charset="0"/>
              </a:rPr>
              <a:t>No declarations </a:t>
            </a:r>
            <a:r>
              <a:rPr lang="en-US" dirty="0" smtClean="0">
                <a:solidFill>
                  <a:srgbClr val="002060"/>
                </a:solidFill>
                <a:latin typeface="Cambria" pitchFamily="18" charset="0"/>
                <a:cs typeface="Times New Roman" panose="02020603050405020304" pitchFamily="18" charset="0"/>
              </a:rPr>
              <a:t>required</a:t>
            </a:r>
          </a:p>
          <a:p>
            <a:pPr marL="360363" indent="-360363" algn="just">
              <a:lnSpc>
                <a:spcPct val="150000"/>
              </a:lnSpc>
              <a:buClr>
                <a:srgbClr val="002060"/>
              </a:buClr>
              <a:buFont typeface="Wingdings" pitchFamily="2" charset="2"/>
              <a:buChar char="q"/>
              <a:defRPr/>
            </a:pPr>
            <a:r>
              <a:rPr lang="en-IN" dirty="0">
                <a:solidFill>
                  <a:srgbClr val="002060"/>
                </a:solidFill>
                <a:latin typeface="Cambria" pitchFamily="18" charset="0"/>
                <a:cs typeface="Times New Roman" panose="02020603050405020304" pitchFamily="18" charset="0"/>
              </a:rPr>
              <a:t>Destination based consumption tax – So Revenue will generate where Goods &amp; Services are consumed.</a:t>
            </a:r>
            <a:endParaRPr lang="en-US" dirty="0">
              <a:solidFill>
                <a:srgbClr val="002060"/>
              </a:solidFill>
              <a:latin typeface="Cambria" pitchFamily="18" charset="0"/>
              <a:cs typeface="Times New Roman" panose="02020603050405020304" pitchFamily="18" charset="0"/>
            </a:endParaRPr>
          </a:p>
          <a:p>
            <a:pPr marL="360363" indent="-360363" algn="just">
              <a:buClr>
                <a:srgbClr val="002060"/>
              </a:buClr>
              <a:defRPr/>
            </a:pPr>
            <a:endParaRPr lang="en-US" dirty="0">
              <a:solidFill>
                <a:srgbClr val="002060"/>
              </a:solidFill>
              <a:latin typeface="Times New Roman" panose="02020603050405020304" pitchFamily="18" charset="0"/>
              <a:cs typeface="Times New Roman" panose="02020603050405020304" pitchFamily="18" charset="0"/>
            </a:endParaRPr>
          </a:p>
          <a:p>
            <a:pPr marL="360363" indent="-360363" algn="just">
              <a:buClr>
                <a:schemeClr val="accent1">
                  <a:lumMod val="75000"/>
                </a:schemeClr>
              </a:buClr>
              <a:defRPr/>
            </a:pPr>
            <a:endParaRPr lang="en-IN" dirty="0">
              <a:solidFill>
                <a:srgbClr val="002060"/>
              </a:solidFill>
              <a:latin typeface="Times New Roman" panose="02020603050405020304" pitchFamily="18" charset="0"/>
              <a:cs typeface="Times New Roman" panose="02020603050405020304" pitchFamily="18" charset="0"/>
            </a:endParaRPr>
          </a:p>
        </p:txBody>
      </p:sp>
      <p:sp>
        <p:nvSpPr>
          <p:cNvPr id="5" name="TextBox 4"/>
          <p:cNvSpPr txBox="1"/>
          <p:nvPr/>
        </p:nvSpPr>
        <p:spPr>
          <a:xfrm>
            <a:off x="3977466" y="6400800"/>
            <a:ext cx="7929618" cy="461665"/>
          </a:xfrm>
          <a:prstGeom prst="rect">
            <a:avLst/>
          </a:prstGeom>
          <a:noFill/>
        </p:spPr>
        <p:txBody>
          <a:bodyPr wrap="square" rtlCol="0">
            <a:spAutoFit/>
          </a:bodyPr>
          <a:lstStyle/>
          <a:p>
            <a:pPr algn="r"/>
            <a:r>
              <a:rPr lang="en-US" sz="1200" b="1" dirty="0" smtClean="0">
                <a:solidFill>
                  <a:srgbClr val="002060"/>
                </a:solidFill>
                <a:latin typeface="Calibri" pitchFamily="34" charset="0"/>
                <a:cs typeface="Calibri" pitchFamily="34" charset="0"/>
              </a:rPr>
              <a:t>9                                                                                               </a:t>
            </a:r>
            <a:r>
              <a:rPr lang="en-US" sz="1200" b="1" dirty="0">
                <a:solidFill>
                  <a:srgbClr val="002060"/>
                </a:solidFill>
                <a:latin typeface="Calibri" pitchFamily="34" charset="0"/>
                <a:cs typeface="Calibri" pitchFamily="34" charset="0"/>
              </a:rPr>
              <a:t>Damania &amp; Varaiya  Chartered Accountants</a:t>
            </a:r>
            <a:endParaRPr lang="en-IN" sz="1200" b="1" dirty="0">
              <a:solidFill>
                <a:srgbClr val="002060"/>
              </a:solidFill>
              <a:latin typeface="Calibri" pitchFamily="34" charset="0"/>
              <a:cs typeface="Calibri" pitchFamily="34" charset="0"/>
            </a:endParaRPr>
          </a:p>
          <a:p>
            <a:pPr algn="r"/>
            <a:endParaRPr lang="en-US" sz="1200" dirty="0">
              <a:solidFill>
                <a:srgbClr val="002060"/>
              </a:solidFill>
            </a:endParaRPr>
          </a:p>
        </p:txBody>
      </p:sp>
    </p:spTree>
  </p:cSld>
  <p:clrMapOvr>
    <a:masterClrMapping/>
  </p:clrMapOvr>
  <p:transition>
    <p:pull dir="ld"/>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8469</TotalTime>
  <Words>3667</Words>
  <Application>Microsoft Office PowerPoint</Application>
  <PresentationFormat>Custom</PresentationFormat>
  <Paragraphs>530</Paragraphs>
  <Slides>46</Slides>
  <Notes>13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46</vt:i4>
      </vt:variant>
    </vt:vector>
  </HeadingPairs>
  <TitlesOfParts>
    <vt:vector size="54" baseType="lpstr">
      <vt:lpstr>Arial</vt:lpstr>
      <vt:lpstr>Calibri</vt:lpstr>
      <vt:lpstr>Cambria</vt:lpstr>
      <vt:lpstr>Cambria Math</vt:lpstr>
      <vt:lpstr>Georgia</vt:lpstr>
      <vt:lpstr>Times New Roman</vt:lpstr>
      <vt:lpstr>Wingdings</vt:lpstr>
      <vt:lpstr>Office Theme</vt:lpstr>
      <vt:lpstr>Delegates of Damania &amp; Varaiya – Annual Event 2017 </vt:lpstr>
      <vt:lpstr>PowerPoint Presentation</vt:lpstr>
      <vt:lpstr>PowerPoint Presentation</vt:lpstr>
      <vt:lpstr>PowerPoint Presentation</vt:lpstr>
      <vt:lpstr>GST- Preliminary Warm up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IGST LEVY </vt:lpstr>
      <vt:lpstr>PowerPoint Presentation</vt:lpstr>
      <vt:lpstr>Goods</vt:lpstr>
      <vt:lpstr>PowerPoint Presentation</vt:lpstr>
      <vt:lpstr>PowerPoint Presentation</vt:lpstr>
      <vt:lpstr>PowerPoint Presentation</vt:lpstr>
      <vt:lpstr>PowerPoint Presentation</vt:lpstr>
      <vt:lpstr>PowerPoint Presentation</vt:lpstr>
      <vt:lpstr>PowerPoint Presentation</vt:lpstr>
      <vt:lpstr>Value of taxable supply</vt:lpstr>
      <vt:lpstr>Value of taxable supply</vt:lpstr>
      <vt:lpstr>Value of taxable supply</vt:lpstr>
      <vt:lpstr>Meaning –  Intrastate Supply</vt:lpstr>
      <vt:lpstr>Meaning –  Interstate Supply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Input Tax Credit (Contd…)</vt:lpstr>
      <vt:lpstr>Input Tax Credit Jobwork (Contd…)</vt:lpstr>
      <vt:lpstr>PowerPoint Presentation</vt:lpstr>
      <vt:lpstr>PowerPoint Presentation</vt:lpstr>
      <vt:lpstr>PowerPoint Presentation</vt:lpstr>
      <vt:lpstr>Returns</vt:lpstr>
      <vt:lpstr>PowerPoint Presentation</vt:lpstr>
      <vt:lpstr>PowerPoint Presentation</vt:lpstr>
      <vt:lpstr>Refund</vt:lpstr>
      <vt:lpstr>PowerPoint Presentation</vt:lpstr>
      <vt:lpstr>PowerPoint Presentation</vt:lpstr>
      <vt:lpstr>Transitional Provisions</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GOODS AND SERVICES     TAX- GST</dc:title>
  <dc:creator>hp</dc:creator>
  <cp:lastModifiedBy>Office1</cp:lastModifiedBy>
  <cp:revision>1472</cp:revision>
  <cp:lastPrinted>2017-02-27T12:26:07Z</cp:lastPrinted>
  <dcterms:created xsi:type="dcterms:W3CDTF">2015-12-04T09:53:21Z</dcterms:created>
  <dcterms:modified xsi:type="dcterms:W3CDTF">2017-02-27T12:34:30Z</dcterms:modified>
</cp:coreProperties>
</file>