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43AB7"/>
    <a:srgbClr val="FFCCFF"/>
    <a:srgbClr val="FF0000"/>
    <a:srgbClr val="0000FF"/>
    <a:srgbClr val="00FFFF"/>
    <a:srgbClr val="FF33CC"/>
    <a:srgbClr val="3FEEF7"/>
    <a:srgbClr val="660033"/>
    <a:srgbClr val="66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86"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7D267-D009-476C-A0A8-8E6FFAD0D5EB}" type="datetimeFigureOut">
              <a:rPr lang="en-US" smtClean="0"/>
              <a:pPr/>
              <a:t>2/27/2017</a:t>
            </a:fld>
            <a:endParaRPr lang="en-I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2FF5A-34B7-480D-BD28-CFDD9F5BCD2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46"/>
            <a:ext cx="10361851"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083" indent="0" algn="ctr">
              <a:buNone/>
              <a:defRPr>
                <a:solidFill>
                  <a:schemeClr val="tx1">
                    <a:tint val="75000"/>
                  </a:schemeClr>
                </a:solidFill>
              </a:defRPr>
            </a:lvl2pPr>
            <a:lvl3pPr marL="914168"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2" indent="0" algn="ctr">
              <a:buNone/>
              <a:defRPr>
                <a:solidFill>
                  <a:schemeClr val="tx1">
                    <a:tint val="75000"/>
                  </a:schemeClr>
                </a:solidFill>
              </a:defRPr>
            </a:lvl6pPr>
            <a:lvl7pPr marL="2742498" indent="0" algn="ctr">
              <a:buNone/>
              <a:defRPr>
                <a:solidFill>
                  <a:schemeClr val="tx1">
                    <a:tint val="75000"/>
                  </a:schemeClr>
                </a:solidFill>
              </a:defRPr>
            </a:lvl7pPr>
            <a:lvl8pPr marL="3199580" indent="0" algn="ctr">
              <a:buNone/>
              <a:defRPr>
                <a:solidFill>
                  <a:schemeClr val="tx1">
                    <a:tint val="75000"/>
                  </a:schemeClr>
                </a:solidFill>
              </a:defRPr>
            </a:lvl8pPr>
            <a:lvl9pPr marL="3656664"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4FD989A-DC8F-47DB-A349-D248FEE63D5A}" type="datetime1">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CCC19E7-A6F1-47D3-974F-3E5896BB191F}" type="datetime1">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9" y="274655"/>
            <a:ext cx="3655008"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694" y="274655"/>
            <a:ext cx="1076819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EFB1BED-0D96-4C7B-8E96-278AD24D9271}" type="datetime1">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B5E6103-6338-4D5D-8A58-39FCEE458FAA}" type="datetime1">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6917"/>
            <a:ext cx="10361851"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2960" y="2906722"/>
            <a:ext cx="10361851" cy="1500187"/>
          </a:xfrm>
        </p:spPr>
        <p:txBody>
          <a:bodyPr anchor="b"/>
          <a:lstStyle>
            <a:lvl1pPr marL="0" indent="0">
              <a:buNone/>
              <a:defRPr sz="2000">
                <a:solidFill>
                  <a:schemeClr val="tx1">
                    <a:tint val="75000"/>
                  </a:schemeClr>
                </a:solidFill>
              </a:defRPr>
            </a:lvl1pPr>
            <a:lvl2pPr marL="457083" indent="0">
              <a:buNone/>
              <a:defRPr sz="1800">
                <a:solidFill>
                  <a:schemeClr val="tx1">
                    <a:tint val="75000"/>
                  </a:schemeClr>
                </a:solidFill>
              </a:defRPr>
            </a:lvl2pPr>
            <a:lvl3pPr marL="914168"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2" indent="0">
              <a:buNone/>
              <a:defRPr sz="1400">
                <a:solidFill>
                  <a:schemeClr val="tx1">
                    <a:tint val="75000"/>
                  </a:schemeClr>
                </a:solidFill>
              </a:defRPr>
            </a:lvl6pPr>
            <a:lvl7pPr marL="2742498" indent="0">
              <a:buNone/>
              <a:defRPr sz="1400">
                <a:solidFill>
                  <a:schemeClr val="tx1">
                    <a:tint val="75000"/>
                  </a:schemeClr>
                </a:solidFill>
              </a:defRPr>
            </a:lvl7pPr>
            <a:lvl8pPr marL="3199580" indent="0">
              <a:buNone/>
              <a:defRPr sz="1400">
                <a:solidFill>
                  <a:schemeClr val="tx1">
                    <a:tint val="75000"/>
                  </a:schemeClr>
                </a:solidFill>
              </a:defRPr>
            </a:lvl8pPr>
            <a:lvl9pPr marL="365666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BA648-8F66-44FB-B63B-8AA65A099752}" type="datetime1">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711" y="1600215"/>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6413" y="1600215"/>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EF3EF41-B426-4D3A-A7E4-D485DEA6B973}" type="datetime1">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083" indent="0">
              <a:buNone/>
              <a:defRPr sz="2000" b="1"/>
            </a:lvl2pPr>
            <a:lvl3pPr marL="914168" indent="0">
              <a:buNone/>
              <a:defRPr sz="1800" b="1"/>
            </a:lvl3pPr>
            <a:lvl4pPr marL="1371250" indent="0">
              <a:buNone/>
              <a:defRPr sz="1600" b="1"/>
            </a:lvl4pPr>
            <a:lvl5pPr marL="1828332" indent="0">
              <a:buNone/>
              <a:defRPr sz="1600" b="1"/>
            </a:lvl5pPr>
            <a:lvl6pPr marL="2285412" indent="0">
              <a:buNone/>
              <a:defRPr sz="1600" b="1"/>
            </a:lvl6pPr>
            <a:lvl7pPr marL="2742498" indent="0">
              <a:buNone/>
              <a:defRPr sz="1600" b="1"/>
            </a:lvl7pPr>
            <a:lvl8pPr marL="3199580" indent="0">
              <a:buNone/>
              <a:defRPr sz="1600" b="1"/>
            </a:lvl8pPr>
            <a:lvl9pPr marL="365666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9"/>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083" indent="0">
              <a:buNone/>
              <a:defRPr sz="2000" b="1"/>
            </a:lvl2pPr>
            <a:lvl3pPr marL="914168" indent="0">
              <a:buNone/>
              <a:defRPr sz="1800" b="1"/>
            </a:lvl3pPr>
            <a:lvl4pPr marL="1371250" indent="0">
              <a:buNone/>
              <a:defRPr sz="1600" b="1"/>
            </a:lvl4pPr>
            <a:lvl5pPr marL="1828332" indent="0">
              <a:buNone/>
              <a:defRPr sz="1600" b="1"/>
            </a:lvl5pPr>
            <a:lvl6pPr marL="2285412" indent="0">
              <a:buNone/>
              <a:defRPr sz="1600" b="1"/>
            </a:lvl6pPr>
            <a:lvl7pPr marL="2742498" indent="0">
              <a:buNone/>
              <a:defRPr sz="1600" b="1"/>
            </a:lvl7pPr>
            <a:lvl8pPr marL="3199580" indent="0">
              <a:buNone/>
              <a:defRPr sz="1600" b="1"/>
            </a:lvl8pPr>
            <a:lvl9pPr marL="36566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9"/>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E7150E0-EAF8-4AEE-994D-1AB11CF9F3E2}" type="datetime1">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EF9EB8F-935B-4F88-A7AA-D43FC0B3DDA4}" type="datetime1">
              <a:rPr lang="en-US" smtClean="0"/>
              <a:pPr/>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716C2-B7B8-4CDE-A68F-63175CAB2CD8}" type="datetime1">
              <a:rPr lang="en-US" smtClean="0"/>
              <a:pPr/>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113" y="27307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521" y="1435112"/>
            <a:ext cx="4010562" cy="4691063"/>
          </a:xfrm>
        </p:spPr>
        <p:txBody>
          <a:bodyPr/>
          <a:lstStyle>
            <a:lvl1pPr marL="0" indent="0">
              <a:buNone/>
              <a:defRPr sz="1400"/>
            </a:lvl1pPr>
            <a:lvl2pPr marL="457083" indent="0">
              <a:buNone/>
              <a:defRPr sz="1200"/>
            </a:lvl2pPr>
            <a:lvl3pPr marL="914168" indent="0">
              <a:buNone/>
              <a:defRPr sz="1000"/>
            </a:lvl3pPr>
            <a:lvl4pPr marL="1371250" indent="0">
              <a:buNone/>
              <a:defRPr sz="900"/>
            </a:lvl4pPr>
            <a:lvl5pPr marL="1828332" indent="0">
              <a:buNone/>
              <a:defRPr sz="900"/>
            </a:lvl5pPr>
            <a:lvl6pPr marL="2285412" indent="0">
              <a:buNone/>
              <a:defRPr sz="900"/>
            </a:lvl6pPr>
            <a:lvl7pPr marL="2742498" indent="0">
              <a:buNone/>
              <a:defRPr sz="900"/>
            </a:lvl7pPr>
            <a:lvl8pPr marL="3199580" indent="0">
              <a:buNone/>
              <a:defRPr sz="900"/>
            </a:lvl8pPr>
            <a:lvl9pPr marL="36566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D1F38-8C8F-40F3-82CA-A740F1128150}" type="datetime1">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4"/>
            <a:ext cx="7314248"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406" y="612779"/>
            <a:ext cx="7314248" cy="4114800"/>
          </a:xfrm>
        </p:spPr>
        <p:txBody>
          <a:bodyPr/>
          <a:lstStyle>
            <a:lvl1pPr marL="0" indent="0">
              <a:buNone/>
              <a:defRPr sz="3200"/>
            </a:lvl1pPr>
            <a:lvl2pPr marL="457083" indent="0">
              <a:buNone/>
              <a:defRPr sz="2800"/>
            </a:lvl2pPr>
            <a:lvl3pPr marL="914168" indent="0">
              <a:buNone/>
              <a:defRPr sz="2400"/>
            </a:lvl3pPr>
            <a:lvl4pPr marL="1371250" indent="0">
              <a:buNone/>
              <a:defRPr sz="2000"/>
            </a:lvl4pPr>
            <a:lvl5pPr marL="1828332" indent="0">
              <a:buNone/>
              <a:defRPr sz="2000"/>
            </a:lvl5pPr>
            <a:lvl6pPr marL="2285412" indent="0">
              <a:buNone/>
              <a:defRPr sz="2000"/>
            </a:lvl6pPr>
            <a:lvl7pPr marL="2742498" indent="0">
              <a:buNone/>
              <a:defRPr sz="2000"/>
            </a:lvl7pPr>
            <a:lvl8pPr marL="3199580" indent="0">
              <a:buNone/>
              <a:defRPr sz="2000"/>
            </a:lvl8pPr>
            <a:lvl9pPr marL="3656664" indent="0">
              <a:buNone/>
              <a:defRPr sz="2000"/>
            </a:lvl9pPr>
          </a:lstStyle>
          <a:p>
            <a:endParaRPr lang="en-I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083" indent="0">
              <a:buNone/>
              <a:defRPr sz="1200"/>
            </a:lvl2pPr>
            <a:lvl3pPr marL="914168" indent="0">
              <a:buNone/>
              <a:defRPr sz="1000"/>
            </a:lvl3pPr>
            <a:lvl4pPr marL="1371250" indent="0">
              <a:buNone/>
              <a:defRPr sz="900"/>
            </a:lvl4pPr>
            <a:lvl5pPr marL="1828332" indent="0">
              <a:buNone/>
              <a:defRPr sz="900"/>
            </a:lvl5pPr>
            <a:lvl6pPr marL="2285412" indent="0">
              <a:buNone/>
              <a:defRPr sz="900"/>
            </a:lvl6pPr>
            <a:lvl7pPr marL="2742498" indent="0">
              <a:buNone/>
              <a:defRPr sz="900"/>
            </a:lvl7pPr>
            <a:lvl8pPr marL="3199580" indent="0">
              <a:buNone/>
              <a:defRPr sz="900"/>
            </a:lvl8pPr>
            <a:lvl9pPr marL="36566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5B6A0-A717-49D8-9872-5F678045B913}" type="datetime1">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374" tIns="45688" rIns="91374" bIns="45688"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521" y="1600215"/>
            <a:ext cx="10971372" cy="4525963"/>
          </a:xfrm>
          <a:prstGeom prst="rect">
            <a:avLst/>
          </a:prstGeom>
        </p:spPr>
        <p:txBody>
          <a:bodyPr vert="horz" lIns="91374" tIns="45688" rIns="91374"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521" y="6356367"/>
            <a:ext cx="2844430" cy="365125"/>
          </a:xfrm>
          <a:prstGeom prst="rect">
            <a:avLst/>
          </a:prstGeom>
        </p:spPr>
        <p:txBody>
          <a:bodyPr vert="horz" lIns="91374" tIns="45688" rIns="91374" bIns="45688" rtlCol="0" anchor="ctr"/>
          <a:lstStyle>
            <a:lvl1pPr algn="l">
              <a:defRPr sz="1200">
                <a:solidFill>
                  <a:schemeClr val="tx1">
                    <a:tint val="75000"/>
                  </a:schemeClr>
                </a:solidFill>
              </a:defRPr>
            </a:lvl1pPr>
          </a:lstStyle>
          <a:p>
            <a:fld id="{61F357A5-FFFB-4611-817B-1FF1CE0D1600}" type="datetime1">
              <a:rPr lang="en-US" smtClean="0"/>
              <a:pPr/>
              <a:t>2/27/2017</a:t>
            </a:fld>
            <a:endParaRPr lang="en-US"/>
          </a:p>
        </p:txBody>
      </p:sp>
      <p:sp>
        <p:nvSpPr>
          <p:cNvPr id="5" name="Footer Placeholder 4"/>
          <p:cNvSpPr>
            <a:spLocks noGrp="1"/>
          </p:cNvSpPr>
          <p:nvPr>
            <p:ph type="ftr" sz="quarter" idx="3"/>
          </p:nvPr>
        </p:nvSpPr>
        <p:spPr>
          <a:xfrm>
            <a:off x="4165058" y="6356367"/>
            <a:ext cx="3860297" cy="365125"/>
          </a:xfrm>
          <a:prstGeom prst="rect">
            <a:avLst/>
          </a:prstGeom>
        </p:spPr>
        <p:txBody>
          <a:bodyPr vert="horz" lIns="91374" tIns="45688" rIns="91374" bIns="4568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67"/>
            <a:ext cx="2844430" cy="365125"/>
          </a:xfrm>
          <a:prstGeom prst="rect">
            <a:avLst/>
          </a:prstGeom>
        </p:spPr>
        <p:txBody>
          <a:bodyPr vert="horz" lIns="91374" tIns="45688" rIns="91374" bIns="45688"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168" rtl="0" eaLnBrk="1" latinLnBrk="0" hangingPunct="1">
        <a:spcBef>
          <a:spcPct val="0"/>
        </a:spcBef>
        <a:buNone/>
        <a:defRPr sz="4400" kern="1200">
          <a:solidFill>
            <a:schemeClr val="tx1"/>
          </a:solidFill>
          <a:latin typeface="+mj-lt"/>
          <a:ea typeface="+mj-ea"/>
          <a:cs typeface="+mj-cs"/>
        </a:defRPr>
      </a:lvl1pPr>
    </p:titleStyle>
    <p:bodyStyle>
      <a:lvl1pPr marL="342812" indent="-342812" algn="l" defTabSz="91416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2" indent="-285676" algn="l" defTabSz="91416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08" indent="-228541" algn="l" defTabSz="91416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91" indent="-228541" algn="l" defTabSz="91416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74" indent="-228541" algn="l" defTabSz="91416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56" indent="-228541" algn="l" defTabSz="9141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8" rtl="0" eaLnBrk="1" latinLnBrk="0" hangingPunct="1">
        <a:defRPr sz="1800" kern="1200">
          <a:solidFill>
            <a:schemeClr val="tx1"/>
          </a:solidFill>
          <a:latin typeface="+mn-lt"/>
          <a:ea typeface="+mn-ea"/>
          <a:cs typeface="+mn-cs"/>
        </a:defRPr>
      </a:lvl1pPr>
      <a:lvl2pPr marL="457083" algn="l" defTabSz="914168" rtl="0" eaLnBrk="1" latinLnBrk="0" hangingPunct="1">
        <a:defRPr sz="1800" kern="1200">
          <a:solidFill>
            <a:schemeClr val="tx1"/>
          </a:solidFill>
          <a:latin typeface="+mn-lt"/>
          <a:ea typeface="+mn-ea"/>
          <a:cs typeface="+mn-cs"/>
        </a:defRPr>
      </a:lvl2pPr>
      <a:lvl3pPr marL="914168" algn="l" defTabSz="914168" rtl="0" eaLnBrk="1" latinLnBrk="0" hangingPunct="1">
        <a:defRPr sz="1800" kern="1200">
          <a:solidFill>
            <a:schemeClr val="tx1"/>
          </a:solidFill>
          <a:latin typeface="+mn-lt"/>
          <a:ea typeface="+mn-ea"/>
          <a:cs typeface="+mn-cs"/>
        </a:defRPr>
      </a:lvl3pPr>
      <a:lvl4pPr marL="1371250" algn="l" defTabSz="914168" rtl="0" eaLnBrk="1" latinLnBrk="0" hangingPunct="1">
        <a:defRPr sz="1800" kern="1200">
          <a:solidFill>
            <a:schemeClr val="tx1"/>
          </a:solidFill>
          <a:latin typeface="+mn-lt"/>
          <a:ea typeface="+mn-ea"/>
          <a:cs typeface="+mn-cs"/>
        </a:defRPr>
      </a:lvl4pPr>
      <a:lvl5pPr marL="1828332" algn="l" defTabSz="914168" rtl="0" eaLnBrk="1" latinLnBrk="0" hangingPunct="1">
        <a:defRPr sz="1800" kern="1200">
          <a:solidFill>
            <a:schemeClr val="tx1"/>
          </a:solidFill>
          <a:latin typeface="+mn-lt"/>
          <a:ea typeface="+mn-ea"/>
          <a:cs typeface="+mn-cs"/>
        </a:defRPr>
      </a:lvl5pPr>
      <a:lvl6pPr marL="2285412" algn="l" defTabSz="914168" rtl="0" eaLnBrk="1" latinLnBrk="0" hangingPunct="1">
        <a:defRPr sz="1800" kern="1200">
          <a:solidFill>
            <a:schemeClr val="tx1"/>
          </a:solidFill>
          <a:latin typeface="+mn-lt"/>
          <a:ea typeface="+mn-ea"/>
          <a:cs typeface="+mn-cs"/>
        </a:defRPr>
      </a:lvl6pPr>
      <a:lvl7pPr marL="2742498" algn="l" defTabSz="914168" rtl="0" eaLnBrk="1" latinLnBrk="0" hangingPunct="1">
        <a:defRPr sz="1800" kern="1200">
          <a:solidFill>
            <a:schemeClr val="tx1"/>
          </a:solidFill>
          <a:latin typeface="+mn-lt"/>
          <a:ea typeface="+mn-ea"/>
          <a:cs typeface="+mn-cs"/>
        </a:defRPr>
      </a:lvl7pPr>
      <a:lvl8pPr marL="3199580" algn="l" defTabSz="914168" rtl="0" eaLnBrk="1" latinLnBrk="0" hangingPunct="1">
        <a:defRPr sz="1800" kern="1200">
          <a:solidFill>
            <a:schemeClr val="tx1"/>
          </a:solidFill>
          <a:latin typeface="+mn-lt"/>
          <a:ea typeface="+mn-ea"/>
          <a:cs typeface="+mn-cs"/>
        </a:defRPr>
      </a:lvl8pPr>
      <a:lvl9pPr marL="3656664" algn="l" defTabSz="9141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8806" y="685800"/>
            <a:ext cx="10972800" cy="5486400"/>
          </a:xfrm>
          <a:prstGeom prst="rect">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16200000" scaled="1"/>
            <a:tileRect/>
          </a:gradFill>
          <a:ln>
            <a:solidFill>
              <a:srgbClr val="3FEEF7"/>
            </a:solidFill>
          </a:ln>
        </p:spPr>
        <p:style>
          <a:lnRef idx="0">
            <a:schemeClr val="dk1"/>
          </a:lnRef>
          <a:fillRef idx="3">
            <a:schemeClr val="dk1"/>
          </a:fillRef>
          <a:effectRef idx="3">
            <a:schemeClr val="dk1"/>
          </a:effectRef>
          <a:fontRef idx="minor">
            <a:schemeClr val="lt1"/>
          </a:fontRef>
        </p:style>
        <p:txBody>
          <a:bodyPr rtlCol="0" anchor="ctr"/>
          <a:lstStyle/>
          <a:p>
            <a:pPr marR="0"/>
            <a:endParaRPr lang="en-US" sz="3600" b="1" spc="50" dirty="0" smtClean="0">
              <a:ln w="11430"/>
              <a:solidFill>
                <a:srgbClr val="FF0000"/>
              </a:solidFill>
              <a:effectLst>
                <a:outerShdw blurRad="76200" dist="50800" dir="5400000" algn="tl" rotWithShape="0">
                  <a:srgbClr val="000000">
                    <a:alpha val="65000"/>
                  </a:srgbClr>
                </a:outerShdw>
              </a:effectLst>
            </a:endParaRPr>
          </a:p>
          <a:p>
            <a:pPr marR="0"/>
            <a:endParaRPr lang="en-US" sz="3600" b="1" spc="50" dirty="0" smtClean="0">
              <a:ln w="11430"/>
              <a:solidFill>
                <a:srgbClr val="FF0000"/>
              </a:solidFill>
              <a:effectLst>
                <a:outerShdw blurRad="76200" dist="50800" dir="5400000" algn="tl" rotWithShape="0">
                  <a:srgbClr val="000000">
                    <a:alpha val="65000"/>
                  </a:srgbClr>
                </a:outerShdw>
              </a:effectLst>
            </a:endParaRPr>
          </a:p>
          <a:p>
            <a:pPr marR="0"/>
            <a:endParaRPr lang="en-US" sz="3000" b="1" spc="50" dirty="0" smtClean="0">
              <a:ln w="11430"/>
              <a:solidFill>
                <a:srgbClr val="FF0000"/>
              </a:solidFill>
              <a:effectLst>
                <a:outerShdw blurRad="76200" dist="50800" dir="5400000" algn="tl" rotWithShape="0">
                  <a:srgbClr val="000000">
                    <a:alpha val="65000"/>
                  </a:srgbClr>
                </a:outerShdw>
              </a:effectLst>
            </a:endParaRPr>
          </a:p>
        </p:txBody>
      </p:sp>
      <p:sp>
        <p:nvSpPr>
          <p:cNvPr id="7" name="Rectangle 6"/>
          <p:cNvSpPr/>
          <p:nvPr/>
        </p:nvSpPr>
        <p:spPr>
          <a:xfrm>
            <a:off x="608806" y="4114800"/>
            <a:ext cx="3718454" cy="830997"/>
          </a:xfrm>
          <a:prstGeom prst="rect">
            <a:avLst/>
          </a:prstGeom>
          <a:noFill/>
        </p:spPr>
        <p:txBody>
          <a:bodyPr wrap="none" lIns="91440" tIns="45720" rIns="91440" bIns="45720">
            <a:spAutoFit/>
          </a:bodyPr>
          <a:lstStyle/>
          <a:p>
            <a:pPr marR="0"/>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Damania &amp; Varaiya</a:t>
            </a:r>
          </a:p>
          <a:p>
            <a:pPr marR="0"/>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Chartered Accountants</a:t>
            </a:r>
            <a:endParaRPr lang="en-I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685006" y="838200"/>
            <a:ext cx="10645095"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 AS 18 – REVENUE RECOGNITION</a:t>
            </a:r>
            <a:endParaRPr lang="en-IN"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a:off x="685006" y="5486400"/>
            <a:ext cx="5486400" cy="492443"/>
          </a:xfrm>
          <a:prstGeom prst="rect">
            <a:avLst/>
          </a:prstGeom>
          <a:noFill/>
        </p:spPr>
        <p:txBody>
          <a:bodyPr wrap="square" rtlCol="0">
            <a:spAutoFit/>
          </a:bodyPr>
          <a:lstStyle/>
          <a:p>
            <a:r>
              <a:rPr lang="en-IN"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 Sunny </a:t>
            </a:r>
            <a:r>
              <a:rPr lang="en-IN"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shah </a:t>
            </a:r>
          </a:p>
        </p:txBody>
      </p:sp>
      <p:sp>
        <p:nvSpPr>
          <p:cNvPr id="12" name="Slide Number Placeholder 11"/>
          <p:cNvSpPr>
            <a:spLocks noGrp="1"/>
          </p:cNvSpPr>
          <p:nvPr>
            <p:ph type="sldNum" sz="quarter" idx="12"/>
          </p:nvPr>
        </p:nvSpPr>
        <p:spPr/>
        <p:txBody>
          <a:bodyPr/>
          <a:lstStyle/>
          <a:p>
            <a:fld id="{B6F15528-21DE-4FAA-801E-634DDDAF4B2B}" type="slidenum">
              <a:rPr lang="en-US" sz="2000" b="1" smtClean="0">
                <a:solidFill>
                  <a:srgbClr val="000000"/>
                </a:solidFill>
              </a:rPr>
              <a:pPr/>
              <a:t>1</a:t>
            </a:fld>
            <a:endParaRPr lang="en-US" sz="2000" b="1" dirty="0">
              <a:solidFill>
                <a:srgbClr val="000000"/>
              </a:solidFill>
            </a:endParaRPr>
          </a:p>
        </p:txBody>
      </p:sp>
      <p:sp>
        <p:nvSpPr>
          <p:cNvPr id="14" name="Rectangle 2"/>
          <p:cNvSpPr txBox="1">
            <a:spLocks noChangeArrowheads="1"/>
          </p:cNvSpPr>
          <p:nvPr/>
        </p:nvSpPr>
        <p:spPr bwMode="gray">
          <a:xfrm>
            <a:off x="642942" y="2857496"/>
            <a:ext cx="4524364" cy="785818"/>
          </a:xfrm>
          <a:prstGeom prst="rect">
            <a:avLst/>
          </a:prstGeom>
        </p:spPr>
        <p:txBody>
          <a:bodyPr vert="horz" lIns="91440" tIns="45720" rIns="91440" bIns="45720" rtlCol="0" anchor="b">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March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10</a:t>
            </a:fld>
            <a:endParaRPr lang="en-US" sz="2000" b="1" dirty="0">
              <a:solidFill>
                <a:srgbClr val="000000"/>
              </a:solidFill>
            </a:endParaRPr>
          </a:p>
        </p:txBody>
      </p:sp>
      <p:sp>
        <p:nvSpPr>
          <p:cNvPr id="3" name="Rectangle 2"/>
          <p:cNvSpPr/>
          <p:nvPr/>
        </p:nvSpPr>
        <p:spPr>
          <a:xfrm>
            <a:off x="608806" y="685800"/>
            <a:ext cx="10972800" cy="6858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SALE OF GOODS</a:t>
            </a:r>
          </a:p>
        </p:txBody>
      </p:sp>
      <p:sp>
        <p:nvSpPr>
          <p:cNvPr id="4" name="Rectangle 3"/>
          <p:cNvSpPr/>
          <p:nvPr/>
        </p:nvSpPr>
        <p:spPr>
          <a:xfrm>
            <a:off x="608806" y="1676400"/>
            <a:ext cx="10972800" cy="430887"/>
          </a:xfrm>
          <a:prstGeom prst="rect">
            <a:avLst/>
          </a:prstGeom>
        </p:spPr>
        <p:txBody>
          <a:bodyPr wrap="square">
            <a:spAutoFit/>
          </a:bodyPr>
          <a:lstStyle/>
          <a:p>
            <a:r>
              <a:rPr lang="en-GB" sz="2200" dirty="0" smtClean="0">
                <a:solidFill>
                  <a:srgbClr val="000000"/>
                </a:solidFill>
              </a:rPr>
              <a:t>Following situations signify “risks and rewards” have </a:t>
            </a:r>
            <a:r>
              <a:rPr lang="en-GB" sz="2200" b="1" dirty="0" smtClean="0">
                <a:solidFill>
                  <a:srgbClr val="000000"/>
                </a:solidFill>
              </a:rPr>
              <a:t>NOT</a:t>
            </a:r>
            <a:r>
              <a:rPr lang="en-GB" sz="2200" dirty="0" smtClean="0">
                <a:solidFill>
                  <a:srgbClr val="000000"/>
                </a:solidFill>
              </a:rPr>
              <a:t> been transferred to the buyer:</a:t>
            </a:r>
            <a:endParaRPr lang="en-IN" sz="2200" dirty="0">
              <a:solidFill>
                <a:srgbClr val="000000"/>
              </a:solidFill>
            </a:endParaRPr>
          </a:p>
        </p:txBody>
      </p:sp>
      <p:sp>
        <p:nvSpPr>
          <p:cNvPr id="5" name="Rounded Rectangle 4"/>
          <p:cNvSpPr/>
          <p:nvPr/>
        </p:nvSpPr>
        <p:spPr>
          <a:xfrm>
            <a:off x="608806" y="2362200"/>
            <a:ext cx="10972800" cy="990600"/>
          </a:xfrm>
          <a:prstGeom prst="roundRect">
            <a:avLst/>
          </a:prstGeom>
          <a:solidFill>
            <a:srgbClr val="FFCCFF"/>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2200" dirty="0" smtClean="0">
                <a:solidFill>
                  <a:srgbClr val="000000"/>
                </a:solidFill>
              </a:rPr>
              <a:t>XYZ sells goods to ABC. In the sales contract there is a clause that the seller has an obligation for unsatisfactory performance, which is not governed by normal warranty provisions </a:t>
            </a:r>
            <a:endParaRPr lang="en-IN" sz="2200" dirty="0">
              <a:solidFill>
                <a:srgbClr val="000000"/>
              </a:solidFill>
            </a:endParaRPr>
          </a:p>
        </p:txBody>
      </p:sp>
      <p:sp>
        <p:nvSpPr>
          <p:cNvPr id="6" name="Rounded Rectangle 5"/>
          <p:cNvSpPr/>
          <p:nvPr/>
        </p:nvSpPr>
        <p:spPr>
          <a:xfrm>
            <a:off x="608806" y="3810000"/>
            <a:ext cx="10972800" cy="990600"/>
          </a:xfrm>
          <a:prstGeom prst="roundRect">
            <a:avLst/>
          </a:prstGeom>
          <a:solidFill>
            <a:srgbClr val="FFCCFF"/>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2200" dirty="0" smtClean="0">
                <a:solidFill>
                  <a:srgbClr val="000000"/>
                </a:solidFill>
              </a:rPr>
              <a:t>Pote Ltd. Shipped machinery to a destination specified by the buyer. A significant part of the transaction involves installation that has not yet been fulfilled by Pote Ltd. </a:t>
            </a:r>
            <a:endParaRPr lang="en-IN" sz="2200" dirty="0">
              <a:solidFill>
                <a:srgbClr val="000000"/>
              </a:solidFill>
            </a:endParaRPr>
          </a:p>
        </p:txBody>
      </p:sp>
      <p:sp>
        <p:nvSpPr>
          <p:cNvPr id="7" name="Rounded Rectangle 6"/>
          <p:cNvSpPr/>
          <p:nvPr/>
        </p:nvSpPr>
        <p:spPr>
          <a:xfrm>
            <a:off x="608806" y="5257800"/>
            <a:ext cx="10972800" cy="990600"/>
          </a:xfrm>
          <a:prstGeom prst="roundRect">
            <a:avLst/>
          </a:prstGeom>
          <a:solidFill>
            <a:srgbClr val="FFCCFF"/>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2200" dirty="0" smtClean="0">
                <a:solidFill>
                  <a:srgbClr val="000000"/>
                </a:solidFill>
              </a:rPr>
              <a:t>The buyer has the right to cancel the purchase for a reason not specified in the contract of sale (duly signed by both parties) and the seller is uncertain about the outcome </a:t>
            </a:r>
            <a:endParaRPr lang="en-IN" sz="2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11</a:t>
            </a:fld>
            <a:endParaRPr lang="en-US" sz="2000" b="1" dirty="0">
              <a:solidFill>
                <a:srgbClr val="000000"/>
              </a:solidFill>
            </a:endParaRPr>
          </a:p>
        </p:txBody>
      </p:sp>
      <p:sp>
        <p:nvSpPr>
          <p:cNvPr id="3" name="Rectangle 2"/>
          <p:cNvSpPr/>
          <p:nvPr/>
        </p:nvSpPr>
        <p:spPr>
          <a:xfrm>
            <a:off x="608806" y="1524000"/>
            <a:ext cx="10972800" cy="461665"/>
          </a:xfrm>
          <a:prstGeom prst="rect">
            <a:avLst/>
          </a:prstGeom>
        </p:spPr>
        <p:txBody>
          <a:bodyPr wrap="square">
            <a:spAutoFit/>
          </a:bodyPr>
          <a:lstStyle/>
          <a:p>
            <a:r>
              <a:rPr lang="en-GB" sz="2400" dirty="0" smtClean="0">
                <a:solidFill>
                  <a:srgbClr val="000000"/>
                </a:solidFill>
              </a:rPr>
              <a:t>Costs incurred on the transaction must be </a:t>
            </a:r>
            <a:r>
              <a:rPr lang="en-GB" sz="2400" b="1" dirty="0" smtClean="0">
                <a:solidFill>
                  <a:srgbClr val="000000"/>
                </a:solidFill>
              </a:rPr>
              <a:t>reliably measured </a:t>
            </a:r>
            <a:endParaRPr lang="en-IN" sz="2400" b="1" dirty="0">
              <a:solidFill>
                <a:srgbClr val="000000"/>
              </a:solidFill>
            </a:endParaRPr>
          </a:p>
        </p:txBody>
      </p:sp>
      <p:sp>
        <p:nvSpPr>
          <p:cNvPr id="4" name="Rectangle 3"/>
          <p:cNvSpPr/>
          <p:nvPr/>
        </p:nvSpPr>
        <p:spPr>
          <a:xfrm>
            <a:off x="608806" y="685800"/>
            <a:ext cx="10972800" cy="6858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SALE OF GOODS</a:t>
            </a:r>
          </a:p>
        </p:txBody>
      </p:sp>
      <p:sp>
        <p:nvSpPr>
          <p:cNvPr id="5" name="Rectangle 4"/>
          <p:cNvSpPr/>
          <p:nvPr/>
        </p:nvSpPr>
        <p:spPr>
          <a:xfrm>
            <a:off x="608806" y="2133600"/>
            <a:ext cx="10896600" cy="2462213"/>
          </a:xfrm>
          <a:prstGeom prst="rect">
            <a:avLst/>
          </a:prstGeom>
        </p:spPr>
        <p:txBody>
          <a:bodyPr wrap="square">
            <a:spAutoFit/>
          </a:bodyPr>
          <a:lstStyle/>
          <a:p>
            <a:pPr algn="just"/>
            <a:r>
              <a:rPr lang="en-IN" sz="2200" b="1" dirty="0" smtClean="0">
                <a:solidFill>
                  <a:srgbClr val="000000"/>
                </a:solidFill>
              </a:rPr>
              <a:t>Example: </a:t>
            </a:r>
            <a:r>
              <a:rPr lang="en-GB" sz="2200" dirty="0" smtClean="0">
                <a:solidFill>
                  <a:srgbClr val="000000"/>
                </a:solidFill>
              </a:rPr>
              <a:t>RR18 Ltd. has manufactured a machine specifically to the design of its customer. The machine could not be used by any other party. RR18 has never manufactured this type of machine before and expects a number of faults to materialize in its operation during its first year of use, which RR18 is contractually bound to rectify at no further cost to the customer. The nature of these faults could well be significant. As of RR18’s year end, the machine has been delivered and installed, the customer invoice for 100,000 (the contract price), and the costs incurred by the RR18 up to that date amounted to 65,000 </a:t>
            </a:r>
            <a:endParaRPr lang="en-IN" sz="2200" dirty="0">
              <a:solidFill>
                <a:srgbClr val="000000"/>
              </a:solidFill>
            </a:endParaRPr>
          </a:p>
        </p:txBody>
      </p:sp>
      <p:sp>
        <p:nvSpPr>
          <p:cNvPr id="6" name="Rectangle 5"/>
          <p:cNvSpPr/>
          <p:nvPr/>
        </p:nvSpPr>
        <p:spPr>
          <a:xfrm>
            <a:off x="608806" y="4648200"/>
            <a:ext cx="10896600" cy="1785104"/>
          </a:xfrm>
          <a:prstGeom prst="rect">
            <a:avLst/>
          </a:prstGeom>
        </p:spPr>
        <p:txBody>
          <a:bodyPr wrap="square">
            <a:spAutoFit/>
          </a:bodyPr>
          <a:lstStyle/>
          <a:p>
            <a:pPr marL="185738" indent="-185738" algn="just">
              <a:buFont typeface="Wingdings" pitchFamily="2" charset="2"/>
              <a:buChar char="ü"/>
            </a:pPr>
            <a:r>
              <a:rPr lang="en-GB" sz="2200" dirty="0" smtClean="0">
                <a:solidFill>
                  <a:srgbClr val="000000"/>
                </a:solidFill>
              </a:rPr>
              <a:t>As RR18 has not manufactured this type of machine earlier, it is not in a position to reliably measure the cost of rectification of any faults that may materialize. Consequently, the cost to RR18 of the transaction cannot be reliably measured and no sale should be recognized. </a:t>
            </a:r>
          </a:p>
          <a:p>
            <a:pPr marL="185738" indent="-185738" algn="just"/>
            <a:endParaRPr lang="en-GB" sz="2200" dirty="0" smtClean="0">
              <a:solidFill>
                <a:srgbClr val="000000"/>
              </a:solidFill>
            </a:endParaRPr>
          </a:p>
          <a:p>
            <a:pPr marL="185738" indent="-185738" algn="just">
              <a:buFont typeface="Wingdings" pitchFamily="2" charset="2"/>
              <a:buChar char="ü"/>
            </a:pPr>
            <a:r>
              <a:rPr lang="en-GB" sz="2200" dirty="0" smtClean="0">
                <a:solidFill>
                  <a:srgbClr val="000000"/>
                </a:solidFill>
              </a:rPr>
              <a:t>Money received is booked as a liability</a:t>
            </a:r>
            <a:endParaRPr lang="en-IN" sz="2200" dirty="0">
              <a:solidFill>
                <a:srgbClr val="000000"/>
              </a:solidFill>
            </a:endParaRPr>
          </a:p>
        </p:txBody>
      </p:sp>
      <p:sp>
        <p:nvSpPr>
          <p:cNvPr id="7" name="TextBox 6"/>
          <p:cNvSpPr txBox="1"/>
          <p:nvPr/>
        </p:nvSpPr>
        <p:spPr>
          <a:xfrm>
            <a:off x="608806" y="1752600"/>
            <a:ext cx="5867400" cy="430887"/>
          </a:xfrm>
          <a:prstGeom prst="rect">
            <a:avLst/>
          </a:prstGeom>
          <a:noFill/>
        </p:spPr>
        <p:txBody>
          <a:bodyPr wrap="square" rtlCol="0">
            <a:spAutoFit/>
          </a:bodyPr>
          <a:lstStyle/>
          <a:p>
            <a:endParaRPr lang="en-IN" sz="22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12</a:t>
            </a:fld>
            <a:endParaRPr lang="en-US" sz="2000" b="1" dirty="0">
              <a:solidFill>
                <a:srgbClr val="000000"/>
              </a:solidFill>
            </a:endParaRPr>
          </a:p>
        </p:txBody>
      </p:sp>
      <p:sp>
        <p:nvSpPr>
          <p:cNvPr id="3" name="Rectangle 2"/>
          <p:cNvSpPr/>
          <p:nvPr/>
        </p:nvSpPr>
        <p:spPr>
          <a:xfrm>
            <a:off x="608806" y="685800"/>
            <a:ext cx="10972800" cy="6858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Rendering of services</a:t>
            </a:r>
          </a:p>
        </p:txBody>
      </p:sp>
      <p:pic>
        <p:nvPicPr>
          <p:cNvPr id="6146" name="Picture 2"/>
          <p:cNvPicPr>
            <a:picLocks noChangeAspect="1" noChangeArrowheads="1"/>
          </p:cNvPicPr>
          <p:nvPr/>
        </p:nvPicPr>
        <p:blipFill>
          <a:blip r:embed="rId2"/>
          <a:srcRect l="10365" t="46875" r="66882" b="35417"/>
          <a:stretch>
            <a:fillRect/>
          </a:stretch>
        </p:blipFill>
        <p:spPr bwMode="auto">
          <a:xfrm>
            <a:off x="532606" y="1447800"/>
            <a:ext cx="5334000" cy="2209800"/>
          </a:xfrm>
          <a:prstGeom prst="rect">
            <a:avLst/>
          </a:prstGeom>
          <a:noFill/>
          <a:ln w="9525">
            <a:noFill/>
            <a:miter lim="800000"/>
            <a:headEnd/>
            <a:tailEnd/>
          </a:ln>
          <a:effectLst/>
        </p:spPr>
      </p:pic>
      <p:sp>
        <p:nvSpPr>
          <p:cNvPr id="5" name="Rectangle 4"/>
          <p:cNvSpPr/>
          <p:nvPr/>
        </p:nvSpPr>
        <p:spPr>
          <a:xfrm>
            <a:off x="532606" y="3886200"/>
            <a:ext cx="10972800" cy="2123658"/>
          </a:xfrm>
          <a:prstGeom prst="rect">
            <a:avLst/>
          </a:prstGeom>
        </p:spPr>
        <p:txBody>
          <a:bodyPr wrap="square">
            <a:spAutoFit/>
          </a:bodyPr>
          <a:lstStyle/>
          <a:p>
            <a:pPr algn="just"/>
            <a:r>
              <a:rPr lang="en-GB" sz="2200" dirty="0" smtClean="0">
                <a:solidFill>
                  <a:srgbClr val="000000"/>
                </a:solidFill>
              </a:rPr>
              <a:t>*Outcome can be reliably estimated if: </a:t>
            </a:r>
          </a:p>
          <a:p>
            <a:pPr algn="just"/>
            <a:endParaRPr lang="en-GB" sz="2200" dirty="0" smtClean="0">
              <a:solidFill>
                <a:srgbClr val="000000"/>
              </a:solidFill>
            </a:endParaRPr>
          </a:p>
          <a:p>
            <a:pPr algn="just"/>
            <a:r>
              <a:rPr lang="en-GB" sz="2200" dirty="0" smtClean="0">
                <a:solidFill>
                  <a:srgbClr val="000000"/>
                </a:solidFill>
              </a:rPr>
              <a:t>• The amount of revenue can be reliably measured </a:t>
            </a:r>
          </a:p>
          <a:p>
            <a:pPr algn="just"/>
            <a:r>
              <a:rPr lang="en-GB" sz="2200" dirty="0" smtClean="0">
                <a:solidFill>
                  <a:srgbClr val="000000"/>
                </a:solidFill>
              </a:rPr>
              <a:t>• It is probable that economic benefits flow to the seller</a:t>
            </a:r>
          </a:p>
          <a:p>
            <a:pPr algn="just"/>
            <a:r>
              <a:rPr lang="en-GB" sz="2200" dirty="0" smtClean="0">
                <a:solidFill>
                  <a:srgbClr val="000000"/>
                </a:solidFill>
              </a:rPr>
              <a:t>• The stage of completion can be measured reliably </a:t>
            </a:r>
          </a:p>
          <a:p>
            <a:pPr algn="just"/>
            <a:r>
              <a:rPr lang="en-GB" sz="2200" dirty="0" smtClean="0">
                <a:solidFill>
                  <a:srgbClr val="000000"/>
                </a:solidFill>
              </a:rPr>
              <a:t>• The costs incurred and costs to complete can be measured reliably</a:t>
            </a:r>
            <a:endParaRPr lang="en-IN" sz="2200" dirty="0">
              <a:solidFill>
                <a:srgbClr val="000000"/>
              </a:solidFill>
            </a:endParaRPr>
          </a:p>
        </p:txBody>
      </p:sp>
      <p:pic>
        <p:nvPicPr>
          <p:cNvPr id="6" name="Picture 2"/>
          <p:cNvPicPr>
            <a:picLocks noChangeAspect="1" noChangeArrowheads="1"/>
          </p:cNvPicPr>
          <p:nvPr/>
        </p:nvPicPr>
        <p:blipFill>
          <a:blip r:embed="rId2"/>
          <a:srcRect l="34418" t="46875" r="42179" b="35417"/>
          <a:stretch>
            <a:fillRect/>
          </a:stretch>
        </p:blipFill>
        <p:spPr bwMode="auto">
          <a:xfrm>
            <a:off x="6095206" y="1447800"/>
            <a:ext cx="5486400" cy="2209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13</a:t>
            </a:fld>
            <a:endParaRPr lang="en-US" sz="2000" b="1" dirty="0">
              <a:solidFill>
                <a:srgbClr val="000000"/>
              </a:solidFill>
            </a:endParaRPr>
          </a:p>
        </p:txBody>
      </p:sp>
      <p:pic>
        <p:nvPicPr>
          <p:cNvPr id="7170" name="Picture 2"/>
          <p:cNvPicPr>
            <a:picLocks noChangeAspect="1" noChangeArrowheads="1"/>
          </p:cNvPicPr>
          <p:nvPr/>
        </p:nvPicPr>
        <p:blipFill>
          <a:blip r:embed="rId2"/>
          <a:srcRect l="7039" t="38542" r="39054" b="44338"/>
          <a:stretch>
            <a:fillRect/>
          </a:stretch>
        </p:blipFill>
        <p:spPr bwMode="auto">
          <a:xfrm>
            <a:off x="989806" y="838200"/>
            <a:ext cx="10515600" cy="2438400"/>
          </a:xfrm>
          <a:prstGeom prst="rect">
            <a:avLst/>
          </a:prstGeom>
          <a:noFill/>
          <a:ln w="9525">
            <a:noFill/>
            <a:miter lim="800000"/>
            <a:headEnd/>
            <a:tailEnd/>
          </a:ln>
          <a:effectLst/>
        </p:spPr>
      </p:pic>
      <p:sp>
        <p:nvSpPr>
          <p:cNvPr id="5" name="Rectangle 4"/>
          <p:cNvSpPr/>
          <p:nvPr/>
        </p:nvSpPr>
        <p:spPr>
          <a:xfrm>
            <a:off x="1904206" y="3276600"/>
            <a:ext cx="2667000" cy="2209800"/>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200" dirty="0" smtClean="0">
                <a:solidFill>
                  <a:srgbClr val="000000"/>
                </a:solidFill>
              </a:rPr>
              <a:t>Interest is recognized using the “Effective Interest Rate (EIR)”</a:t>
            </a:r>
            <a:endParaRPr lang="en-IN" sz="2200" dirty="0">
              <a:solidFill>
                <a:srgbClr val="000000"/>
              </a:solidFill>
            </a:endParaRPr>
          </a:p>
        </p:txBody>
      </p:sp>
      <p:sp>
        <p:nvSpPr>
          <p:cNvPr id="6" name="Rectangle 5"/>
          <p:cNvSpPr/>
          <p:nvPr/>
        </p:nvSpPr>
        <p:spPr>
          <a:xfrm>
            <a:off x="4952206" y="3276600"/>
            <a:ext cx="2667000" cy="2209800"/>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200" dirty="0" smtClean="0">
                <a:solidFill>
                  <a:srgbClr val="000000"/>
                </a:solidFill>
              </a:rPr>
              <a:t>Royalties are recognized on accruals basis as per the royalty agreement </a:t>
            </a:r>
            <a:endParaRPr lang="en-IN" sz="2200" dirty="0">
              <a:solidFill>
                <a:srgbClr val="000000"/>
              </a:solidFill>
            </a:endParaRPr>
          </a:p>
        </p:txBody>
      </p:sp>
      <p:sp>
        <p:nvSpPr>
          <p:cNvPr id="7" name="Rectangle 6"/>
          <p:cNvSpPr/>
          <p:nvPr/>
        </p:nvSpPr>
        <p:spPr>
          <a:xfrm>
            <a:off x="8076406" y="3276600"/>
            <a:ext cx="2895600" cy="2209800"/>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200" dirty="0" smtClean="0">
                <a:solidFill>
                  <a:srgbClr val="000000"/>
                </a:solidFill>
              </a:rPr>
              <a:t>Dividends are recognized when the shareholder has a right to receive the payment </a:t>
            </a:r>
            <a:endParaRPr lang="en-IN" sz="220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14</a:t>
            </a:fld>
            <a:endParaRPr lang="en-US" sz="2000" b="1" dirty="0">
              <a:solidFill>
                <a:srgbClr val="000000"/>
              </a:solidFill>
            </a:endParaRPr>
          </a:p>
        </p:txBody>
      </p:sp>
      <p:sp>
        <p:nvSpPr>
          <p:cNvPr id="3" name="Rectangle 2"/>
          <p:cNvSpPr/>
          <p:nvPr/>
        </p:nvSpPr>
        <p:spPr>
          <a:xfrm>
            <a:off x="608806" y="685800"/>
            <a:ext cx="10972800" cy="6858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IMPACT OF EIR</a:t>
            </a:r>
          </a:p>
        </p:txBody>
      </p:sp>
      <p:graphicFrame>
        <p:nvGraphicFramePr>
          <p:cNvPr id="4" name="Table 3"/>
          <p:cNvGraphicFramePr>
            <a:graphicFrameLocks noGrp="1"/>
          </p:cNvGraphicFramePr>
          <p:nvPr/>
        </p:nvGraphicFramePr>
        <p:xfrm>
          <a:off x="1370806" y="2057400"/>
          <a:ext cx="9448800" cy="4114803"/>
        </p:xfrm>
        <a:graphic>
          <a:graphicData uri="http://schemas.openxmlformats.org/drawingml/2006/table">
            <a:tbl>
              <a:tblPr firstRow="1" bandRow="1">
                <a:tableStyleId>{C4B1156A-380E-4F78-BDF5-A606A8083BF9}</a:tableStyleId>
              </a:tblPr>
              <a:tblGrid>
                <a:gridCol w="4724400"/>
                <a:gridCol w="4724400"/>
              </a:tblGrid>
              <a:tr h="587829">
                <a:tc>
                  <a:txBody>
                    <a:bodyPr/>
                    <a:lstStyle/>
                    <a:p>
                      <a:r>
                        <a:rPr lang="en-IN" sz="2800" dirty="0" smtClean="0">
                          <a:solidFill>
                            <a:srgbClr val="000000"/>
                          </a:solidFill>
                        </a:rPr>
                        <a:t>Product</a:t>
                      </a:r>
                      <a:endParaRPr lang="en-IN" sz="2800" dirty="0">
                        <a:solidFill>
                          <a:srgbClr val="000000"/>
                        </a:solidFill>
                      </a:endParaRPr>
                    </a:p>
                  </a:txBody>
                  <a:tcPr/>
                </a:tc>
                <a:tc>
                  <a:txBody>
                    <a:bodyPr/>
                    <a:lstStyle/>
                    <a:p>
                      <a:r>
                        <a:rPr lang="en-IN" sz="2800" dirty="0" smtClean="0">
                          <a:solidFill>
                            <a:srgbClr val="000000"/>
                          </a:solidFill>
                        </a:rPr>
                        <a:t>Loan</a:t>
                      </a:r>
                      <a:endParaRPr lang="en-IN" sz="2800" dirty="0">
                        <a:solidFill>
                          <a:srgbClr val="000000"/>
                        </a:solidFill>
                      </a:endParaRPr>
                    </a:p>
                  </a:txBody>
                  <a:tcPr/>
                </a:tc>
              </a:tr>
              <a:tr h="587829">
                <a:tc>
                  <a:txBody>
                    <a:bodyPr/>
                    <a:lstStyle/>
                    <a:p>
                      <a:r>
                        <a:rPr lang="en-IN" sz="2800" dirty="0" smtClean="0">
                          <a:solidFill>
                            <a:srgbClr val="000000"/>
                          </a:solidFill>
                        </a:rPr>
                        <a:t>Loan Taken Amount</a:t>
                      </a:r>
                      <a:endParaRPr lang="en-IN" sz="2800" dirty="0">
                        <a:solidFill>
                          <a:srgbClr val="000000"/>
                        </a:solidFill>
                      </a:endParaRPr>
                    </a:p>
                  </a:txBody>
                  <a:tcPr/>
                </a:tc>
                <a:tc>
                  <a:txBody>
                    <a:bodyPr/>
                    <a:lstStyle/>
                    <a:p>
                      <a:r>
                        <a:rPr lang="en-IN" sz="2800" dirty="0" smtClean="0">
                          <a:solidFill>
                            <a:srgbClr val="000000"/>
                          </a:solidFill>
                        </a:rPr>
                        <a:t>Rs.</a:t>
                      </a:r>
                      <a:r>
                        <a:rPr lang="en-IN" sz="2800" baseline="0" dirty="0" smtClean="0">
                          <a:solidFill>
                            <a:srgbClr val="000000"/>
                          </a:solidFill>
                        </a:rPr>
                        <a:t> 5,00,000/-</a:t>
                      </a:r>
                      <a:endParaRPr lang="en-IN" sz="2800" dirty="0">
                        <a:solidFill>
                          <a:srgbClr val="000000"/>
                        </a:solidFill>
                      </a:endParaRPr>
                    </a:p>
                  </a:txBody>
                  <a:tcPr/>
                </a:tc>
              </a:tr>
              <a:tr h="587829">
                <a:tc>
                  <a:txBody>
                    <a:bodyPr/>
                    <a:lstStyle/>
                    <a:p>
                      <a:r>
                        <a:rPr lang="en-IN" sz="2800" dirty="0" smtClean="0">
                          <a:solidFill>
                            <a:srgbClr val="000000"/>
                          </a:solidFill>
                        </a:rPr>
                        <a:t>Processing Fees Paid</a:t>
                      </a:r>
                      <a:endParaRPr lang="en-IN" sz="2800" dirty="0">
                        <a:solidFill>
                          <a:srgbClr val="000000"/>
                        </a:solidFill>
                      </a:endParaRPr>
                    </a:p>
                  </a:txBody>
                  <a:tcPr/>
                </a:tc>
                <a:tc>
                  <a:txBody>
                    <a:bodyPr/>
                    <a:lstStyle/>
                    <a:p>
                      <a:pPr marL="0" marR="0" indent="0" algn="l" defTabSz="914168" rtl="0" eaLnBrk="1" fontAlgn="auto" latinLnBrk="0" hangingPunct="1">
                        <a:lnSpc>
                          <a:spcPct val="100000"/>
                        </a:lnSpc>
                        <a:spcBef>
                          <a:spcPts val="0"/>
                        </a:spcBef>
                        <a:spcAft>
                          <a:spcPts val="0"/>
                        </a:spcAft>
                        <a:buClrTx/>
                        <a:buSzTx/>
                        <a:buFontTx/>
                        <a:buNone/>
                        <a:tabLst/>
                        <a:defRPr/>
                      </a:pPr>
                      <a:r>
                        <a:rPr lang="en-IN" sz="2800" dirty="0" smtClean="0">
                          <a:solidFill>
                            <a:srgbClr val="000000"/>
                          </a:solidFill>
                        </a:rPr>
                        <a:t>Rs.</a:t>
                      </a:r>
                      <a:r>
                        <a:rPr lang="en-IN" sz="2800" baseline="0" dirty="0" smtClean="0">
                          <a:solidFill>
                            <a:srgbClr val="000000"/>
                          </a:solidFill>
                        </a:rPr>
                        <a:t> 5,000/-</a:t>
                      </a:r>
                      <a:endParaRPr lang="en-IN" sz="2800" dirty="0">
                        <a:solidFill>
                          <a:srgbClr val="000000"/>
                        </a:solidFill>
                      </a:endParaRPr>
                    </a:p>
                  </a:txBody>
                  <a:tcPr/>
                </a:tc>
              </a:tr>
              <a:tr h="587829">
                <a:tc>
                  <a:txBody>
                    <a:bodyPr/>
                    <a:lstStyle/>
                    <a:p>
                      <a:r>
                        <a:rPr lang="en-IN" sz="2800" dirty="0" smtClean="0">
                          <a:solidFill>
                            <a:srgbClr val="000000"/>
                          </a:solidFill>
                        </a:rPr>
                        <a:t>Interest Rate</a:t>
                      </a:r>
                      <a:endParaRPr lang="en-IN" sz="2800" dirty="0">
                        <a:solidFill>
                          <a:srgbClr val="000000"/>
                        </a:solidFill>
                      </a:endParaRPr>
                    </a:p>
                  </a:txBody>
                  <a:tcPr/>
                </a:tc>
                <a:tc>
                  <a:txBody>
                    <a:bodyPr/>
                    <a:lstStyle/>
                    <a:p>
                      <a:r>
                        <a:rPr lang="en-IN" sz="2800" dirty="0" smtClean="0">
                          <a:solidFill>
                            <a:srgbClr val="000000"/>
                          </a:solidFill>
                        </a:rPr>
                        <a:t>10% p.a.</a:t>
                      </a:r>
                      <a:endParaRPr lang="en-IN" sz="2800" dirty="0">
                        <a:solidFill>
                          <a:srgbClr val="000000"/>
                        </a:solidFill>
                      </a:endParaRPr>
                    </a:p>
                  </a:txBody>
                  <a:tcPr/>
                </a:tc>
              </a:tr>
              <a:tr h="587829">
                <a:tc>
                  <a:txBody>
                    <a:bodyPr/>
                    <a:lstStyle/>
                    <a:p>
                      <a:r>
                        <a:rPr lang="en-IN" sz="2800" dirty="0" smtClean="0">
                          <a:solidFill>
                            <a:srgbClr val="000000"/>
                          </a:solidFill>
                        </a:rPr>
                        <a:t>Tenure</a:t>
                      </a:r>
                      <a:endParaRPr lang="en-IN" sz="2800" dirty="0">
                        <a:solidFill>
                          <a:srgbClr val="000000"/>
                        </a:solidFill>
                      </a:endParaRPr>
                    </a:p>
                  </a:txBody>
                  <a:tcPr/>
                </a:tc>
                <a:tc>
                  <a:txBody>
                    <a:bodyPr/>
                    <a:lstStyle/>
                    <a:p>
                      <a:r>
                        <a:rPr lang="en-IN" sz="2800" dirty="0" smtClean="0">
                          <a:solidFill>
                            <a:srgbClr val="000000"/>
                          </a:solidFill>
                        </a:rPr>
                        <a:t>3 years</a:t>
                      </a:r>
                      <a:endParaRPr lang="en-IN" sz="2800" dirty="0">
                        <a:solidFill>
                          <a:srgbClr val="000000"/>
                        </a:solidFill>
                      </a:endParaRPr>
                    </a:p>
                  </a:txBody>
                  <a:tcPr/>
                </a:tc>
              </a:tr>
              <a:tr h="587829">
                <a:tc>
                  <a:txBody>
                    <a:bodyPr/>
                    <a:lstStyle/>
                    <a:p>
                      <a:r>
                        <a:rPr lang="en-IN" sz="2800" dirty="0" smtClean="0">
                          <a:solidFill>
                            <a:srgbClr val="000000"/>
                          </a:solidFill>
                        </a:rPr>
                        <a:t>EMI (Yearly)</a:t>
                      </a:r>
                      <a:endParaRPr lang="en-IN" sz="2800" dirty="0">
                        <a:solidFill>
                          <a:srgbClr val="000000"/>
                        </a:solidFill>
                      </a:endParaRPr>
                    </a:p>
                  </a:txBody>
                  <a:tcPr/>
                </a:tc>
                <a:tc>
                  <a:txBody>
                    <a:bodyPr/>
                    <a:lstStyle/>
                    <a:p>
                      <a:r>
                        <a:rPr lang="en-IN" sz="2800" dirty="0" smtClean="0">
                          <a:solidFill>
                            <a:srgbClr val="000000"/>
                          </a:solidFill>
                        </a:rPr>
                        <a:t>Rs. 2,01,057/-</a:t>
                      </a:r>
                      <a:endParaRPr lang="en-IN" sz="2800" dirty="0">
                        <a:solidFill>
                          <a:srgbClr val="000000"/>
                        </a:solidFill>
                      </a:endParaRPr>
                    </a:p>
                  </a:txBody>
                  <a:tcPr/>
                </a:tc>
              </a:tr>
              <a:tr h="587829">
                <a:tc>
                  <a:txBody>
                    <a:bodyPr/>
                    <a:lstStyle/>
                    <a:p>
                      <a:r>
                        <a:rPr lang="en-IN" sz="2800" dirty="0" smtClean="0">
                          <a:solidFill>
                            <a:srgbClr val="000000"/>
                          </a:solidFill>
                        </a:rPr>
                        <a:t>EIR (Calculated)</a:t>
                      </a:r>
                      <a:endParaRPr lang="en-IN" sz="2800" dirty="0">
                        <a:solidFill>
                          <a:srgbClr val="000000"/>
                        </a:solidFill>
                      </a:endParaRPr>
                    </a:p>
                  </a:txBody>
                  <a:tcPr/>
                </a:tc>
                <a:tc>
                  <a:txBody>
                    <a:bodyPr/>
                    <a:lstStyle/>
                    <a:p>
                      <a:r>
                        <a:rPr lang="en-IN" sz="2800" dirty="0" smtClean="0">
                          <a:solidFill>
                            <a:srgbClr val="000000"/>
                          </a:solidFill>
                        </a:rPr>
                        <a:t>10.57% p.a.</a:t>
                      </a:r>
                      <a:endParaRPr lang="en-IN" sz="2800" dirty="0">
                        <a:solidFill>
                          <a:srgbClr val="000000"/>
                        </a:solidFill>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15</a:t>
            </a:fld>
            <a:endParaRPr lang="en-US" sz="2000" b="1" dirty="0">
              <a:solidFill>
                <a:srgbClr val="000000"/>
              </a:solidFill>
            </a:endParaRPr>
          </a:p>
        </p:txBody>
      </p:sp>
      <p:sp>
        <p:nvSpPr>
          <p:cNvPr id="3" name="Rectangle 2"/>
          <p:cNvSpPr/>
          <p:nvPr/>
        </p:nvSpPr>
        <p:spPr>
          <a:xfrm>
            <a:off x="608806" y="685800"/>
            <a:ext cx="10972800" cy="6858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IMPACT OF EIR</a:t>
            </a:r>
          </a:p>
        </p:txBody>
      </p:sp>
      <p:graphicFrame>
        <p:nvGraphicFramePr>
          <p:cNvPr id="4" name="Table 3"/>
          <p:cNvGraphicFramePr>
            <a:graphicFrameLocks noGrp="1"/>
          </p:cNvGraphicFramePr>
          <p:nvPr/>
        </p:nvGraphicFramePr>
        <p:xfrm>
          <a:off x="608808" y="2057400"/>
          <a:ext cx="10972800" cy="3395408"/>
        </p:xfrm>
        <a:graphic>
          <a:graphicData uri="http://schemas.openxmlformats.org/drawingml/2006/table">
            <a:tbl>
              <a:tblPr firstRow="1" bandRow="1">
                <a:tableStyleId>{ED083AE6-46FA-4A59-8FB0-9F97EB10719F}</a:tableStyleId>
              </a:tblPr>
              <a:tblGrid>
                <a:gridCol w="1219200"/>
                <a:gridCol w="1219200"/>
                <a:gridCol w="1219200"/>
                <a:gridCol w="1219200"/>
                <a:gridCol w="1219196"/>
                <a:gridCol w="1219204"/>
                <a:gridCol w="1219200"/>
                <a:gridCol w="1219200"/>
                <a:gridCol w="1219200"/>
              </a:tblGrid>
              <a:tr h="533400">
                <a:tc gridSpan="5">
                  <a:txBody>
                    <a:bodyPr/>
                    <a:lstStyle/>
                    <a:p>
                      <a:pPr marL="0" algn="ctr" defTabSz="914168" rtl="0" eaLnBrk="1" latinLnBrk="0" hangingPunct="1"/>
                      <a:r>
                        <a:rPr lang="en-IN" sz="3400" b="1" kern="1200" dirty="0" smtClean="0">
                          <a:solidFill>
                            <a:srgbClr val="000000"/>
                          </a:solidFill>
                          <a:latin typeface="+mn-lt"/>
                          <a:ea typeface="+mn-ea"/>
                          <a:cs typeface="+mn-cs"/>
                        </a:rPr>
                        <a:t>No EIR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gridSpan="4">
                  <a:txBody>
                    <a:bodyPr/>
                    <a:lstStyle/>
                    <a:p>
                      <a:pPr marL="0" algn="ctr" defTabSz="914168" rtl="0" eaLnBrk="1" latinLnBrk="0" hangingPunct="1"/>
                      <a:r>
                        <a:rPr lang="en-IN" sz="3400" b="1" kern="1200" dirty="0" smtClean="0">
                          <a:solidFill>
                            <a:srgbClr val="000000"/>
                          </a:solidFill>
                          <a:latin typeface="+mn-lt"/>
                          <a:ea typeface="+mn-ea"/>
                          <a:cs typeface="+mn-cs"/>
                        </a:rPr>
                        <a:t>EIR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r>
              <a:tr h="524224">
                <a:tc>
                  <a:txBody>
                    <a:bodyPr/>
                    <a:lstStyle/>
                    <a:p>
                      <a:pPr algn="ctr"/>
                      <a:r>
                        <a:rPr lang="en-IN" sz="2000" b="1" dirty="0" smtClean="0">
                          <a:solidFill>
                            <a:srgbClr val="000000"/>
                          </a:solidFill>
                        </a:rPr>
                        <a:t>Year</a:t>
                      </a:r>
                      <a:endParaRPr lang="en-IN" sz="2000" b="1" dirty="0">
                        <a:solidFill>
                          <a:srgbClr val="000000"/>
                        </a:solidFill>
                      </a:endParaRPr>
                    </a:p>
                  </a:txBody>
                  <a:tcPr/>
                </a:tc>
                <a:tc>
                  <a:txBody>
                    <a:bodyPr/>
                    <a:lstStyle/>
                    <a:p>
                      <a:pPr algn="ctr"/>
                      <a:r>
                        <a:rPr lang="en-IN" sz="2000" b="1" dirty="0" smtClean="0">
                          <a:solidFill>
                            <a:srgbClr val="000000"/>
                          </a:solidFill>
                        </a:rPr>
                        <a:t>Interest</a:t>
                      </a:r>
                      <a:endParaRPr lang="en-IN" sz="2000" b="1" dirty="0">
                        <a:solidFill>
                          <a:srgbClr val="000000"/>
                        </a:solidFill>
                      </a:endParaRPr>
                    </a:p>
                  </a:txBody>
                  <a:tcPr/>
                </a:tc>
                <a:tc>
                  <a:txBody>
                    <a:bodyPr/>
                    <a:lstStyle/>
                    <a:p>
                      <a:pPr algn="ctr"/>
                      <a:r>
                        <a:rPr lang="en-IN" sz="2000" b="1" dirty="0" smtClean="0">
                          <a:solidFill>
                            <a:srgbClr val="000000"/>
                          </a:solidFill>
                        </a:rPr>
                        <a:t>Principal</a:t>
                      </a:r>
                      <a:endParaRPr lang="en-IN" sz="2000" b="1" dirty="0">
                        <a:solidFill>
                          <a:srgbClr val="000000"/>
                        </a:solidFill>
                      </a:endParaRPr>
                    </a:p>
                  </a:txBody>
                  <a:tcPr/>
                </a:tc>
                <a:tc>
                  <a:txBody>
                    <a:bodyPr/>
                    <a:lstStyle/>
                    <a:p>
                      <a:pPr algn="ctr"/>
                      <a:r>
                        <a:rPr lang="en-IN" sz="2000" b="1" dirty="0" smtClean="0">
                          <a:solidFill>
                            <a:srgbClr val="000000"/>
                          </a:solidFill>
                        </a:rPr>
                        <a:t>EMI</a:t>
                      </a:r>
                      <a:endParaRPr lang="en-IN" sz="2000" b="1" dirty="0">
                        <a:solidFill>
                          <a:srgbClr val="000000"/>
                        </a:solidFill>
                      </a:endParaRPr>
                    </a:p>
                  </a:txBody>
                  <a:tcPr/>
                </a:tc>
                <a:tc>
                  <a:txBody>
                    <a:bodyPr/>
                    <a:lstStyle/>
                    <a:p>
                      <a:pPr algn="ctr"/>
                      <a:r>
                        <a:rPr lang="en-IN" sz="2000" b="1" dirty="0" smtClean="0">
                          <a:solidFill>
                            <a:srgbClr val="000000"/>
                          </a:solidFill>
                        </a:rPr>
                        <a:t>O/s Principal</a:t>
                      </a:r>
                      <a:endParaRPr lang="en-IN" sz="2000" b="1" dirty="0">
                        <a:solidFill>
                          <a:srgbClr val="000000"/>
                        </a:solidFill>
                      </a:endParaRPr>
                    </a:p>
                  </a:txBody>
                  <a:tcPr/>
                </a:tc>
                <a:tc>
                  <a:txBody>
                    <a:bodyPr/>
                    <a:lstStyle/>
                    <a:p>
                      <a:pPr algn="ctr"/>
                      <a:r>
                        <a:rPr lang="en-IN" sz="2000" b="1" dirty="0" smtClean="0">
                          <a:solidFill>
                            <a:srgbClr val="000000"/>
                          </a:solidFill>
                        </a:rPr>
                        <a:t>Interest</a:t>
                      </a:r>
                      <a:endParaRPr lang="en-IN" sz="2000" b="1" dirty="0">
                        <a:solidFill>
                          <a:srgbClr val="000000"/>
                        </a:solidFill>
                      </a:endParaRPr>
                    </a:p>
                  </a:txBody>
                  <a:tcPr/>
                </a:tc>
                <a:tc>
                  <a:txBody>
                    <a:bodyPr/>
                    <a:lstStyle/>
                    <a:p>
                      <a:pPr algn="ctr"/>
                      <a:r>
                        <a:rPr lang="en-IN" sz="2000" b="1" dirty="0" smtClean="0">
                          <a:solidFill>
                            <a:srgbClr val="000000"/>
                          </a:solidFill>
                        </a:rPr>
                        <a:t>Principal</a:t>
                      </a:r>
                      <a:endParaRPr lang="en-IN" sz="2000" b="1" dirty="0">
                        <a:solidFill>
                          <a:srgbClr val="000000"/>
                        </a:solidFill>
                      </a:endParaRPr>
                    </a:p>
                  </a:txBody>
                  <a:tcPr/>
                </a:tc>
                <a:tc>
                  <a:txBody>
                    <a:bodyPr/>
                    <a:lstStyle/>
                    <a:p>
                      <a:pPr algn="ctr"/>
                      <a:r>
                        <a:rPr lang="en-IN" sz="2000" b="1" dirty="0" smtClean="0">
                          <a:solidFill>
                            <a:srgbClr val="000000"/>
                          </a:solidFill>
                        </a:rPr>
                        <a:t>EMI</a:t>
                      </a:r>
                      <a:endParaRPr lang="en-IN" sz="2000" b="1" dirty="0">
                        <a:solidFill>
                          <a:srgbClr val="000000"/>
                        </a:solidFill>
                      </a:endParaRPr>
                    </a:p>
                  </a:txBody>
                  <a:tcPr/>
                </a:tc>
                <a:tc>
                  <a:txBody>
                    <a:bodyPr/>
                    <a:lstStyle/>
                    <a:p>
                      <a:pPr algn="ctr"/>
                      <a:r>
                        <a:rPr lang="en-IN" sz="2000" b="1" dirty="0" smtClean="0">
                          <a:solidFill>
                            <a:srgbClr val="000000"/>
                          </a:solidFill>
                        </a:rPr>
                        <a:t>O/s Principal</a:t>
                      </a:r>
                      <a:endParaRPr lang="en-IN" sz="2000" b="1" dirty="0">
                        <a:solidFill>
                          <a:srgbClr val="000000"/>
                        </a:solidFill>
                      </a:endParaRPr>
                    </a:p>
                  </a:txBody>
                  <a:tcPr/>
                </a:tc>
              </a:tr>
              <a:tr h="524224">
                <a:tc>
                  <a:txBody>
                    <a:bodyPr/>
                    <a:lstStyle/>
                    <a:p>
                      <a:pPr algn="ctr"/>
                      <a:r>
                        <a:rPr lang="en-IN" b="1" dirty="0" smtClean="0">
                          <a:solidFill>
                            <a:srgbClr val="000000"/>
                          </a:solidFill>
                        </a:rPr>
                        <a:t>1</a:t>
                      </a:r>
                      <a:endParaRPr lang="en-IN" b="1" dirty="0">
                        <a:solidFill>
                          <a:srgbClr val="000000"/>
                        </a:solidFill>
                      </a:endParaRP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50,000</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1,51,057</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2,01,057</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3,48,943</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52,312</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1,48,745</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sz="1800" kern="1200" dirty="0" smtClean="0">
                          <a:solidFill>
                            <a:srgbClr val="000000"/>
                          </a:solidFill>
                          <a:latin typeface="+mn-lt"/>
                          <a:ea typeface="+mn-ea"/>
                          <a:cs typeface="+mn-cs"/>
                        </a:rPr>
                        <a:t>2,01,057</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3,46,255</a:t>
                      </a:r>
                    </a:p>
                  </a:txBody>
                  <a:tcPr/>
                </a:tc>
              </a:tr>
              <a:tr h="524224">
                <a:tc>
                  <a:txBody>
                    <a:bodyPr/>
                    <a:lstStyle/>
                    <a:p>
                      <a:pPr algn="ctr"/>
                      <a:r>
                        <a:rPr lang="en-IN" b="1" dirty="0" smtClean="0">
                          <a:solidFill>
                            <a:srgbClr val="000000"/>
                          </a:solidFill>
                        </a:rPr>
                        <a:t>2</a:t>
                      </a:r>
                      <a:endParaRPr lang="en-IN" b="1" dirty="0">
                        <a:solidFill>
                          <a:srgbClr val="000000"/>
                        </a:solidFill>
                      </a:endParaRP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34,894</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1,66,163</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sz="1800" kern="1200" dirty="0" smtClean="0">
                          <a:solidFill>
                            <a:srgbClr val="000000"/>
                          </a:solidFill>
                          <a:latin typeface="+mn-lt"/>
                          <a:ea typeface="+mn-ea"/>
                          <a:cs typeface="+mn-cs"/>
                        </a:rPr>
                        <a:t>2,01,057</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sz="1800" kern="1200" dirty="0" smtClean="0">
                          <a:solidFill>
                            <a:srgbClr val="000000"/>
                          </a:solidFill>
                          <a:latin typeface="+mn-lt"/>
                          <a:ea typeface="+mn-ea"/>
                          <a:cs typeface="+mn-cs"/>
                        </a:rPr>
                        <a:t>1,82,780</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36,592</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1,64,465</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sz="1800" kern="1200" dirty="0" smtClean="0">
                          <a:solidFill>
                            <a:srgbClr val="000000"/>
                          </a:solidFill>
                          <a:latin typeface="+mn-lt"/>
                          <a:ea typeface="+mn-ea"/>
                          <a:cs typeface="+mn-cs"/>
                        </a:rPr>
                        <a:t>2,01,057</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sz="1800" kern="1200" dirty="0" smtClean="0">
                          <a:solidFill>
                            <a:srgbClr val="000000"/>
                          </a:solidFill>
                          <a:latin typeface="+mn-lt"/>
                          <a:ea typeface="+mn-ea"/>
                          <a:cs typeface="+mn-cs"/>
                        </a:rPr>
                        <a:t>1,81,790</a:t>
                      </a:r>
                    </a:p>
                  </a:txBody>
                  <a:tcPr/>
                </a:tc>
              </a:tr>
              <a:tr h="512096">
                <a:tc>
                  <a:txBody>
                    <a:bodyPr/>
                    <a:lstStyle/>
                    <a:p>
                      <a:pPr algn="ctr"/>
                      <a:r>
                        <a:rPr lang="en-IN" b="1" dirty="0" smtClean="0">
                          <a:solidFill>
                            <a:srgbClr val="000000"/>
                          </a:solidFill>
                        </a:rPr>
                        <a:t>3</a:t>
                      </a:r>
                      <a:endParaRPr lang="en-IN" b="1" dirty="0">
                        <a:solidFill>
                          <a:srgbClr val="000000"/>
                        </a:solidFill>
                      </a:endParaRP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18,278</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1,82,780</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sz="1800" kern="1200" dirty="0" smtClean="0">
                          <a:solidFill>
                            <a:srgbClr val="000000"/>
                          </a:solidFill>
                          <a:latin typeface="+mn-lt"/>
                          <a:ea typeface="+mn-ea"/>
                          <a:cs typeface="+mn-cs"/>
                        </a:rPr>
                        <a:t>2,01,057</a:t>
                      </a:r>
                    </a:p>
                  </a:txBody>
                  <a:tcPr/>
                </a:tc>
                <a:tc>
                  <a:txBody>
                    <a:bodyPr/>
                    <a:lstStyle/>
                    <a:p>
                      <a:pPr algn="ctr"/>
                      <a:r>
                        <a:rPr lang="en-IN" dirty="0" smtClean="0">
                          <a:solidFill>
                            <a:srgbClr val="000000"/>
                          </a:solidFill>
                        </a:rPr>
                        <a:t>Nil</a:t>
                      </a:r>
                      <a:endParaRPr lang="en-IN" dirty="0">
                        <a:solidFill>
                          <a:srgbClr val="000000"/>
                        </a:solidFill>
                      </a:endParaRP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19,267</a:t>
                      </a:r>
                    </a:p>
                  </a:txBody>
                  <a:tcPr/>
                </a:tc>
                <a:tc>
                  <a:txBody>
                    <a:bodyPr/>
                    <a:lstStyle/>
                    <a:p>
                      <a:pPr marL="0" algn="ctr" defTabSz="914168" rtl="0" eaLnBrk="1" latinLnBrk="0" hangingPunct="1"/>
                      <a:r>
                        <a:rPr lang="en-IN" sz="1800" kern="1200" dirty="0" smtClean="0">
                          <a:solidFill>
                            <a:srgbClr val="000000"/>
                          </a:solidFill>
                          <a:latin typeface="+mn-lt"/>
                          <a:ea typeface="+mn-ea"/>
                          <a:cs typeface="+mn-cs"/>
                        </a:rPr>
                        <a:t>1,81,790</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sz="1800" kern="1200" dirty="0" smtClean="0">
                          <a:solidFill>
                            <a:srgbClr val="000000"/>
                          </a:solidFill>
                          <a:latin typeface="+mn-lt"/>
                          <a:ea typeface="+mn-ea"/>
                          <a:cs typeface="+mn-cs"/>
                        </a:rPr>
                        <a:t>2,01,057</a:t>
                      </a:r>
                    </a:p>
                  </a:txBody>
                  <a:tcPr/>
                </a:tc>
                <a:tc>
                  <a:txBody>
                    <a:bodyPr/>
                    <a:lstStyle/>
                    <a:p>
                      <a:pPr marL="0" marR="0" indent="0" algn="ctr" defTabSz="914168" rtl="0" eaLnBrk="1" fontAlgn="auto" latinLnBrk="0" hangingPunct="1">
                        <a:lnSpc>
                          <a:spcPct val="100000"/>
                        </a:lnSpc>
                        <a:spcBef>
                          <a:spcPts val="0"/>
                        </a:spcBef>
                        <a:spcAft>
                          <a:spcPts val="0"/>
                        </a:spcAft>
                        <a:buClrTx/>
                        <a:buSzTx/>
                        <a:buFontTx/>
                        <a:buNone/>
                        <a:tabLst/>
                        <a:defRPr/>
                      </a:pPr>
                      <a:r>
                        <a:rPr lang="en-IN" dirty="0" smtClean="0">
                          <a:solidFill>
                            <a:srgbClr val="000000"/>
                          </a:solidFill>
                        </a:rPr>
                        <a:t>Nil</a:t>
                      </a:r>
                      <a:endParaRPr lang="en-IN" sz="1800" kern="1200" dirty="0" smtClean="0">
                        <a:solidFill>
                          <a:srgbClr val="000000"/>
                        </a:solidFill>
                        <a:latin typeface="+mn-lt"/>
                        <a:ea typeface="+mn-ea"/>
                        <a:cs typeface="+mn-cs"/>
                      </a:endParaRPr>
                    </a:p>
                  </a:txBody>
                  <a:tcPr/>
                </a:tc>
              </a:tr>
              <a:tr h="524224">
                <a:tc>
                  <a:txBody>
                    <a:bodyPr/>
                    <a:lstStyle/>
                    <a:p>
                      <a:endParaRPr lang="en-IN" dirty="0"/>
                    </a:p>
                  </a:txBody>
                  <a:tcPr/>
                </a:tc>
                <a:tc>
                  <a:txBody>
                    <a:bodyPr/>
                    <a:lstStyle/>
                    <a:p>
                      <a:pPr marL="0" algn="ctr" defTabSz="914168" rtl="0" eaLnBrk="1" latinLnBrk="0" hangingPunct="1"/>
                      <a:r>
                        <a:rPr lang="en-IN" sz="1800" b="1" kern="1200" dirty="0" smtClean="0">
                          <a:solidFill>
                            <a:srgbClr val="000000"/>
                          </a:solidFill>
                          <a:latin typeface="+mn-lt"/>
                          <a:ea typeface="+mn-ea"/>
                          <a:cs typeface="+mn-cs"/>
                        </a:rPr>
                        <a:t>1,03,172</a:t>
                      </a:r>
                    </a:p>
                  </a:txBody>
                  <a:tcPr/>
                </a:tc>
                <a:tc>
                  <a:txBody>
                    <a:bodyPr/>
                    <a:lstStyle/>
                    <a:p>
                      <a:pPr marL="0" algn="ctr" defTabSz="914168" rtl="0" eaLnBrk="1" latinLnBrk="0" hangingPunct="1"/>
                      <a:endParaRPr lang="en-IN" sz="1800" b="1" kern="1200" dirty="0" smtClean="0">
                        <a:solidFill>
                          <a:srgbClr val="000000"/>
                        </a:solidFill>
                        <a:latin typeface="+mn-lt"/>
                        <a:ea typeface="+mn-ea"/>
                        <a:cs typeface="+mn-cs"/>
                      </a:endParaRPr>
                    </a:p>
                  </a:txBody>
                  <a:tcPr/>
                </a:tc>
                <a:tc>
                  <a:txBody>
                    <a:bodyPr/>
                    <a:lstStyle/>
                    <a:p>
                      <a:pPr marL="0" algn="ctr" defTabSz="914168" rtl="0" eaLnBrk="1" latinLnBrk="0" hangingPunct="1"/>
                      <a:endParaRPr lang="en-IN" sz="1800" b="1" kern="1200" dirty="0" smtClean="0">
                        <a:solidFill>
                          <a:srgbClr val="000000"/>
                        </a:solidFill>
                        <a:latin typeface="+mn-lt"/>
                        <a:ea typeface="+mn-ea"/>
                        <a:cs typeface="+mn-cs"/>
                      </a:endParaRPr>
                    </a:p>
                  </a:txBody>
                  <a:tcPr/>
                </a:tc>
                <a:tc>
                  <a:txBody>
                    <a:bodyPr/>
                    <a:lstStyle/>
                    <a:p>
                      <a:pPr marL="0" algn="ctr" defTabSz="914168" rtl="0" eaLnBrk="1" latinLnBrk="0" hangingPunct="1"/>
                      <a:endParaRPr lang="en-IN" sz="1800" b="1" kern="1200" dirty="0" smtClean="0">
                        <a:solidFill>
                          <a:srgbClr val="000000"/>
                        </a:solidFill>
                        <a:latin typeface="+mn-lt"/>
                        <a:ea typeface="+mn-ea"/>
                        <a:cs typeface="+mn-cs"/>
                      </a:endParaRPr>
                    </a:p>
                  </a:txBody>
                  <a:tcPr/>
                </a:tc>
                <a:tc>
                  <a:txBody>
                    <a:bodyPr/>
                    <a:lstStyle/>
                    <a:p>
                      <a:pPr marL="0" algn="ctr" defTabSz="914168" rtl="0" eaLnBrk="1" latinLnBrk="0" hangingPunct="1"/>
                      <a:r>
                        <a:rPr lang="en-IN" sz="1800" b="1" kern="1200" dirty="0" smtClean="0">
                          <a:solidFill>
                            <a:srgbClr val="000000"/>
                          </a:solidFill>
                          <a:latin typeface="+mn-lt"/>
                          <a:ea typeface="+mn-ea"/>
                          <a:cs typeface="+mn-cs"/>
                        </a:rPr>
                        <a:t>1,08,172</a:t>
                      </a:r>
                    </a:p>
                  </a:txBody>
                  <a:tcPr/>
                </a:tc>
                <a:tc>
                  <a:txBody>
                    <a:bodyPr/>
                    <a:lstStyle/>
                    <a:p>
                      <a:pPr marL="0" algn="ctr" defTabSz="914168" rtl="0" eaLnBrk="1" latinLnBrk="0" hangingPunct="1"/>
                      <a:endParaRPr lang="en-IN" sz="1800" kern="1200" dirty="0" smtClean="0">
                        <a:solidFill>
                          <a:srgbClr val="000000"/>
                        </a:solidFill>
                        <a:latin typeface="+mn-lt"/>
                        <a:ea typeface="+mn-ea"/>
                        <a:cs typeface="+mn-cs"/>
                      </a:endParaRPr>
                    </a:p>
                  </a:txBody>
                  <a:tcPr/>
                </a:tc>
                <a:tc>
                  <a:txBody>
                    <a:bodyPr/>
                    <a:lstStyle/>
                    <a:p>
                      <a:pPr marL="0" algn="ctr" defTabSz="914168" rtl="0" eaLnBrk="1" latinLnBrk="0" hangingPunct="1"/>
                      <a:endParaRPr lang="en-IN" sz="1800" kern="1200" dirty="0" smtClean="0">
                        <a:solidFill>
                          <a:srgbClr val="000000"/>
                        </a:solidFill>
                        <a:latin typeface="+mn-lt"/>
                        <a:ea typeface="+mn-ea"/>
                        <a:cs typeface="+mn-cs"/>
                      </a:endParaRPr>
                    </a:p>
                  </a:txBody>
                  <a:tcPr/>
                </a:tc>
                <a:tc>
                  <a:txBody>
                    <a:bodyPr/>
                    <a:lstStyle/>
                    <a:p>
                      <a:pPr marL="0" algn="ctr" defTabSz="914168" rtl="0" eaLnBrk="1" latinLnBrk="0" hangingPunct="1"/>
                      <a:endParaRPr lang="en-IN" sz="1800" kern="1200" dirty="0" smtClean="0">
                        <a:solidFill>
                          <a:srgbClr val="000000"/>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16</a:t>
            </a:fld>
            <a:endParaRPr lang="en-US" sz="2000" b="1" dirty="0">
              <a:solidFill>
                <a:srgbClr val="000000"/>
              </a:solidFill>
            </a:endParaRPr>
          </a:p>
        </p:txBody>
      </p:sp>
      <p:pic>
        <p:nvPicPr>
          <p:cNvPr id="1026" name="Picture 2"/>
          <p:cNvPicPr>
            <a:picLocks noChangeAspect="1" noChangeArrowheads="1"/>
          </p:cNvPicPr>
          <p:nvPr/>
        </p:nvPicPr>
        <p:blipFill>
          <a:blip r:embed="rId2"/>
          <a:srcRect l="9383" t="29167" r="11711" b="23958"/>
          <a:stretch>
            <a:fillRect/>
          </a:stretch>
        </p:blipFill>
        <p:spPr bwMode="auto">
          <a:xfrm>
            <a:off x="608806" y="1371600"/>
            <a:ext cx="10972800" cy="4648200"/>
          </a:xfrm>
          <a:prstGeom prst="rect">
            <a:avLst/>
          </a:prstGeom>
          <a:noFill/>
          <a:ln w="9525">
            <a:noFill/>
            <a:miter lim="800000"/>
            <a:headEnd/>
            <a:tailEnd/>
          </a:ln>
          <a:effectLst/>
        </p:spPr>
      </p:pic>
      <p:sp>
        <p:nvSpPr>
          <p:cNvPr id="4" name="Rectangle 3"/>
          <p:cNvSpPr/>
          <p:nvPr/>
        </p:nvSpPr>
        <p:spPr>
          <a:xfrm>
            <a:off x="608806" y="685800"/>
            <a:ext cx="10972800" cy="6858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DISCLOSURE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2050" name="Picture 2"/>
          <p:cNvPicPr>
            <a:picLocks noChangeAspect="1" noChangeArrowheads="1"/>
          </p:cNvPicPr>
          <p:nvPr/>
        </p:nvPicPr>
        <p:blipFill>
          <a:blip r:embed="rId2"/>
          <a:srcRect l="17977" t="36458" r="49211" b="21875"/>
          <a:stretch>
            <a:fillRect/>
          </a:stretch>
        </p:blipFill>
        <p:spPr bwMode="auto">
          <a:xfrm>
            <a:off x="1" y="0"/>
            <a:ext cx="1219041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2</a:t>
            </a:fld>
            <a:endParaRPr lang="en-US" sz="2000" b="1">
              <a:solidFill>
                <a:srgbClr val="000000"/>
              </a:solidFill>
            </a:endParaRPr>
          </a:p>
        </p:txBody>
      </p:sp>
      <p:sp>
        <p:nvSpPr>
          <p:cNvPr id="4" name="Rectangle 3"/>
          <p:cNvSpPr/>
          <p:nvPr/>
        </p:nvSpPr>
        <p:spPr>
          <a:xfrm>
            <a:off x="608806" y="685800"/>
            <a:ext cx="10972800" cy="7620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3800" dirty="0"/>
          </a:p>
        </p:txBody>
      </p:sp>
      <p:sp>
        <p:nvSpPr>
          <p:cNvPr id="5" name="Rectangle 4"/>
          <p:cNvSpPr/>
          <p:nvPr/>
        </p:nvSpPr>
        <p:spPr>
          <a:xfrm>
            <a:off x="1218406" y="685800"/>
            <a:ext cx="9448800" cy="838200"/>
          </a:xfrm>
          <a:prstGeom prst="rect">
            <a:avLst/>
          </a:prstGeom>
          <a:noFill/>
        </p:spPr>
        <p:txBody>
          <a:bodyPr wrap="square" lIns="91440" tIns="45720" rIns="91440" bIns="45720">
            <a:spAutoFit/>
          </a:bodyPr>
          <a:lstStyle/>
          <a:p>
            <a:pPr algn="ctr"/>
            <a:r>
              <a:rPr lang="en-IN"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Key areas</a:t>
            </a:r>
            <a:endParaRPr lang="en-IN"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532606" y="2743200"/>
            <a:ext cx="4572000" cy="2610843"/>
          </a:xfrm>
          <a:prstGeom prst="rect">
            <a:avLst/>
          </a:prstGeom>
          <a:noFill/>
        </p:spPr>
        <p:txBody>
          <a:bodyPr wrap="square" rtlCol="0">
            <a:spAutoFit/>
          </a:bodyPr>
          <a:lstStyle/>
          <a:p>
            <a:pPr algn="just">
              <a:lnSpc>
                <a:spcPct val="150000"/>
              </a:lnSpc>
              <a:buFont typeface="Wingdings" pitchFamily="2" charset="2"/>
              <a:buChar char="Ø"/>
            </a:pPr>
            <a:r>
              <a:rPr lang="en-IN" sz="2800" dirty="0" smtClean="0">
                <a:solidFill>
                  <a:srgbClr val="000000"/>
                </a:solidFill>
              </a:rPr>
              <a:t>Objective and Scope</a:t>
            </a:r>
          </a:p>
          <a:p>
            <a:pPr algn="just">
              <a:lnSpc>
                <a:spcPct val="150000"/>
              </a:lnSpc>
              <a:buFont typeface="Wingdings" pitchFamily="2" charset="2"/>
              <a:buChar char="Ø"/>
            </a:pPr>
            <a:r>
              <a:rPr lang="en-IN" sz="2800" dirty="0" smtClean="0">
                <a:solidFill>
                  <a:srgbClr val="000000"/>
                </a:solidFill>
              </a:rPr>
              <a:t>Income and Revenue</a:t>
            </a:r>
          </a:p>
          <a:p>
            <a:pPr algn="just">
              <a:lnSpc>
                <a:spcPct val="150000"/>
              </a:lnSpc>
              <a:buFont typeface="Wingdings" pitchFamily="2" charset="2"/>
              <a:buChar char="Ø"/>
            </a:pPr>
            <a:r>
              <a:rPr lang="en-IN" sz="2800" dirty="0" smtClean="0">
                <a:solidFill>
                  <a:srgbClr val="000000"/>
                </a:solidFill>
              </a:rPr>
              <a:t>Measurement of Revenue</a:t>
            </a:r>
          </a:p>
          <a:p>
            <a:pPr algn="just">
              <a:lnSpc>
                <a:spcPct val="150000"/>
              </a:lnSpc>
              <a:buFont typeface="Wingdings" pitchFamily="2" charset="2"/>
              <a:buChar char="Ø"/>
            </a:pPr>
            <a:r>
              <a:rPr lang="en-IN" sz="2800" dirty="0" smtClean="0">
                <a:solidFill>
                  <a:srgbClr val="000000"/>
                </a:solidFill>
              </a:rPr>
              <a:t>Identification of transaction</a:t>
            </a:r>
          </a:p>
        </p:txBody>
      </p:sp>
      <p:sp>
        <p:nvSpPr>
          <p:cNvPr id="7" name="TextBox 6"/>
          <p:cNvSpPr txBox="1"/>
          <p:nvPr/>
        </p:nvSpPr>
        <p:spPr>
          <a:xfrm>
            <a:off x="6095206" y="2743200"/>
            <a:ext cx="5334000" cy="2677656"/>
          </a:xfrm>
          <a:prstGeom prst="rect">
            <a:avLst/>
          </a:prstGeom>
          <a:noFill/>
        </p:spPr>
        <p:txBody>
          <a:bodyPr wrap="square" rtlCol="0">
            <a:spAutoFit/>
          </a:bodyPr>
          <a:lstStyle/>
          <a:p>
            <a:pPr algn="just">
              <a:lnSpc>
                <a:spcPct val="150000"/>
              </a:lnSpc>
              <a:buFont typeface="Wingdings" pitchFamily="2" charset="2"/>
              <a:buChar char="Ø"/>
            </a:pPr>
            <a:r>
              <a:rPr lang="en-IN" sz="2800" dirty="0" smtClean="0">
                <a:solidFill>
                  <a:srgbClr val="000000"/>
                </a:solidFill>
              </a:rPr>
              <a:t>Sale of goods </a:t>
            </a:r>
          </a:p>
          <a:p>
            <a:pPr algn="just">
              <a:lnSpc>
                <a:spcPct val="150000"/>
              </a:lnSpc>
              <a:buFont typeface="Wingdings" pitchFamily="2" charset="2"/>
              <a:buChar char="Ø"/>
            </a:pPr>
            <a:r>
              <a:rPr lang="en-IN" sz="2800" dirty="0" smtClean="0">
                <a:solidFill>
                  <a:srgbClr val="000000"/>
                </a:solidFill>
              </a:rPr>
              <a:t>Rendering of services</a:t>
            </a:r>
          </a:p>
          <a:p>
            <a:pPr algn="just">
              <a:lnSpc>
                <a:spcPct val="150000"/>
              </a:lnSpc>
              <a:buFont typeface="Wingdings" pitchFamily="2" charset="2"/>
              <a:buChar char="Ø"/>
            </a:pPr>
            <a:r>
              <a:rPr lang="en-IN" sz="2800" dirty="0" smtClean="0">
                <a:solidFill>
                  <a:srgbClr val="000000"/>
                </a:solidFill>
              </a:rPr>
              <a:t>Interest, Royalties and Dividend</a:t>
            </a:r>
          </a:p>
          <a:p>
            <a:pPr algn="just">
              <a:lnSpc>
                <a:spcPct val="150000"/>
              </a:lnSpc>
              <a:buFont typeface="Wingdings" pitchFamily="2" charset="2"/>
              <a:buChar char="Ø"/>
            </a:pPr>
            <a:r>
              <a:rPr lang="en-IN" sz="2800" dirty="0" smtClean="0">
                <a:solidFill>
                  <a:srgbClr val="000000"/>
                </a:solidFill>
              </a:rPr>
              <a:t>Disclosures</a:t>
            </a:r>
            <a:endParaRPr lang="en-IN" sz="2800"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3" name="Slide Number Placeholder 1"/>
          <p:cNvSpPr txBox="1">
            <a:spLocks/>
          </p:cNvSpPr>
          <p:nvPr/>
        </p:nvSpPr>
        <p:spPr>
          <a:xfrm>
            <a:off x="8736463" y="6356367"/>
            <a:ext cx="2844430" cy="365125"/>
          </a:xfrm>
          <a:prstGeom prst="rect">
            <a:avLst/>
          </a:prstGeom>
        </p:spPr>
        <p:txBody>
          <a:bodyPr vert="horz" lIns="91374" tIns="45688" rIns="91374" bIns="45688"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a:ln>
                <a:noFill/>
              </a:ln>
              <a:solidFill>
                <a:srgbClr val="000000"/>
              </a:solidFill>
              <a:effectLst/>
              <a:uLnTx/>
              <a:uFillTx/>
              <a:latin typeface="+mn-lt"/>
              <a:ea typeface="+mn-ea"/>
              <a:cs typeface="+mn-cs"/>
            </a:endParaRPr>
          </a:p>
        </p:txBody>
      </p:sp>
      <p:sp>
        <p:nvSpPr>
          <p:cNvPr id="4" name="Rectangle 3"/>
          <p:cNvSpPr/>
          <p:nvPr/>
        </p:nvSpPr>
        <p:spPr>
          <a:xfrm>
            <a:off x="608806" y="685800"/>
            <a:ext cx="10972800" cy="8382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3800" dirty="0"/>
          </a:p>
        </p:txBody>
      </p:sp>
      <p:sp>
        <p:nvSpPr>
          <p:cNvPr id="5" name="Rectangle 4"/>
          <p:cNvSpPr/>
          <p:nvPr/>
        </p:nvSpPr>
        <p:spPr>
          <a:xfrm>
            <a:off x="1218406" y="685800"/>
            <a:ext cx="9448800" cy="830997"/>
          </a:xfrm>
          <a:prstGeom prst="rect">
            <a:avLst/>
          </a:prstGeom>
          <a:noFill/>
        </p:spPr>
        <p:txBody>
          <a:bodyPr wrap="square" lIns="91440" tIns="45720" rIns="91440" bIns="45720">
            <a:spAutoFit/>
          </a:bodyPr>
          <a:lstStyle/>
          <a:p>
            <a:pPr algn="ctr"/>
            <a:r>
              <a:rPr lang="en-IN"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 AND SCOPE</a:t>
            </a:r>
            <a:endParaRPr lang="en-IN"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608806" y="1600200"/>
            <a:ext cx="4572000" cy="671851"/>
          </a:xfrm>
          <a:prstGeom prst="rect">
            <a:avLst/>
          </a:prstGeom>
          <a:noFill/>
        </p:spPr>
        <p:txBody>
          <a:bodyPr wrap="square" rtlCol="0">
            <a:spAutoFit/>
          </a:bodyPr>
          <a:lstStyle/>
          <a:p>
            <a:pPr algn="ctr">
              <a:lnSpc>
                <a:spcPct val="150000"/>
              </a:lnSpc>
            </a:pPr>
            <a:r>
              <a:rPr lang="en-IN" sz="2800" b="1" dirty="0" smtClean="0">
                <a:solidFill>
                  <a:srgbClr val="000000"/>
                </a:solidFill>
              </a:rPr>
              <a:t>Objective</a:t>
            </a:r>
          </a:p>
        </p:txBody>
      </p:sp>
      <p:sp>
        <p:nvSpPr>
          <p:cNvPr id="13" name="TextBox 12"/>
          <p:cNvSpPr txBox="1"/>
          <p:nvPr/>
        </p:nvSpPr>
        <p:spPr>
          <a:xfrm>
            <a:off x="6095206" y="1600200"/>
            <a:ext cx="4648200" cy="671851"/>
          </a:xfrm>
          <a:prstGeom prst="rect">
            <a:avLst/>
          </a:prstGeom>
          <a:noFill/>
        </p:spPr>
        <p:txBody>
          <a:bodyPr wrap="square" rtlCol="0">
            <a:spAutoFit/>
          </a:bodyPr>
          <a:lstStyle/>
          <a:p>
            <a:pPr algn="ctr">
              <a:lnSpc>
                <a:spcPct val="150000"/>
              </a:lnSpc>
            </a:pPr>
            <a:r>
              <a:rPr lang="en-IN" sz="2800" b="1" dirty="0" smtClean="0">
                <a:solidFill>
                  <a:srgbClr val="000000"/>
                </a:solidFill>
              </a:rPr>
              <a:t>Scope</a:t>
            </a:r>
          </a:p>
        </p:txBody>
      </p:sp>
      <p:cxnSp>
        <p:nvCxnSpPr>
          <p:cNvPr id="16" name="Straight Connector 15"/>
          <p:cNvCxnSpPr/>
          <p:nvPr/>
        </p:nvCxnSpPr>
        <p:spPr>
          <a:xfrm rot="5400000">
            <a:off x="4151312" y="4305300"/>
            <a:ext cx="3886994" cy="7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l="38290" t="42709" r="45304" b="23958"/>
          <a:stretch>
            <a:fillRect/>
          </a:stretch>
        </p:blipFill>
        <p:spPr bwMode="auto">
          <a:xfrm>
            <a:off x="6400006" y="2362200"/>
            <a:ext cx="4953000" cy="3810000"/>
          </a:xfrm>
          <a:prstGeom prst="rect">
            <a:avLst/>
          </a:prstGeom>
          <a:noFill/>
          <a:ln w="9525">
            <a:noFill/>
            <a:miter lim="800000"/>
            <a:headEnd/>
            <a:tailEnd/>
          </a:ln>
          <a:effectLst/>
        </p:spPr>
      </p:pic>
      <p:sp>
        <p:nvSpPr>
          <p:cNvPr id="24" name="TextBox 23"/>
          <p:cNvSpPr txBox="1"/>
          <p:nvPr/>
        </p:nvSpPr>
        <p:spPr>
          <a:xfrm>
            <a:off x="685006" y="2362200"/>
            <a:ext cx="4724400" cy="3816429"/>
          </a:xfrm>
          <a:prstGeom prst="rect">
            <a:avLst/>
          </a:prstGeom>
          <a:noFill/>
        </p:spPr>
        <p:txBody>
          <a:bodyPr wrap="square" rtlCol="0">
            <a:spAutoFit/>
          </a:bodyPr>
          <a:lstStyle/>
          <a:p>
            <a:pPr marL="263525" indent="-263525" algn="just">
              <a:buFont typeface="Wingdings" pitchFamily="2" charset="2"/>
              <a:buChar char="Ø"/>
            </a:pPr>
            <a:endParaRPr lang="en-IN" sz="2800" dirty="0" smtClean="0">
              <a:solidFill>
                <a:srgbClr val="000000"/>
              </a:solidFill>
            </a:endParaRPr>
          </a:p>
          <a:p>
            <a:pPr marL="263525" indent="-263525" algn="just">
              <a:buFont typeface="Wingdings" pitchFamily="2" charset="2"/>
              <a:buChar char="Ø"/>
            </a:pPr>
            <a:r>
              <a:rPr lang="en-IN" sz="2800" dirty="0" smtClean="0">
                <a:solidFill>
                  <a:srgbClr val="000000"/>
                </a:solidFill>
              </a:rPr>
              <a:t>To prescribe the accounting treatment of revenue arising from certain types of transactions and events</a:t>
            </a:r>
          </a:p>
          <a:p>
            <a:pPr marL="185738" indent="-185738" algn="just"/>
            <a:endParaRPr lang="en-IN" sz="2800" dirty="0" smtClean="0">
              <a:solidFill>
                <a:srgbClr val="000000"/>
              </a:solidFill>
            </a:endParaRPr>
          </a:p>
          <a:p>
            <a:pPr marL="185738" indent="-185738" algn="just">
              <a:buFont typeface="Wingdings" pitchFamily="2" charset="2"/>
              <a:buChar char="Ø"/>
            </a:pPr>
            <a:r>
              <a:rPr lang="en-IN" sz="2800" dirty="0" smtClean="0">
                <a:solidFill>
                  <a:srgbClr val="000000"/>
                </a:solidFill>
              </a:rPr>
              <a:t>To Determine:</a:t>
            </a:r>
          </a:p>
          <a:p>
            <a:pPr marL="263525" indent="-185738" algn="just">
              <a:tabLst>
                <a:tab pos="263525" algn="l"/>
              </a:tabLst>
            </a:pPr>
            <a:r>
              <a:rPr lang="en-IN" sz="2800" dirty="0" smtClean="0">
                <a:solidFill>
                  <a:srgbClr val="000000"/>
                </a:solidFill>
              </a:rPr>
              <a:t>	</a:t>
            </a:r>
            <a:r>
              <a:rPr lang="en-IN" sz="2800" b="1" dirty="0" smtClean="0">
                <a:solidFill>
                  <a:srgbClr val="000000"/>
                </a:solidFill>
              </a:rPr>
              <a:t>WHEN</a:t>
            </a:r>
            <a:r>
              <a:rPr lang="en-IN" sz="2800" dirty="0" smtClean="0">
                <a:solidFill>
                  <a:srgbClr val="000000"/>
                </a:solidFill>
              </a:rPr>
              <a:t> to recognize revenue?</a:t>
            </a:r>
          </a:p>
          <a:p>
            <a:pPr algn="just">
              <a:buFont typeface="Wingdings" pitchFamily="2" charset="2"/>
              <a:buChar char="Ø"/>
            </a:pPr>
            <a:endParaRPr lang="en-IN"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additive="base">
                                        <p:cTn id="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anim calcmode="lin" valueType="num">
                                      <p:cBhvr additive="base">
                                        <p:cTn id="13"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anim calcmode="lin" valueType="num">
                                      <p:cBhvr additive="base">
                                        <p:cTn id="19"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4</a:t>
            </a:fld>
            <a:endParaRPr lang="en-US" sz="2000" b="1">
              <a:solidFill>
                <a:srgbClr val="000000"/>
              </a:solidFill>
            </a:endParaRPr>
          </a:p>
        </p:txBody>
      </p:sp>
      <p:sp>
        <p:nvSpPr>
          <p:cNvPr id="3" name="Rectangle 2"/>
          <p:cNvSpPr/>
          <p:nvPr/>
        </p:nvSpPr>
        <p:spPr>
          <a:xfrm>
            <a:off x="608806" y="685800"/>
            <a:ext cx="10972800" cy="8382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TERMS AND DEFINITIONS</a:t>
            </a:r>
          </a:p>
        </p:txBody>
      </p:sp>
      <p:sp>
        <p:nvSpPr>
          <p:cNvPr id="4" name="TextBox 3"/>
          <p:cNvSpPr txBox="1"/>
          <p:nvPr/>
        </p:nvSpPr>
        <p:spPr>
          <a:xfrm>
            <a:off x="608806" y="2057400"/>
            <a:ext cx="5410200" cy="1815882"/>
          </a:xfrm>
          <a:prstGeom prst="rect">
            <a:avLst/>
          </a:prstGeom>
          <a:noFill/>
        </p:spPr>
        <p:txBody>
          <a:bodyPr wrap="square" rtlCol="0">
            <a:spAutoFit/>
          </a:bodyPr>
          <a:lstStyle/>
          <a:p>
            <a:pPr algn="just"/>
            <a:r>
              <a:rPr lang="en-IN" sz="2200" dirty="0" smtClean="0">
                <a:solidFill>
                  <a:srgbClr val="000000"/>
                </a:solidFill>
              </a:rPr>
              <a:t>Revenue is </a:t>
            </a:r>
            <a:r>
              <a:rPr lang="en-IN" sz="2200" b="1" u="sng" dirty="0" smtClean="0">
                <a:solidFill>
                  <a:srgbClr val="0000FF"/>
                </a:solidFill>
              </a:rPr>
              <a:t>income*</a:t>
            </a:r>
            <a:r>
              <a:rPr lang="en-IN" sz="2200" dirty="0" smtClean="0">
                <a:solidFill>
                  <a:srgbClr val="000000"/>
                </a:solidFill>
              </a:rPr>
              <a:t> that arises in the course of ordinary activities of an entity and is referred to by variety of different names including sales, fees,  interest , dividend and royalties. </a:t>
            </a:r>
            <a:endParaRPr lang="en-IN" sz="2200" dirty="0">
              <a:solidFill>
                <a:srgbClr val="000000"/>
              </a:solidFill>
            </a:endParaRPr>
          </a:p>
        </p:txBody>
      </p:sp>
      <p:sp>
        <p:nvSpPr>
          <p:cNvPr id="5" name="TextBox 4"/>
          <p:cNvSpPr txBox="1"/>
          <p:nvPr/>
        </p:nvSpPr>
        <p:spPr>
          <a:xfrm>
            <a:off x="6171406" y="2057400"/>
            <a:ext cx="5410200" cy="2123658"/>
          </a:xfrm>
          <a:prstGeom prst="rect">
            <a:avLst/>
          </a:prstGeom>
          <a:noFill/>
        </p:spPr>
        <p:txBody>
          <a:bodyPr wrap="square" rtlCol="0">
            <a:spAutoFit/>
          </a:bodyPr>
          <a:lstStyle/>
          <a:p>
            <a:pPr algn="just"/>
            <a:r>
              <a:rPr lang="en-IN" sz="2200" b="1" dirty="0" smtClean="0">
                <a:solidFill>
                  <a:srgbClr val="0000FF"/>
                </a:solidFill>
              </a:rPr>
              <a:t>Income* </a:t>
            </a:r>
            <a:r>
              <a:rPr lang="en-IN" sz="2200" dirty="0" smtClean="0">
                <a:solidFill>
                  <a:srgbClr val="000000"/>
                </a:solidFill>
              </a:rPr>
              <a:t>- Income is increase in economic benefits during the accounting period in the form of inflows or enhancements of assets  or decrease in liabilities that results in equity, other than contributions from equity participants. </a:t>
            </a:r>
            <a:endParaRPr lang="en-IN" sz="2200" dirty="0">
              <a:solidFill>
                <a:srgbClr val="000000"/>
              </a:solidFill>
            </a:endParaRPr>
          </a:p>
        </p:txBody>
      </p:sp>
      <p:sp>
        <p:nvSpPr>
          <p:cNvPr id="6" name="TextBox 5"/>
          <p:cNvSpPr txBox="1"/>
          <p:nvPr/>
        </p:nvSpPr>
        <p:spPr>
          <a:xfrm>
            <a:off x="608806" y="4800600"/>
            <a:ext cx="10896600" cy="769441"/>
          </a:xfrm>
          <a:prstGeom prst="rect">
            <a:avLst/>
          </a:prstGeom>
          <a:noFill/>
        </p:spPr>
        <p:txBody>
          <a:bodyPr wrap="square" rtlCol="0">
            <a:spAutoFit/>
          </a:bodyPr>
          <a:lstStyle/>
          <a:p>
            <a:pPr algn="just"/>
            <a:r>
              <a:rPr lang="en-IN" sz="2200" b="1" dirty="0" smtClean="0">
                <a:solidFill>
                  <a:srgbClr val="FF0000"/>
                </a:solidFill>
              </a:rPr>
              <a:t>Fair value </a:t>
            </a:r>
            <a:r>
              <a:rPr lang="en-IN" sz="2200" dirty="0" smtClean="0">
                <a:solidFill>
                  <a:srgbClr val="000000"/>
                </a:solidFill>
              </a:rPr>
              <a:t>is the amount for which an asset could be exchanged or liability settled between knowledgeable, willing parties in an arm’s length transaction </a:t>
            </a:r>
            <a:endParaRPr lang="en-IN" sz="2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5</a:t>
            </a:fld>
            <a:endParaRPr lang="en-US" sz="2000" b="1">
              <a:solidFill>
                <a:srgbClr val="000000"/>
              </a:solidFill>
            </a:endParaRPr>
          </a:p>
        </p:txBody>
      </p:sp>
      <p:sp>
        <p:nvSpPr>
          <p:cNvPr id="3" name="Rectangle 2"/>
          <p:cNvSpPr/>
          <p:nvPr/>
        </p:nvSpPr>
        <p:spPr>
          <a:xfrm>
            <a:off x="608806" y="685800"/>
            <a:ext cx="10972800" cy="8382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RECOGNITION AND MEASUREMENT</a:t>
            </a:r>
          </a:p>
        </p:txBody>
      </p:sp>
      <p:sp>
        <p:nvSpPr>
          <p:cNvPr id="4" name="TextBox 3"/>
          <p:cNvSpPr txBox="1"/>
          <p:nvPr/>
        </p:nvSpPr>
        <p:spPr>
          <a:xfrm>
            <a:off x="608806" y="1752600"/>
            <a:ext cx="10972800" cy="2123658"/>
          </a:xfrm>
          <a:prstGeom prst="rect">
            <a:avLst/>
          </a:prstGeom>
          <a:noFill/>
        </p:spPr>
        <p:txBody>
          <a:bodyPr wrap="square" rtlCol="0">
            <a:spAutoFit/>
          </a:bodyPr>
          <a:lstStyle/>
          <a:p>
            <a:pPr algn="just">
              <a:lnSpc>
                <a:spcPct val="150000"/>
              </a:lnSpc>
            </a:pPr>
            <a:r>
              <a:rPr lang="en-GB" sz="2200" b="1" dirty="0" smtClean="0">
                <a:solidFill>
                  <a:srgbClr val="000000"/>
                </a:solidFill>
              </a:rPr>
              <a:t>Issue - “Timing” </a:t>
            </a:r>
            <a:r>
              <a:rPr lang="en-GB" sz="2200" dirty="0" smtClean="0">
                <a:solidFill>
                  <a:srgbClr val="000000"/>
                </a:solidFill>
              </a:rPr>
              <a:t>is the main issue in recognition of revenue </a:t>
            </a:r>
          </a:p>
          <a:p>
            <a:pPr algn="just">
              <a:lnSpc>
                <a:spcPct val="150000"/>
              </a:lnSpc>
            </a:pPr>
            <a:r>
              <a:rPr lang="en-GB" sz="2200" b="1" dirty="0" smtClean="0">
                <a:solidFill>
                  <a:srgbClr val="000000"/>
                </a:solidFill>
              </a:rPr>
              <a:t>Solution</a:t>
            </a:r>
            <a:r>
              <a:rPr lang="en-GB" sz="2200" dirty="0" smtClean="0">
                <a:solidFill>
                  <a:srgbClr val="000000"/>
                </a:solidFill>
              </a:rPr>
              <a:t> – at what point is it:</a:t>
            </a:r>
          </a:p>
          <a:p>
            <a:pPr marL="457200" indent="-457200" algn="just">
              <a:lnSpc>
                <a:spcPct val="150000"/>
              </a:lnSpc>
              <a:buFont typeface="+mj-lt"/>
              <a:buAutoNum type="arabicPeriod"/>
            </a:pPr>
            <a:r>
              <a:rPr lang="en-GB" sz="2200" dirty="0" smtClean="0">
                <a:solidFill>
                  <a:srgbClr val="000000"/>
                </a:solidFill>
              </a:rPr>
              <a:t>probable that future economic benefits will flow to the entity, </a:t>
            </a:r>
            <a:r>
              <a:rPr lang="en-GB" sz="2200" b="1" u="sng" dirty="0" smtClean="0">
                <a:solidFill>
                  <a:srgbClr val="000000"/>
                </a:solidFill>
              </a:rPr>
              <a:t>and</a:t>
            </a:r>
            <a:r>
              <a:rPr lang="en-GB" sz="2200" dirty="0" smtClean="0">
                <a:solidFill>
                  <a:srgbClr val="000000"/>
                </a:solidFill>
              </a:rPr>
              <a:t> </a:t>
            </a:r>
          </a:p>
          <a:p>
            <a:pPr marL="457200" indent="-457200" algn="just">
              <a:lnSpc>
                <a:spcPct val="150000"/>
              </a:lnSpc>
              <a:buFont typeface="+mj-lt"/>
              <a:buAutoNum type="arabicPeriod"/>
            </a:pPr>
            <a:r>
              <a:rPr lang="en-GB" sz="2200" dirty="0" smtClean="0">
                <a:solidFill>
                  <a:srgbClr val="000000"/>
                </a:solidFill>
              </a:rPr>
              <a:t>the benefits can be measured reliably.</a:t>
            </a:r>
            <a:endParaRPr lang="en-IN" sz="2200" dirty="0" smtClean="0">
              <a:solidFill>
                <a:srgbClr val="000000"/>
              </a:solidFill>
            </a:endParaRPr>
          </a:p>
        </p:txBody>
      </p:sp>
      <p:pic>
        <p:nvPicPr>
          <p:cNvPr id="2050" name="Picture 2"/>
          <p:cNvPicPr>
            <a:picLocks noChangeAspect="1" noChangeArrowheads="1"/>
          </p:cNvPicPr>
          <p:nvPr/>
        </p:nvPicPr>
        <p:blipFill>
          <a:blip r:embed="rId2"/>
          <a:srcRect l="5477" t="54327" r="39836" b="31250"/>
          <a:stretch>
            <a:fillRect/>
          </a:stretch>
        </p:blipFill>
        <p:spPr bwMode="auto">
          <a:xfrm>
            <a:off x="685006" y="3962400"/>
            <a:ext cx="10896600" cy="228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6</a:t>
            </a:fld>
            <a:endParaRPr lang="en-US" sz="2000" b="1" dirty="0">
              <a:solidFill>
                <a:srgbClr val="000000"/>
              </a:solidFill>
            </a:endParaRPr>
          </a:p>
        </p:txBody>
      </p:sp>
      <p:sp>
        <p:nvSpPr>
          <p:cNvPr id="3" name="TextBox 2"/>
          <p:cNvSpPr txBox="1"/>
          <p:nvPr/>
        </p:nvSpPr>
        <p:spPr>
          <a:xfrm>
            <a:off x="608806" y="1981200"/>
            <a:ext cx="10972800" cy="769441"/>
          </a:xfrm>
          <a:prstGeom prst="rect">
            <a:avLst/>
          </a:prstGeom>
          <a:noFill/>
        </p:spPr>
        <p:txBody>
          <a:bodyPr wrap="square" rtlCol="0">
            <a:spAutoFit/>
          </a:bodyPr>
          <a:lstStyle/>
          <a:p>
            <a:pPr algn="just"/>
            <a:r>
              <a:rPr lang="en-GB" sz="2200" dirty="0" smtClean="0">
                <a:solidFill>
                  <a:srgbClr val="000000"/>
                </a:solidFill>
              </a:rPr>
              <a:t>Revenue is measured at fair value of the consideration received or receivable excluding the trade discounts and volume rebates</a:t>
            </a:r>
            <a:endParaRPr lang="en-IN" sz="2200" dirty="0">
              <a:solidFill>
                <a:srgbClr val="000000"/>
              </a:solidFill>
            </a:endParaRPr>
          </a:p>
        </p:txBody>
      </p:sp>
      <p:sp>
        <p:nvSpPr>
          <p:cNvPr id="4" name="Rectangle 3"/>
          <p:cNvSpPr/>
          <p:nvPr/>
        </p:nvSpPr>
        <p:spPr>
          <a:xfrm>
            <a:off x="608806" y="685800"/>
            <a:ext cx="10972800" cy="8382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RECOGNITION AND MEASUREMENT</a:t>
            </a:r>
          </a:p>
        </p:txBody>
      </p:sp>
      <p:sp>
        <p:nvSpPr>
          <p:cNvPr id="7" name="TextBox 6"/>
          <p:cNvSpPr txBox="1"/>
          <p:nvPr/>
        </p:nvSpPr>
        <p:spPr>
          <a:xfrm>
            <a:off x="685006" y="4876800"/>
            <a:ext cx="10896600" cy="1107996"/>
          </a:xfrm>
          <a:prstGeom prst="rect">
            <a:avLst/>
          </a:prstGeom>
          <a:noFill/>
        </p:spPr>
        <p:txBody>
          <a:bodyPr wrap="square" rtlCol="0">
            <a:spAutoFit/>
          </a:bodyPr>
          <a:lstStyle/>
          <a:p>
            <a:pPr marL="263525" indent="-263525" algn="just">
              <a:buFont typeface="Wingdings" pitchFamily="2" charset="2"/>
              <a:buChar char="ü"/>
            </a:pPr>
            <a:r>
              <a:rPr lang="en-IN" sz="2200" dirty="0" smtClean="0">
                <a:solidFill>
                  <a:srgbClr val="000000"/>
                </a:solidFill>
              </a:rPr>
              <a:t>Based on prorata calculation, Puneri Bazar will make sales to its customers of 12,00,000 (9,00,000*12/9). Hence, a retrospective discount  of 2% should accrue on 9,00,000 and recognize revenue of 8,82,000 </a:t>
            </a:r>
            <a:endParaRPr lang="en-IN" sz="2200" dirty="0">
              <a:solidFill>
                <a:srgbClr val="000000"/>
              </a:solidFill>
            </a:endParaRPr>
          </a:p>
        </p:txBody>
      </p:sp>
      <p:sp>
        <p:nvSpPr>
          <p:cNvPr id="8" name="TextBox 7"/>
          <p:cNvSpPr txBox="1"/>
          <p:nvPr/>
        </p:nvSpPr>
        <p:spPr>
          <a:xfrm>
            <a:off x="608806" y="2971800"/>
            <a:ext cx="10896600" cy="2123658"/>
          </a:xfrm>
          <a:prstGeom prst="rect">
            <a:avLst/>
          </a:prstGeom>
          <a:noFill/>
        </p:spPr>
        <p:txBody>
          <a:bodyPr wrap="square" rtlCol="0">
            <a:spAutoFit/>
          </a:bodyPr>
          <a:lstStyle/>
          <a:p>
            <a:r>
              <a:rPr lang="en-IN" sz="2200" b="1" dirty="0" smtClean="0">
                <a:solidFill>
                  <a:srgbClr val="000000"/>
                </a:solidFill>
              </a:rPr>
              <a:t>Example:</a:t>
            </a:r>
          </a:p>
          <a:p>
            <a:pPr algn="just"/>
            <a:r>
              <a:rPr lang="en-GB" sz="2200" dirty="0" smtClean="0">
                <a:solidFill>
                  <a:srgbClr val="000000"/>
                </a:solidFill>
              </a:rPr>
              <a:t>Puneri Bazar has arrangements with its customers that, in any 12 month period ending March 31, if they buy goods worth at least 1 million, they will receive a retrospective discount of 2%. Puneri </a:t>
            </a:r>
            <a:r>
              <a:rPr lang="en-GB" sz="2200" dirty="0" err="1" smtClean="0">
                <a:solidFill>
                  <a:srgbClr val="000000"/>
                </a:solidFill>
              </a:rPr>
              <a:t>Bazar’s</a:t>
            </a:r>
            <a:r>
              <a:rPr lang="en-GB" sz="2200" dirty="0" smtClean="0">
                <a:solidFill>
                  <a:srgbClr val="000000"/>
                </a:solidFill>
              </a:rPr>
              <a:t> year end is December 31, and it has made sales to a customer during the period April 1 to December 31 of 900,000. How much revenue should Puneri Bazar recognize?</a:t>
            </a:r>
            <a:endParaRPr lang="en-IN" sz="2200" dirty="0" smtClean="0">
              <a:solidFill>
                <a:srgbClr val="000000"/>
              </a:solidFill>
            </a:endParaRPr>
          </a:p>
          <a:p>
            <a:endParaRPr lang="en-IN" sz="22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7</a:t>
            </a:fld>
            <a:endParaRPr lang="en-US" sz="2000" b="1">
              <a:solidFill>
                <a:srgbClr val="000000"/>
              </a:solidFill>
            </a:endParaRPr>
          </a:p>
        </p:txBody>
      </p:sp>
      <p:sp>
        <p:nvSpPr>
          <p:cNvPr id="3" name="Rectangle 2"/>
          <p:cNvSpPr/>
          <p:nvPr/>
        </p:nvSpPr>
        <p:spPr>
          <a:xfrm>
            <a:off x="608806" y="685800"/>
            <a:ext cx="10972800" cy="8382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RECOGNITION AND MEASUREMENT</a:t>
            </a:r>
          </a:p>
        </p:txBody>
      </p:sp>
      <p:pic>
        <p:nvPicPr>
          <p:cNvPr id="4098" name="Picture 2"/>
          <p:cNvPicPr>
            <a:picLocks noChangeAspect="1" noChangeArrowheads="1"/>
          </p:cNvPicPr>
          <p:nvPr/>
        </p:nvPicPr>
        <p:blipFill>
          <a:blip r:embed="rId2"/>
          <a:srcRect l="10946" t="38038" r="40945" b="46908"/>
          <a:stretch>
            <a:fillRect/>
          </a:stretch>
        </p:blipFill>
        <p:spPr bwMode="auto">
          <a:xfrm>
            <a:off x="608806" y="1524000"/>
            <a:ext cx="10972800" cy="2209800"/>
          </a:xfrm>
          <a:prstGeom prst="rect">
            <a:avLst/>
          </a:prstGeom>
          <a:noFill/>
          <a:ln w="9525">
            <a:noFill/>
            <a:miter lim="800000"/>
            <a:headEnd/>
            <a:tailEnd/>
          </a:ln>
          <a:effectLst/>
        </p:spPr>
      </p:pic>
      <p:sp>
        <p:nvSpPr>
          <p:cNvPr id="5" name="TextBox 4"/>
          <p:cNvSpPr txBox="1"/>
          <p:nvPr/>
        </p:nvSpPr>
        <p:spPr>
          <a:xfrm>
            <a:off x="532606" y="3810000"/>
            <a:ext cx="11049000" cy="969496"/>
          </a:xfrm>
          <a:prstGeom prst="rect">
            <a:avLst/>
          </a:prstGeom>
          <a:noFill/>
        </p:spPr>
        <p:txBody>
          <a:bodyPr wrap="square" rtlCol="0">
            <a:spAutoFit/>
          </a:bodyPr>
          <a:lstStyle/>
          <a:p>
            <a:pPr algn="just"/>
            <a:r>
              <a:rPr lang="en-GB" sz="1900" dirty="0" smtClean="0">
                <a:solidFill>
                  <a:srgbClr val="000000"/>
                </a:solidFill>
              </a:rPr>
              <a:t>Venture Ltd. Sells goods with a cost of 100,000 to start-up company for 140,000 and a credit period of six months. Venture Ltd’s normal cash price would have been 125,000 with a credit period of one month or with a 5,000 discount for cash on delivery.</a:t>
            </a:r>
            <a:endParaRPr lang="en-IN" sz="1900" dirty="0">
              <a:solidFill>
                <a:srgbClr val="000000"/>
              </a:solidFill>
            </a:endParaRPr>
          </a:p>
        </p:txBody>
      </p:sp>
      <p:sp>
        <p:nvSpPr>
          <p:cNvPr id="6" name="TextBox 5"/>
          <p:cNvSpPr txBox="1"/>
          <p:nvPr/>
        </p:nvSpPr>
        <p:spPr>
          <a:xfrm>
            <a:off x="532606" y="4800600"/>
            <a:ext cx="10972800" cy="969496"/>
          </a:xfrm>
          <a:prstGeom prst="rect">
            <a:avLst/>
          </a:prstGeom>
          <a:noFill/>
        </p:spPr>
        <p:txBody>
          <a:bodyPr wrap="square" rtlCol="0">
            <a:spAutoFit/>
          </a:bodyPr>
          <a:lstStyle/>
          <a:p>
            <a:pPr marL="263525" indent="-263525" algn="just">
              <a:buFont typeface="Wingdings" pitchFamily="2" charset="2"/>
              <a:buChar char="ü"/>
            </a:pPr>
            <a:r>
              <a:rPr lang="en-GB" sz="1900" dirty="0" smtClean="0">
                <a:solidFill>
                  <a:srgbClr val="000000"/>
                </a:solidFill>
              </a:rPr>
              <a:t>Venture Ltd. is financing start-up company for a period of six months. The normal price would have been 120,000 (125,000 – 5,000). The revenue should be accounted at an amount that discounts the actual sale amount of 140,000 back to 120,000.</a:t>
            </a:r>
            <a:endParaRPr lang="en-IN" sz="1900" dirty="0">
              <a:solidFill>
                <a:srgbClr val="000000"/>
              </a:solidFill>
            </a:endParaRPr>
          </a:p>
        </p:txBody>
      </p:sp>
      <p:sp>
        <p:nvSpPr>
          <p:cNvPr id="7" name="Rectangle 6"/>
          <p:cNvSpPr/>
          <p:nvPr/>
        </p:nvSpPr>
        <p:spPr>
          <a:xfrm>
            <a:off x="532606" y="5715000"/>
            <a:ext cx="10896600" cy="677108"/>
          </a:xfrm>
          <a:prstGeom prst="rect">
            <a:avLst/>
          </a:prstGeom>
        </p:spPr>
        <p:txBody>
          <a:bodyPr wrap="square">
            <a:spAutoFit/>
          </a:bodyPr>
          <a:lstStyle/>
          <a:p>
            <a:pPr marL="263525" indent="-263525" algn="just">
              <a:buFont typeface="Wingdings" pitchFamily="2" charset="2"/>
              <a:buChar char="ü"/>
            </a:pPr>
            <a:r>
              <a:rPr lang="en-GB" sz="1900" dirty="0" smtClean="0">
                <a:solidFill>
                  <a:srgbClr val="000000"/>
                </a:solidFill>
              </a:rPr>
              <a:t>Difference between nominal amount of 140,000 and discounted value would be recognized as interest income over the period of finance of 6 months</a:t>
            </a:r>
            <a:endParaRPr lang="en-IN" sz="19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8</a:t>
            </a:fld>
            <a:endParaRPr lang="en-US" sz="2000" b="1">
              <a:solidFill>
                <a:srgbClr val="000000"/>
              </a:solidFill>
            </a:endParaRPr>
          </a:p>
        </p:txBody>
      </p:sp>
      <p:sp>
        <p:nvSpPr>
          <p:cNvPr id="3" name="Rectangle 2"/>
          <p:cNvSpPr/>
          <p:nvPr/>
        </p:nvSpPr>
        <p:spPr>
          <a:xfrm>
            <a:off x="608806" y="685800"/>
            <a:ext cx="10972800" cy="8382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RECOGNITION AND MEASUREMENT</a:t>
            </a:r>
          </a:p>
        </p:txBody>
      </p:sp>
      <p:sp>
        <p:nvSpPr>
          <p:cNvPr id="4" name="Rectangle 3"/>
          <p:cNvSpPr/>
          <p:nvPr/>
        </p:nvSpPr>
        <p:spPr>
          <a:xfrm>
            <a:off x="608806" y="1828800"/>
            <a:ext cx="5410200" cy="769441"/>
          </a:xfrm>
          <a:prstGeom prst="rect">
            <a:avLst/>
          </a:prstGeom>
        </p:spPr>
        <p:txBody>
          <a:bodyPr wrap="square">
            <a:spAutoFit/>
          </a:bodyPr>
          <a:lstStyle/>
          <a:p>
            <a:pPr algn="just"/>
            <a:r>
              <a:rPr lang="en-GB" sz="2200" dirty="0" smtClean="0">
                <a:solidFill>
                  <a:srgbClr val="000000"/>
                </a:solidFill>
              </a:rPr>
              <a:t>Recognition criteria is applied to components of a transaction</a:t>
            </a:r>
            <a:endParaRPr lang="en-IN" sz="2200" dirty="0">
              <a:solidFill>
                <a:srgbClr val="000000"/>
              </a:solidFill>
            </a:endParaRPr>
          </a:p>
        </p:txBody>
      </p:sp>
      <p:pic>
        <p:nvPicPr>
          <p:cNvPr id="5123" name="Picture 3"/>
          <p:cNvPicPr>
            <a:picLocks noChangeAspect="1" noChangeArrowheads="1"/>
          </p:cNvPicPr>
          <p:nvPr/>
        </p:nvPicPr>
        <p:blipFill>
          <a:blip r:embed="rId2"/>
          <a:srcRect l="7821" t="50000" r="67179" b="25000"/>
          <a:stretch>
            <a:fillRect/>
          </a:stretch>
        </p:blipFill>
        <p:spPr bwMode="auto">
          <a:xfrm>
            <a:off x="608806" y="2895600"/>
            <a:ext cx="5334000" cy="3352800"/>
          </a:xfrm>
          <a:prstGeom prst="rect">
            <a:avLst/>
          </a:prstGeom>
          <a:noFill/>
          <a:ln w="9525">
            <a:noFill/>
            <a:miter lim="800000"/>
            <a:headEnd/>
            <a:tailEnd/>
          </a:ln>
          <a:effectLst/>
        </p:spPr>
      </p:pic>
      <p:sp>
        <p:nvSpPr>
          <p:cNvPr id="9" name="TextBox 8"/>
          <p:cNvSpPr txBox="1"/>
          <p:nvPr/>
        </p:nvSpPr>
        <p:spPr>
          <a:xfrm>
            <a:off x="6247606" y="1981201"/>
            <a:ext cx="5258593" cy="2462213"/>
          </a:xfrm>
          <a:prstGeom prst="rect">
            <a:avLst/>
          </a:prstGeom>
          <a:noFill/>
        </p:spPr>
        <p:txBody>
          <a:bodyPr wrap="square" rtlCol="0">
            <a:spAutoFit/>
          </a:bodyPr>
          <a:lstStyle/>
          <a:p>
            <a:r>
              <a:rPr lang="en-IN" sz="2200" b="1" dirty="0" smtClean="0">
                <a:solidFill>
                  <a:srgbClr val="000000"/>
                </a:solidFill>
              </a:rPr>
              <a:t>Example:</a:t>
            </a:r>
          </a:p>
          <a:p>
            <a:endParaRPr lang="en-IN" sz="2200" b="1" dirty="0" smtClean="0">
              <a:solidFill>
                <a:srgbClr val="000000"/>
              </a:solidFill>
            </a:endParaRPr>
          </a:p>
          <a:p>
            <a:pPr algn="just"/>
            <a:r>
              <a:rPr lang="en-GB" sz="2200" dirty="0" err="1" smtClean="0">
                <a:solidFill>
                  <a:srgbClr val="000000"/>
                </a:solidFill>
              </a:rPr>
              <a:t>Micra</a:t>
            </a:r>
            <a:r>
              <a:rPr lang="en-GB" sz="2200" dirty="0" smtClean="0">
                <a:solidFill>
                  <a:srgbClr val="000000"/>
                </a:solidFill>
              </a:rPr>
              <a:t> Co. sells some equipment, the cash price of which is 100,000, for 140,000 with a commitment to service the equipment for a period of 2 years, with no further charge </a:t>
            </a:r>
            <a:endParaRPr lang="en-IN" sz="2200" dirty="0" smtClean="0">
              <a:solidFill>
                <a:srgbClr val="000000"/>
              </a:solidFill>
            </a:endParaRPr>
          </a:p>
          <a:p>
            <a:endParaRPr lang="en-IN" sz="2200" b="1" dirty="0">
              <a:solidFill>
                <a:srgbClr val="000000"/>
              </a:solidFill>
            </a:endParaRPr>
          </a:p>
        </p:txBody>
      </p:sp>
      <p:sp>
        <p:nvSpPr>
          <p:cNvPr id="10" name="Rectangle 9"/>
          <p:cNvSpPr/>
          <p:nvPr/>
        </p:nvSpPr>
        <p:spPr>
          <a:xfrm>
            <a:off x="6247605" y="4114800"/>
            <a:ext cx="5334001" cy="1785104"/>
          </a:xfrm>
          <a:prstGeom prst="rect">
            <a:avLst/>
          </a:prstGeom>
        </p:spPr>
        <p:txBody>
          <a:bodyPr wrap="square">
            <a:spAutoFit/>
          </a:bodyPr>
          <a:lstStyle/>
          <a:p>
            <a:pPr marL="263525" indent="-263525" algn="just">
              <a:buFont typeface="Wingdings" pitchFamily="2" charset="2"/>
              <a:buChar char="ü"/>
            </a:pPr>
            <a:r>
              <a:rPr lang="en-GB" sz="2200" dirty="0" err="1" smtClean="0">
                <a:solidFill>
                  <a:srgbClr val="000000"/>
                </a:solidFill>
              </a:rPr>
              <a:t>Micra</a:t>
            </a:r>
            <a:r>
              <a:rPr lang="en-GB" sz="2200" dirty="0" smtClean="0">
                <a:solidFill>
                  <a:srgbClr val="000000"/>
                </a:solidFill>
              </a:rPr>
              <a:t> Co would recognize revenue on the sale of goods of 100,000. </a:t>
            </a:r>
          </a:p>
          <a:p>
            <a:pPr marL="263525" indent="-263525" algn="just">
              <a:buFont typeface="Wingdings" pitchFamily="2" charset="2"/>
              <a:buChar char="ü"/>
            </a:pPr>
            <a:endParaRPr lang="en-GB" sz="2200" dirty="0" smtClean="0">
              <a:solidFill>
                <a:srgbClr val="000000"/>
              </a:solidFill>
            </a:endParaRPr>
          </a:p>
          <a:p>
            <a:pPr marL="263525" indent="-263525" algn="just">
              <a:buFont typeface="Wingdings" pitchFamily="2" charset="2"/>
              <a:buChar char="ü"/>
            </a:pPr>
            <a:r>
              <a:rPr lang="en-GB" sz="2200" dirty="0" smtClean="0">
                <a:solidFill>
                  <a:srgbClr val="000000"/>
                </a:solidFill>
              </a:rPr>
              <a:t>The PV of balance 40,000 would be recognized over 2 years as service revenue</a:t>
            </a:r>
            <a:endParaRPr lang="en-IN" sz="2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2000" b="1" smtClean="0">
                <a:solidFill>
                  <a:srgbClr val="000000"/>
                </a:solidFill>
              </a:rPr>
              <a:pPr/>
              <a:t>9</a:t>
            </a:fld>
            <a:endParaRPr lang="en-US" sz="2000" b="1">
              <a:solidFill>
                <a:srgbClr val="000000"/>
              </a:solidFill>
            </a:endParaRPr>
          </a:p>
        </p:txBody>
      </p:sp>
      <p:sp>
        <p:nvSpPr>
          <p:cNvPr id="3" name="Rectangle 2"/>
          <p:cNvSpPr/>
          <p:nvPr/>
        </p:nvSpPr>
        <p:spPr>
          <a:xfrm>
            <a:off x="608806" y="685800"/>
            <a:ext cx="10972800" cy="762000"/>
          </a:xfrm>
          <a:prstGeom prst="rect">
            <a:avLst/>
          </a:prstGeo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SALE OF GOODS</a:t>
            </a:r>
          </a:p>
        </p:txBody>
      </p:sp>
      <p:sp>
        <p:nvSpPr>
          <p:cNvPr id="11" name="Rectangle 10"/>
          <p:cNvSpPr/>
          <p:nvPr/>
        </p:nvSpPr>
        <p:spPr>
          <a:xfrm>
            <a:off x="685006" y="1828800"/>
            <a:ext cx="10972800" cy="446276"/>
          </a:xfrm>
          <a:prstGeom prst="rect">
            <a:avLst/>
          </a:prstGeom>
        </p:spPr>
        <p:txBody>
          <a:bodyPr wrap="square">
            <a:spAutoFit/>
          </a:bodyPr>
          <a:lstStyle/>
          <a:p>
            <a:pPr>
              <a:buFont typeface="Wingdings" pitchFamily="2" charset="2"/>
              <a:buChar char="v"/>
            </a:pPr>
            <a:r>
              <a:rPr lang="en-GB" sz="2300" dirty="0" smtClean="0">
                <a:solidFill>
                  <a:srgbClr val="000000"/>
                </a:solidFill>
              </a:rPr>
              <a:t>Revenue from </a:t>
            </a:r>
            <a:r>
              <a:rPr lang="en-GB" sz="2300" b="1" dirty="0" smtClean="0">
                <a:solidFill>
                  <a:srgbClr val="000000"/>
                </a:solidFill>
              </a:rPr>
              <a:t>SALE OF GOODS </a:t>
            </a:r>
            <a:r>
              <a:rPr lang="en-GB" sz="2300" dirty="0" smtClean="0">
                <a:solidFill>
                  <a:srgbClr val="000000"/>
                </a:solidFill>
              </a:rPr>
              <a:t>shall be recognized when all the conditions are satisfied</a:t>
            </a:r>
            <a:r>
              <a:rPr lang="en-GB" sz="2200" dirty="0" smtClean="0">
                <a:solidFill>
                  <a:srgbClr val="000000"/>
                </a:solidFill>
              </a:rPr>
              <a:t>:</a:t>
            </a:r>
            <a:endParaRPr lang="en-IN" sz="2200" dirty="0">
              <a:solidFill>
                <a:srgbClr val="000000"/>
              </a:solidFill>
            </a:endParaRPr>
          </a:p>
        </p:txBody>
      </p:sp>
      <p:sp>
        <p:nvSpPr>
          <p:cNvPr id="12" name="Rectangle 11"/>
          <p:cNvSpPr/>
          <p:nvPr/>
        </p:nvSpPr>
        <p:spPr>
          <a:xfrm>
            <a:off x="685006" y="2362200"/>
            <a:ext cx="10820400" cy="3383106"/>
          </a:xfrm>
          <a:prstGeom prst="rect">
            <a:avLst/>
          </a:prstGeom>
        </p:spPr>
        <p:txBody>
          <a:bodyPr wrap="square">
            <a:spAutoFit/>
          </a:bodyPr>
          <a:lstStyle/>
          <a:p>
            <a:pPr algn="just">
              <a:lnSpc>
                <a:spcPct val="200000"/>
              </a:lnSpc>
              <a:buFont typeface="Wingdings" pitchFamily="2" charset="2"/>
              <a:buChar char="ü"/>
            </a:pPr>
            <a:r>
              <a:rPr lang="en-GB" sz="2200" dirty="0" smtClean="0">
                <a:solidFill>
                  <a:srgbClr val="000000"/>
                </a:solidFill>
              </a:rPr>
              <a:t>Significant risks and rewards of ownership of goods is transferred</a:t>
            </a:r>
          </a:p>
          <a:p>
            <a:pPr algn="just">
              <a:lnSpc>
                <a:spcPct val="200000"/>
              </a:lnSpc>
              <a:buFont typeface="Wingdings" pitchFamily="2" charset="2"/>
              <a:buChar char="ü"/>
            </a:pPr>
            <a:r>
              <a:rPr lang="en-GB" sz="2200" dirty="0" smtClean="0">
                <a:solidFill>
                  <a:srgbClr val="000000"/>
                </a:solidFill>
              </a:rPr>
              <a:t>Neither continuing managerial involvement nor effective control over the goods</a:t>
            </a:r>
          </a:p>
          <a:p>
            <a:pPr algn="just">
              <a:lnSpc>
                <a:spcPct val="200000"/>
              </a:lnSpc>
              <a:buFont typeface="Wingdings" pitchFamily="2" charset="2"/>
              <a:buChar char="ü"/>
            </a:pPr>
            <a:r>
              <a:rPr lang="en-GB" sz="2200" dirty="0" smtClean="0">
                <a:solidFill>
                  <a:srgbClr val="000000"/>
                </a:solidFill>
              </a:rPr>
              <a:t>Measured reliably</a:t>
            </a:r>
          </a:p>
          <a:p>
            <a:pPr algn="just">
              <a:lnSpc>
                <a:spcPct val="200000"/>
              </a:lnSpc>
              <a:buFont typeface="Wingdings" pitchFamily="2" charset="2"/>
              <a:buChar char="ü"/>
            </a:pPr>
            <a:r>
              <a:rPr lang="en-GB" sz="2200" dirty="0" smtClean="0">
                <a:solidFill>
                  <a:srgbClr val="000000"/>
                </a:solidFill>
              </a:rPr>
              <a:t>Probable that economic benefits will flow </a:t>
            </a:r>
          </a:p>
          <a:p>
            <a:pPr algn="just">
              <a:lnSpc>
                <a:spcPct val="200000"/>
              </a:lnSpc>
              <a:buFont typeface="Wingdings" pitchFamily="2" charset="2"/>
              <a:buChar char="ü"/>
            </a:pPr>
            <a:r>
              <a:rPr lang="en-GB" sz="2200" dirty="0" smtClean="0">
                <a:solidFill>
                  <a:srgbClr val="000000"/>
                </a:solidFill>
              </a:rPr>
              <a:t>Costs incurred/ to be incurred can be measured reliably</a:t>
            </a:r>
            <a:endParaRPr lang="en-IN" sz="2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Office Theme">
  <a:themeElements>
    <a:clrScheme name="Custom 4">
      <a:dk1>
        <a:srgbClr val="65FFFE"/>
      </a:dk1>
      <a:lt1>
        <a:srgbClr val="00BFB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1094</Words>
  <Application>Microsoft Office PowerPoint</Application>
  <PresentationFormat>Custom</PresentationFormat>
  <Paragraphs>152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Audit6</dc:creator>
  <cp:lastModifiedBy>Audit14</cp:lastModifiedBy>
  <cp:revision>91</cp:revision>
  <dcterms:created xsi:type="dcterms:W3CDTF">2006-08-16T00:00:00Z</dcterms:created>
  <dcterms:modified xsi:type="dcterms:W3CDTF">2017-02-27T11:33:13Z</dcterms:modified>
</cp:coreProperties>
</file>