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83" r:id="rId4"/>
    <p:sldId id="284" r:id="rId5"/>
    <p:sldId id="260" r:id="rId6"/>
    <p:sldId id="261" r:id="rId7"/>
    <p:sldId id="279" r:id="rId8"/>
    <p:sldId id="262" r:id="rId9"/>
    <p:sldId id="263" r:id="rId10"/>
    <p:sldId id="280" r:id="rId11"/>
    <p:sldId id="264" r:id="rId12"/>
    <p:sldId id="281" r:id="rId13"/>
    <p:sldId id="265" r:id="rId14"/>
    <p:sldId id="291" r:id="rId15"/>
    <p:sldId id="292" r:id="rId16"/>
    <p:sldId id="282" r:id="rId17"/>
    <p:sldId id="266" r:id="rId18"/>
    <p:sldId id="267" r:id="rId19"/>
    <p:sldId id="268" r:id="rId20"/>
    <p:sldId id="269" r:id="rId21"/>
    <p:sldId id="270" r:id="rId22"/>
    <p:sldId id="285" r:id="rId23"/>
    <p:sldId id="290" r:id="rId24"/>
    <p:sldId id="271" r:id="rId25"/>
    <p:sldId id="272" r:id="rId26"/>
    <p:sldId id="286" r:id="rId27"/>
    <p:sldId id="287" r:id="rId28"/>
    <p:sldId id="288" r:id="rId29"/>
    <p:sldId id="289" r:id="rId30"/>
    <p:sldId id="274" r:id="rId31"/>
    <p:sldId id="275" r:id="rId32"/>
    <p:sldId id="27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3399"/>
    <a:srgbClr val="3333FF"/>
    <a:srgbClr val="FF3300"/>
    <a:srgbClr val="FF6699"/>
    <a:srgbClr val="00FF00"/>
    <a:srgbClr val="FFFF66"/>
    <a:srgbClr val="00FF99"/>
    <a:srgbClr val="000099"/>
    <a:srgbClr val="66FFCC"/>
    <a:srgbClr val="00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34" autoAdjust="0"/>
    <p:restoredTop sz="94624" autoAdjust="0"/>
  </p:normalViewPr>
  <p:slideViewPr>
    <p:cSldViewPr>
      <p:cViewPr varScale="1">
        <p:scale>
          <a:sx n="73" d="100"/>
          <a:sy n="73" d="100"/>
        </p:scale>
        <p:origin x="-126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804DA01-1298-44A8-8577-A15355C22318}" type="datetimeFigureOut">
              <a:rPr lang="en-US" smtClean="0"/>
              <a:pPr/>
              <a:t>2/27/2017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28CA33-A85F-46DB-B6B6-E38E4699C1A9}" type="slidenum">
              <a:rPr lang="en-GB" smtClean="0"/>
              <a:pPr/>
              <a:t>‹#›</a:t>
            </a:fld>
            <a:endParaRPr lang="en-GB"/>
          </a:p>
        </p:txBody>
      </p:sp>
    </p:spTree>
  </p:cSld>
  <p:clrMapOvr>
    <a:masterClrMapping/>
  </p:clrMapOvr>
  <p:transition spd="med" advClick="0" advTm="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04DA01-1298-44A8-8577-A15355C22318}" type="datetimeFigureOut">
              <a:rPr lang="en-US" smtClean="0"/>
              <a:pPr/>
              <a:t>2/27/2017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28CA33-A85F-46DB-B6B6-E38E4699C1A9}" type="slidenum">
              <a:rPr lang="en-GB" smtClean="0"/>
              <a:pPr/>
              <a:t>‹#›</a:t>
            </a:fld>
            <a:endParaRPr lang="en-GB"/>
          </a:p>
        </p:txBody>
      </p:sp>
    </p:spTree>
  </p:cSld>
  <p:clrMapOvr>
    <a:masterClrMapping/>
  </p:clrMapOvr>
  <p:transition spd="med" advClick="0" advTm="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04DA01-1298-44A8-8577-A15355C22318}" type="datetimeFigureOut">
              <a:rPr lang="en-US" smtClean="0"/>
              <a:pPr/>
              <a:t>2/27/2017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28CA33-A85F-46DB-B6B6-E38E4699C1A9}" type="slidenum">
              <a:rPr lang="en-GB" smtClean="0"/>
              <a:pPr/>
              <a:t>‹#›</a:t>
            </a:fld>
            <a:endParaRPr lang="en-GB"/>
          </a:p>
        </p:txBody>
      </p:sp>
    </p:spTree>
  </p:cSld>
  <p:clrMapOvr>
    <a:masterClrMapping/>
  </p:clrMapOvr>
  <p:transition spd="med" advClick="0" advTm="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04DA01-1298-44A8-8577-A15355C22318}" type="datetimeFigureOut">
              <a:rPr lang="en-US" smtClean="0"/>
              <a:pPr/>
              <a:t>2/27/2017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28CA33-A85F-46DB-B6B6-E38E4699C1A9}" type="slidenum">
              <a:rPr lang="en-GB" smtClean="0"/>
              <a:pPr/>
              <a:t>‹#›</a:t>
            </a:fld>
            <a:endParaRPr lang="en-GB"/>
          </a:p>
        </p:txBody>
      </p:sp>
    </p:spTree>
  </p:cSld>
  <p:clrMapOvr>
    <a:masterClrMapping/>
  </p:clrMapOvr>
  <p:transition spd="med" advClick="0" advTm="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04DA01-1298-44A8-8577-A15355C22318}" type="datetimeFigureOut">
              <a:rPr lang="en-US" smtClean="0"/>
              <a:pPr/>
              <a:t>2/27/2017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28CA33-A85F-46DB-B6B6-E38E4699C1A9}" type="slidenum">
              <a:rPr lang="en-GB" smtClean="0"/>
              <a:pPr/>
              <a:t>‹#›</a:t>
            </a:fld>
            <a:endParaRPr lang="en-GB"/>
          </a:p>
        </p:txBody>
      </p:sp>
    </p:spTree>
  </p:cSld>
  <p:clrMapOvr>
    <a:masterClrMapping/>
  </p:clrMapOvr>
  <p:transition spd="med" advClick="0" advTm="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804DA01-1298-44A8-8577-A15355C22318}" type="datetimeFigureOut">
              <a:rPr lang="en-US" smtClean="0"/>
              <a:pPr/>
              <a:t>2/27/2017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28CA33-A85F-46DB-B6B6-E38E4699C1A9}" type="slidenum">
              <a:rPr lang="en-GB" smtClean="0"/>
              <a:pPr/>
              <a:t>‹#›</a:t>
            </a:fld>
            <a:endParaRPr lang="en-GB"/>
          </a:p>
        </p:txBody>
      </p:sp>
    </p:spTree>
  </p:cSld>
  <p:clrMapOvr>
    <a:masterClrMapping/>
  </p:clrMapOvr>
  <p:transition spd="med" advClick="0" advTm="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804DA01-1298-44A8-8577-A15355C22318}" type="datetimeFigureOut">
              <a:rPr lang="en-US" smtClean="0"/>
              <a:pPr/>
              <a:t>2/27/2017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28CA33-A85F-46DB-B6B6-E38E4699C1A9}" type="slidenum">
              <a:rPr lang="en-GB" smtClean="0"/>
              <a:pPr/>
              <a:t>‹#›</a:t>
            </a:fld>
            <a:endParaRPr lang="en-GB"/>
          </a:p>
        </p:txBody>
      </p:sp>
    </p:spTree>
  </p:cSld>
  <p:clrMapOvr>
    <a:masterClrMapping/>
  </p:clrMapOvr>
  <p:transition spd="med" advClick="0" advTm="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804DA01-1298-44A8-8577-A15355C22318}" type="datetimeFigureOut">
              <a:rPr lang="en-US" smtClean="0"/>
              <a:pPr/>
              <a:t>2/27/2017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28CA33-A85F-46DB-B6B6-E38E4699C1A9}" type="slidenum">
              <a:rPr lang="en-GB" smtClean="0"/>
              <a:pPr/>
              <a:t>‹#›</a:t>
            </a:fld>
            <a:endParaRPr lang="en-GB"/>
          </a:p>
        </p:txBody>
      </p:sp>
    </p:spTree>
  </p:cSld>
  <p:clrMapOvr>
    <a:masterClrMapping/>
  </p:clrMapOvr>
  <p:transition spd="med" advClick="0" advTm="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04DA01-1298-44A8-8577-A15355C22318}" type="datetimeFigureOut">
              <a:rPr lang="en-US" smtClean="0"/>
              <a:pPr/>
              <a:t>2/27/2017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28CA33-A85F-46DB-B6B6-E38E4699C1A9}" type="slidenum">
              <a:rPr lang="en-GB" smtClean="0"/>
              <a:pPr/>
              <a:t>‹#›</a:t>
            </a:fld>
            <a:endParaRPr lang="en-GB"/>
          </a:p>
        </p:txBody>
      </p:sp>
    </p:spTree>
  </p:cSld>
  <p:clrMapOvr>
    <a:masterClrMapping/>
  </p:clrMapOvr>
  <p:transition spd="med" advClick="0" advTm="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04DA01-1298-44A8-8577-A15355C22318}" type="datetimeFigureOut">
              <a:rPr lang="en-US" smtClean="0"/>
              <a:pPr/>
              <a:t>2/27/2017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28CA33-A85F-46DB-B6B6-E38E4699C1A9}" type="slidenum">
              <a:rPr lang="en-GB" smtClean="0"/>
              <a:pPr/>
              <a:t>‹#›</a:t>
            </a:fld>
            <a:endParaRPr lang="en-GB"/>
          </a:p>
        </p:txBody>
      </p:sp>
    </p:spTree>
  </p:cSld>
  <p:clrMapOvr>
    <a:masterClrMapping/>
  </p:clrMapOvr>
  <p:transition spd="med" advClick="0" advTm="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04DA01-1298-44A8-8577-A15355C22318}" type="datetimeFigureOut">
              <a:rPr lang="en-US" smtClean="0"/>
              <a:pPr/>
              <a:t>2/27/2017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28CA33-A85F-46DB-B6B6-E38E4699C1A9}" type="slidenum">
              <a:rPr lang="en-GB" smtClean="0"/>
              <a:pPr/>
              <a:t>‹#›</a:t>
            </a:fld>
            <a:endParaRPr lang="en-GB"/>
          </a:p>
        </p:txBody>
      </p:sp>
    </p:spTree>
  </p:cSld>
  <p:clrMapOvr>
    <a:masterClrMapping/>
  </p:clrMapOvr>
  <p:transition spd="med" advClick="0" advTm="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04DA01-1298-44A8-8577-A15355C22318}" type="datetimeFigureOut">
              <a:rPr lang="en-US" smtClean="0"/>
              <a:pPr/>
              <a:t>2/27/2017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8CA33-A85F-46DB-B6B6-E38E4699C1A9}"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advClick="0" advTm="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jpeg"/><Relationship Id="rId1" Type="http://schemas.openxmlformats.org/officeDocument/2006/relationships/slideLayout" Target="../slideLayouts/slideLayout7.xml"/><Relationship Id="rId5" Type="http://schemas.openxmlformats.org/officeDocument/2006/relationships/image" Target="../media/image29.jpeg"/><Relationship Id="rId4" Type="http://schemas.openxmlformats.org/officeDocument/2006/relationships/image" Target="../media/image28.jpeg"/></Relationships>
</file>

<file path=ppt/slides/_rels/slide25.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6000"/>
            <a:lum/>
          </a:blip>
          <a:srcRect/>
          <a:stretch>
            <a:fillRect l="-11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GB" b="1" u="sng" cap="all" dirty="0" smtClean="0">
                <a:ln/>
                <a:solidFill>
                  <a:srgbClr val="FF3399"/>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rPr>
              <a:t>Budget 2017 - Highlights</a:t>
            </a:r>
            <a:endParaRPr lang="en-GB" b="1" u="sng" cap="all" dirty="0">
              <a:ln/>
              <a:solidFill>
                <a:srgbClr val="FF3399"/>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endParaRPr>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4000"/>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42844" y="285728"/>
            <a:ext cx="8786874" cy="4401205"/>
          </a:xfrm>
          <a:prstGeom prst="rect">
            <a:avLst/>
          </a:prstGeom>
        </p:spPr>
        <p:txBody>
          <a:bodyPr wrap="square">
            <a:spAutoFit/>
          </a:bodyPr>
          <a:lstStyle/>
          <a:p>
            <a:pPr algn="just">
              <a:buFont typeface="Wingdings" pitchFamily="2" charset="2"/>
              <a:buChar char="q"/>
              <a:defRPr/>
            </a:pPr>
            <a:r>
              <a:rPr lang="en-US" b="1" dirty="0" smtClean="0">
                <a:solidFill>
                  <a:srgbClr val="7030A0"/>
                </a:solidFill>
                <a:latin typeface="Cambria" pitchFamily="18" charset="0"/>
              </a:rPr>
              <a:t>Capital Gain on Rupee denominated bonds issued outside India by Indian Company:</a:t>
            </a:r>
          </a:p>
          <a:p>
            <a:pPr algn="just">
              <a:defRPr/>
            </a:pPr>
            <a:endParaRPr lang="en-US" b="1" dirty="0" smtClean="0">
              <a:solidFill>
                <a:srgbClr val="7030A0"/>
              </a:solidFill>
              <a:latin typeface="Cambria" pitchFamily="18" charset="0"/>
            </a:endParaRPr>
          </a:p>
          <a:p>
            <a:pPr algn="just">
              <a:defRPr/>
            </a:pPr>
            <a:endParaRPr lang="en-US" b="1" dirty="0" smtClean="0">
              <a:solidFill>
                <a:srgbClr val="002060"/>
              </a:solidFill>
              <a:latin typeface="Cambria" pitchFamily="18" charset="0"/>
            </a:endParaRPr>
          </a:p>
          <a:p>
            <a:pPr marL="719138" indent="-358775" algn="just">
              <a:buFont typeface="Wingdings" pitchFamily="2" charset="2"/>
              <a:buChar char="v"/>
              <a:defRPr/>
            </a:pPr>
            <a:r>
              <a:rPr lang="en-US" dirty="0" smtClean="0">
                <a:solidFill>
                  <a:srgbClr val="002060"/>
                </a:solidFill>
                <a:latin typeface="Cambria" pitchFamily="18" charset="0"/>
              </a:rPr>
              <a:t>Gain arising out of appreciation of rupee against a foreign currency at the time of redemption </a:t>
            </a:r>
            <a:r>
              <a:rPr lang="en-US" b="1" dirty="0" smtClean="0">
                <a:solidFill>
                  <a:srgbClr val="002060"/>
                </a:solidFill>
                <a:latin typeface="Cambria" pitchFamily="18" charset="0"/>
              </a:rPr>
              <a:t>by the subscriber </a:t>
            </a:r>
            <a:r>
              <a:rPr lang="en-US" dirty="0" smtClean="0">
                <a:solidFill>
                  <a:srgbClr val="002060"/>
                </a:solidFill>
                <a:latin typeface="Cambria" pitchFamily="18" charset="0"/>
              </a:rPr>
              <a:t>was not taxable</a:t>
            </a:r>
          </a:p>
          <a:p>
            <a:pPr marL="719138" indent="-358775" algn="just">
              <a:buFont typeface="Wingdings" pitchFamily="2" charset="2"/>
              <a:buChar char="§"/>
              <a:defRPr/>
            </a:pPr>
            <a:endParaRPr lang="en-US" dirty="0" smtClean="0">
              <a:latin typeface="Cambria" pitchFamily="18" charset="0"/>
            </a:endParaRPr>
          </a:p>
          <a:p>
            <a:pPr marL="719138" indent="-358775" algn="just">
              <a:buFont typeface="Wingdings" pitchFamily="2" charset="2"/>
              <a:buChar char="§"/>
              <a:defRPr/>
            </a:pPr>
            <a:endParaRPr lang="en-US" dirty="0" smtClean="0">
              <a:latin typeface="Cambria" pitchFamily="18" charset="0"/>
            </a:endParaRPr>
          </a:p>
          <a:p>
            <a:pPr marL="719138" indent="-358775" algn="just">
              <a:buFont typeface="Wingdings" pitchFamily="2" charset="2"/>
              <a:buChar char="§"/>
              <a:defRPr/>
            </a:pPr>
            <a:endParaRPr lang="en-US" dirty="0" smtClean="0">
              <a:latin typeface="Cambria" pitchFamily="18" charset="0"/>
            </a:endParaRPr>
          </a:p>
          <a:p>
            <a:pPr marL="719138" indent="-358775" algn="just">
              <a:buFont typeface="Wingdings" pitchFamily="2" charset="2"/>
              <a:buChar char="ü"/>
              <a:defRPr/>
            </a:pPr>
            <a:r>
              <a:rPr lang="en-US" dirty="0" smtClean="0">
                <a:solidFill>
                  <a:srgbClr val="C00000"/>
                </a:solidFill>
                <a:latin typeface="Cambria" pitchFamily="18" charset="0"/>
              </a:rPr>
              <a:t>It is proposed to extend benefit even to </a:t>
            </a:r>
            <a:r>
              <a:rPr lang="en-US" b="1" dirty="0" smtClean="0">
                <a:solidFill>
                  <a:srgbClr val="C00000"/>
                </a:solidFill>
                <a:latin typeface="Cambria" pitchFamily="18" charset="0"/>
              </a:rPr>
              <a:t>secondary holders </a:t>
            </a:r>
            <a:r>
              <a:rPr lang="en-US" dirty="0" smtClean="0">
                <a:solidFill>
                  <a:srgbClr val="C00000"/>
                </a:solidFill>
                <a:latin typeface="Cambria" pitchFamily="18" charset="0"/>
              </a:rPr>
              <a:t>as well.</a:t>
            </a:r>
          </a:p>
          <a:p>
            <a:pPr marL="719138" indent="-358775" algn="just">
              <a:defRPr/>
            </a:pPr>
            <a:endParaRPr lang="en-US" dirty="0" smtClean="0">
              <a:solidFill>
                <a:srgbClr val="C00000"/>
              </a:solidFill>
              <a:latin typeface="Cambria" pitchFamily="18" charset="0"/>
            </a:endParaRPr>
          </a:p>
          <a:p>
            <a:pPr marL="719138" indent="-358775" algn="just">
              <a:defRPr/>
            </a:pPr>
            <a:endParaRPr lang="en-US" dirty="0" smtClean="0">
              <a:solidFill>
                <a:srgbClr val="C00000"/>
              </a:solidFill>
              <a:latin typeface="Cambria" pitchFamily="18" charset="0"/>
            </a:endParaRPr>
          </a:p>
          <a:p>
            <a:pPr marL="719138" indent="-358775" algn="just">
              <a:buFont typeface="Wingdings" pitchFamily="2" charset="2"/>
              <a:buChar char="ü"/>
              <a:defRPr/>
            </a:pPr>
            <a:r>
              <a:rPr lang="en-US" dirty="0" smtClean="0">
                <a:solidFill>
                  <a:srgbClr val="C00000"/>
                </a:solidFill>
                <a:latin typeface="Cambria" pitchFamily="18" charset="0"/>
              </a:rPr>
              <a:t>It is also proposed to exempt </a:t>
            </a:r>
            <a:r>
              <a:rPr lang="en-US" b="1" dirty="0" smtClean="0">
                <a:solidFill>
                  <a:srgbClr val="C00000"/>
                </a:solidFill>
                <a:latin typeface="Cambria" pitchFamily="18" charset="0"/>
              </a:rPr>
              <a:t>transfer</a:t>
            </a:r>
            <a:r>
              <a:rPr lang="en-US" dirty="0" smtClean="0">
                <a:solidFill>
                  <a:srgbClr val="C00000"/>
                </a:solidFill>
                <a:latin typeface="Cambria" pitchFamily="18" charset="0"/>
              </a:rPr>
              <a:t> of such bonds from non-resident to non-resident</a:t>
            </a:r>
            <a:r>
              <a:rPr lang="en-US" sz="1400" dirty="0" smtClean="0">
                <a:solidFill>
                  <a:srgbClr val="C00000"/>
                </a:solidFill>
                <a:latin typeface="Cambria" pitchFamily="18" charset="0"/>
              </a:rPr>
              <a:t>.</a:t>
            </a:r>
          </a:p>
          <a:p>
            <a:pPr marL="719138" indent="-358775" algn="just">
              <a:defRPr/>
            </a:pPr>
            <a:r>
              <a:rPr lang="en-US" sz="1400" dirty="0" smtClean="0">
                <a:solidFill>
                  <a:srgbClr val="C00000"/>
                </a:solidFill>
                <a:latin typeface="Cambria" pitchFamily="18" charset="0"/>
              </a:rPr>
              <a:t/>
            </a:r>
            <a:br>
              <a:rPr lang="en-US" sz="1400" dirty="0" smtClean="0">
                <a:solidFill>
                  <a:srgbClr val="C00000"/>
                </a:solidFill>
                <a:latin typeface="Cambria" pitchFamily="18" charset="0"/>
              </a:rPr>
            </a:br>
            <a:endParaRPr lang="en-IN" sz="1400" dirty="0">
              <a:solidFill>
                <a:srgbClr val="C00000"/>
              </a:solidFill>
              <a:latin typeface="Cambria" pitchFamily="18" charset="0"/>
            </a:endParaRPr>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3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checkerboard(across)">
                                      <p:cBhvr>
                                        <p:cTn id="19" dur="30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nodeType="clickEffect">
                                  <p:stCondLst>
                                    <p:cond delay="0"/>
                                  </p:stCondLst>
                                  <p:iterate type="lt">
                                    <p:tmPct val="50000"/>
                                  </p:iterate>
                                  <p:childTnLst>
                                    <p:set>
                                      <p:cBhvr>
                                        <p:cTn id="23" dur="1" fill="hold">
                                          <p:stCondLst>
                                            <p:cond delay="0"/>
                                          </p:stCondLst>
                                        </p:cTn>
                                        <p:tgtEl>
                                          <p:spTgt spid="2">
                                            <p:txEl>
                                              <p:pRg st="7" end="7"/>
                                            </p:txEl>
                                          </p:spTgt>
                                        </p:tgtEl>
                                        <p:attrNameLst>
                                          <p:attrName>style.visibility</p:attrName>
                                        </p:attrNameLst>
                                      </p:cBhvr>
                                      <p:to>
                                        <p:strVal val="visible"/>
                                      </p:to>
                                    </p:set>
                                    <p:anim calcmode="discrete" valueType="clr">
                                      <p:cBhvr override="childStyle">
                                        <p:cTn id="24" dur="80"/>
                                        <p:tgtEl>
                                          <p:spTgt spid="2">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2">
                                            <p:txEl>
                                              <p:pRg st="7" end="7"/>
                                            </p:txEl>
                                          </p:spTgt>
                                        </p:tgtEl>
                                        <p:attrNameLst>
                                          <p:attrName>fillcolor</p:attrName>
                                        </p:attrNameLst>
                                      </p:cBhvr>
                                      <p:tavLst>
                                        <p:tav tm="0">
                                          <p:val>
                                            <p:clrVal>
                                              <a:schemeClr val="accent2"/>
                                            </p:clrVal>
                                          </p:val>
                                        </p:tav>
                                        <p:tav tm="50000">
                                          <p:val>
                                            <p:clrVal>
                                              <a:schemeClr val="hlink"/>
                                            </p:clrVal>
                                          </p:val>
                                        </p:tav>
                                      </p:tavLst>
                                    </p:anim>
                                    <p:set>
                                      <p:cBhvr>
                                        <p:cTn id="26" dur="80"/>
                                        <p:tgtEl>
                                          <p:spTgt spid="2">
                                            <p:txEl>
                                              <p:pRg st="7" end="7"/>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27" presetClass="entr" presetSubtype="0" fill="hold" nodeType="clickEffect">
                                  <p:stCondLst>
                                    <p:cond delay="0"/>
                                  </p:stCondLst>
                                  <p:iterate type="lt">
                                    <p:tmPct val="50000"/>
                                  </p:iterate>
                                  <p:childTnLst>
                                    <p:set>
                                      <p:cBhvr>
                                        <p:cTn id="30" dur="1" fill="hold">
                                          <p:stCondLst>
                                            <p:cond delay="0"/>
                                          </p:stCondLst>
                                        </p:cTn>
                                        <p:tgtEl>
                                          <p:spTgt spid="2">
                                            <p:txEl>
                                              <p:pRg st="10" end="10"/>
                                            </p:txEl>
                                          </p:spTgt>
                                        </p:tgtEl>
                                        <p:attrNameLst>
                                          <p:attrName>style.visibility</p:attrName>
                                        </p:attrNameLst>
                                      </p:cBhvr>
                                      <p:to>
                                        <p:strVal val="visible"/>
                                      </p:to>
                                    </p:set>
                                    <p:anim calcmode="discrete" valueType="clr">
                                      <p:cBhvr override="childStyle">
                                        <p:cTn id="31" dur="80"/>
                                        <p:tgtEl>
                                          <p:spTgt spid="2">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2">
                                            <p:txEl>
                                              <p:pRg st="10" end="10"/>
                                            </p:txEl>
                                          </p:spTgt>
                                        </p:tgtEl>
                                        <p:attrNameLst>
                                          <p:attrName>fillcolor</p:attrName>
                                        </p:attrNameLst>
                                      </p:cBhvr>
                                      <p:tavLst>
                                        <p:tav tm="0">
                                          <p:val>
                                            <p:clrVal>
                                              <a:schemeClr val="accent2"/>
                                            </p:clrVal>
                                          </p:val>
                                        </p:tav>
                                        <p:tav tm="50000">
                                          <p:val>
                                            <p:clrVal>
                                              <a:schemeClr val="hlink"/>
                                            </p:clrVal>
                                          </p:val>
                                        </p:tav>
                                      </p:tavLst>
                                    </p:anim>
                                    <p:set>
                                      <p:cBhvr>
                                        <p:cTn id="33" dur="80"/>
                                        <p:tgtEl>
                                          <p:spTgt spid="2">
                                            <p:txEl>
                                              <p:pRg st="10" end="1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balanced" dir="t">
                <a:rot lat="0" lon="0" rev="2100000"/>
              </a:lightRig>
            </a:scene3d>
            <a:sp3d extrusionH="57150" prstMaterial="metal">
              <a:bevelT w="38100" h="25400"/>
              <a:contourClr>
                <a:schemeClr val="bg2"/>
              </a:contourClr>
            </a:sp3d>
          </a:bodyPr>
          <a:lstStyle/>
          <a:p>
            <a:r>
              <a:rPr lang="en-GB" b="1" u="sng" dirty="0" smtClean="0">
                <a:ln w="50800"/>
                <a:solidFill>
                  <a:srgbClr val="FF3399"/>
                </a:solidFill>
              </a:rPr>
              <a:t>Profits &amp; Gains From Business &amp; Profession</a:t>
            </a:r>
            <a:endParaRPr lang="en-GB" b="1" u="sng" dirty="0">
              <a:ln w="50800"/>
              <a:solidFill>
                <a:srgbClr val="FF3399"/>
              </a:solidFill>
            </a:endParaRPr>
          </a:p>
        </p:txBody>
      </p:sp>
      <p:sp>
        <p:nvSpPr>
          <p:cNvPr id="5" name="Content Placeholder 4"/>
          <p:cNvSpPr>
            <a:spLocks noGrp="1"/>
          </p:cNvSpPr>
          <p:nvPr>
            <p:ph idx="1"/>
          </p:nvPr>
        </p:nvSpPr>
        <p:spPr>
          <a:xfrm>
            <a:off x="142844" y="1600200"/>
            <a:ext cx="8643998" cy="4972072"/>
          </a:xfrm>
        </p:spPr>
        <p:txBody>
          <a:bodyPr>
            <a:normAutofit/>
          </a:bodyPr>
          <a:lstStyle/>
          <a:p>
            <a:pPr algn="just">
              <a:buNone/>
            </a:pPr>
            <a:r>
              <a:rPr lang="en-US" sz="2000" b="1" dirty="0" smtClean="0">
                <a:solidFill>
                  <a:srgbClr val="002060"/>
                </a:solidFill>
                <a:effectLst>
                  <a:outerShdw blurRad="38100" dist="38100" dir="2700000" algn="tl">
                    <a:srgbClr val="000000">
                      <a:alpha val="43137"/>
                    </a:srgbClr>
                  </a:outerShdw>
                </a:effectLst>
                <a:latin typeface="Cambria" pitchFamily="18" charset="0"/>
              </a:rPr>
              <a:t>				</a:t>
            </a:r>
            <a:r>
              <a:rPr lang="en-US" sz="2500" b="1" u="sng" dirty="0" smtClean="0">
                <a:solidFill>
                  <a:srgbClr val="3333FF"/>
                </a:solidFill>
                <a:effectLst>
                  <a:outerShdw blurRad="38100" dist="38100" dir="2700000" algn="tl">
                    <a:srgbClr val="000000">
                      <a:alpha val="43137"/>
                    </a:srgbClr>
                  </a:outerShdw>
                </a:effectLst>
                <a:latin typeface="Cambria" pitchFamily="18" charset="0"/>
              </a:rPr>
              <a:t>Promoting Digital Economy</a:t>
            </a:r>
            <a:endParaRPr lang="en-US" sz="2500" u="sng" dirty="0" smtClean="0">
              <a:solidFill>
                <a:srgbClr val="3333FF"/>
              </a:solidFill>
              <a:latin typeface="Cambria" pitchFamily="18" charset="0"/>
            </a:endParaRPr>
          </a:p>
          <a:p>
            <a:pPr algn="just">
              <a:buNone/>
            </a:pPr>
            <a:endParaRPr lang="en-US" sz="2000" dirty="0" smtClean="0">
              <a:solidFill>
                <a:srgbClr val="002060"/>
              </a:solidFill>
              <a:latin typeface="Cambria" pitchFamily="18" charset="0"/>
            </a:endParaRPr>
          </a:p>
          <a:p>
            <a:pPr algn="just">
              <a:buFont typeface="Wingdings" pitchFamily="2" charset="2"/>
              <a:buChar char="v"/>
            </a:pPr>
            <a:r>
              <a:rPr lang="en-US" sz="2000" dirty="0" smtClean="0">
                <a:solidFill>
                  <a:srgbClr val="002060"/>
                </a:solidFill>
                <a:latin typeface="Cambria" pitchFamily="18" charset="0"/>
              </a:rPr>
              <a:t>Under section 40A(3), payment made to a person in a day in respect of any expenditure incurred in cash in excess of INR 20,000 is not allowed as deduction from income.</a:t>
            </a:r>
          </a:p>
          <a:p>
            <a:pPr algn="just">
              <a:buFont typeface="Wingdings" pitchFamily="2" charset="2"/>
              <a:buChar char="q"/>
            </a:pPr>
            <a:endParaRPr lang="en-US" sz="2000" dirty="0" smtClean="0">
              <a:latin typeface="Cambria" pitchFamily="18" charset="0"/>
            </a:endParaRPr>
          </a:p>
          <a:p>
            <a:pPr algn="just">
              <a:buFont typeface="Wingdings" pitchFamily="2" charset="2"/>
              <a:buChar char="ü"/>
            </a:pPr>
            <a:r>
              <a:rPr lang="en-US" sz="2000" dirty="0" smtClean="0">
                <a:solidFill>
                  <a:srgbClr val="C00000"/>
                </a:solidFill>
                <a:latin typeface="Cambria" pitchFamily="18" charset="0"/>
              </a:rPr>
              <a:t>It is proposed to reduce this cash payment limit to INR 10,000.</a:t>
            </a:r>
          </a:p>
          <a:p>
            <a:pPr algn="just">
              <a:buFont typeface="Wingdings" pitchFamily="2" charset="2"/>
              <a:buChar char="ü"/>
            </a:pPr>
            <a:endParaRPr lang="en-US" sz="2000" dirty="0" smtClean="0">
              <a:solidFill>
                <a:srgbClr val="C00000"/>
              </a:solidFill>
              <a:latin typeface="Cambria" pitchFamily="18" charset="0"/>
            </a:endParaRPr>
          </a:p>
          <a:p>
            <a:pPr algn="just">
              <a:buFont typeface="Wingdings" pitchFamily="2" charset="2"/>
              <a:buChar char="ü"/>
            </a:pPr>
            <a:r>
              <a:rPr lang="en-US" sz="2000" dirty="0" smtClean="0">
                <a:solidFill>
                  <a:srgbClr val="C00000"/>
                </a:solidFill>
                <a:latin typeface="Cambria" pitchFamily="18" charset="0"/>
              </a:rPr>
              <a:t>It is further proposed that depreciation shall not be allowed in respect of Capital asset over INR 10,000, if the payment is made in cash.</a:t>
            </a:r>
            <a:endParaRPr lang="en-IN" sz="2000" dirty="0" smtClean="0">
              <a:solidFill>
                <a:srgbClr val="C00000"/>
              </a:solidFill>
              <a:latin typeface="Cambria" pitchFamily="18" charset="0"/>
            </a:endParaRPr>
          </a:p>
          <a:p>
            <a:pPr>
              <a:buNone/>
            </a:pPr>
            <a:endParaRPr lang="en-GB" sz="2000" dirty="0" smtClean="0">
              <a:solidFill>
                <a:schemeClr val="bg1"/>
              </a:solidFill>
            </a:endParaRPr>
          </a:p>
          <a:p>
            <a:pPr>
              <a:buNone/>
            </a:pPr>
            <a:endParaRPr lang="en-GB" sz="2000" dirty="0" smtClean="0">
              <a:solidFill>
                <a:schemeClr val="bg1"/>
              </a:solidFill>
            </a:endParaRPr>
          </a:p>
          <a:p>
            <a:pPr>
              <a:buNone/>
            </a:pPr>
            <a:endParaRPr lang="en-GB" sz="1800" dirty="0"/>
          </a:p>
          <a:p>
            <a:pPr>
              <a:buFont typeface="Wingdings" pitchFamily="2" charset="2"/>
              <a:buChar char="Ø"/>
            </a:pPr>
            <a:endParaRPr lang="en-GB" dirty="0"/>
          </a:p>
          <a:p>
            <a:pPr>
              <a:buFont typeface="Wingdings" pitchFamily="2" charset="2"/>
              <a:buChar char="Ø"/>
            </a:pPr>
            <a:endParaRPr lang="en-GB" dirty="0"/>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14"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5">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checkerboard(across)">
                                      <p:cBhvr>
                                        <p:cTn id="21" dur="3000"/>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blinds(horizontal)">
                                      <p:cBhvr>
                                        <p:cTn id="26" dur="3000"/>
                                        <p:tgtEl>
                                          <p:spTgt spid="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7" presetClass="entr" presetSubtype="0" fill="hold" nodeType="clickEffect">
                                  <p:stCondLst>
                                    <p:cond delay="0"/>
                                  </p:stCondLst>
                                  <p:iterate type="lt">
                                    <p:tmPct val="50000"/>
                                  </p:iterate>
                                  <p:childTnLst>
                                    <p:set>
                                      <p:cBhvr>
                                        <p:cTn id="30" dur="1" fill="hold">
                                          <p:stCondLst>
                                            <p:cond delay="0"/>
                                          </p:stCondLst>
                                        </p:cTn>
                                        <p:tgtEl>
                                          <p:spTgt spid="5">
                                            <p:txEl>
                                              <p:pRg st="6" end="6"/>
                                            </p:txEl>
                                          </p:spTgt>
                                        </p:tgtEl>
                                        <p:attrNameLst>
                                          <p:attrName>style.visibility</p:attrName>
                                        </p:attrNameLst>
                                      </p:cBhvr>
                                      <p:to>
                                        <p:strVal val="visible"/>
                                      </p:to>
                                    </p:set>
                                    <p:anim calcmode="discrete" valueType="clr">
                                      <p:cBhvr override="childStyle">
                                        <p:cTn id="31" dur="80"/>
                                        <p:tgtEl>
                                          <p:spTgt spid="5">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5">
                                            <p:txEl>
                                              <p:pRg st="6" end="6"/>
                                            </p:txEl>
                                          </p:spTgt>
                                        </p:tgtEl>
                                        <p:attrNameLst>
                                          <p:attrName>fillcolor</p:attrName>
                                        </p:attrNameLst>
                                      </p:cBhvr>
                                      <p:tavLst>
                                        <p:tav tm="0">
                                          <p:val>
                                            <p:clrVal>
                                              <a:schemeClr val="accent2"/>
                                            </p:clrVal>
                                          </p:val>
                                        </p:tav>
                                        <p:tav tm="50000">
                                          <p:val>
                                            <p:clrVal>
                                              <a:schemeClr val="hlink"/>
                                            </p:clrVal>
                                          </p:val>
                                        </p:tav>
                                      </p:tavLst>
                                    </p:anim>
                                    <p:set>
                                      <p:cBhvr>
                                        <p:cTn id="33" dur="80"/>
                                        <p:tgtEl>
                                          <p:spTgt spid="5">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142844" y="571480"/>
            <a:ext cx="8643998" cy="3877985"/>
          </a:xfrm>
          <a:prstGeom prst="rect">
            <a:avLst/>
          </a:prstGeom>
        </p:spPr>
        <p:txBody>
          <a:bodyPr wrap="square">
            <a:spAutoFit/>
          </a:bodyPr>
          <a:lstStyle/>
          <a:p>
            <a:pPr algn="just">
              <a:buFont typeface="Wingdings" pitchFamily="2" charset="2"/>
              <a:buChar char="q"/>
              <a:defRPr/>
            </a:pPr>
            <a:r>
              <a:rPr lang="en-US" b="1" dirty="0" smtClean="0">
                <a:solidFill>
                  <a:srgbClr val="3333FF"/>
                </a:solidFill>
                <a:latin typeface="Cambria" pitchFamily="18" charset="0"/>
              </a:rPr>
              <a:t>Tax on Presumptive Income 44AD:</a:t>
            </a:r>
          </a:p>
          <a:p>
            <a:pPr algn="just">
              <a:buFont typeface="Wingdings" pitchFamily="2" charset="2"/>
              <a:buChar char="q"/>
              <a:defRPr/>
            </a:pPr>
            <a:endParaRPr lang="en-US" b="1" dirty="0" smtClean="0">
              <a:latin typeface="Cambria" pitchFamily="18" charset="0"/>
            </a:endParaRPr>
          </a:p>
          <a:p>
            <a:pPr marL="719138" indent="-358775" algn="just">
              <a:buFont typeface="Wingdings" pitchFamily="2" charset="2"/>
              <a:buChar char="v"/>
              <a:defRPr/>
            </a:pPr>
            <a:r>
              <a:rPr lang="en-US" dirty="0" smtClean="0">
                <a:solidFill>
                  <a:srgbClr val="002060"/>
                </a:solidFill>
                <a:latin typeface="Cambria" pitchFamily="18" charset="0"/>
              </a:rPr>
              <a:t>Currently, eligible assessee engaged in eligible business whose total turnover is less than INR 2 crores, 8% of the turnover may be presumed to be his Net Income.</a:t>
            </a:r>
          </a:p>
          <a:p>
            <a:pPr marL="719138" indent="-358775" algn="just">
              <a:defRPr/>
            </a:pPr>
            <a:endParaRPr lang="en-US" dirty="0" smtClean="0">
              <a:solidFill>
                <a:srgbClr val="002060"/>
              </a:solidFill>
              <a:latin typeface="Cambria" pitchFamily="18" charset="0"/>
            </a:endParaRPr>
          </a:p>
          <a:p>
            <a:pPr marL="719138" indent="-358775" algn="just">
              <a:buFont typeface="Wingdings" pitchFamily="2" charset="2"/>
              <a:buChar char="§"/>
              <a:defRPr/>
            </a:pPr>
            <a:endParaRPr lang="en-US" dirty="0" smtClean="0">
              <a:latin typeface="Cambria" pitchFamily="18" charset="0"/>
            </a:endParaRPr>
          </a:p>
          <a:p>
            <a:pPr marL="719138" indent="-358775" algn="just">
              <a:buFont typeface="Wingdings" pitchFamily="2" charset="2"/>
              <a:buChar char="ü"/>
              <a:defRPr/>
            </a:pPr>
            <a:r>
              <a:rPr lang="en-US" dirty="0" smtClean="0">
                <a:solidFill>
                  <a:srgbClr val="C00000"/>
                </a:solidFill>
                <a:latin typeface="Cambria" pitchFamily="18" charset="0"/>
              </a:rPr>
              <a:t>It is proposed that in respect of such amount of turnover that is transacted by any digital mode, only 6% may be presumed to be his Net Income</a:t>
            </a:r>
            <a:r>
              <a:rPr lang="en-US" sz="1400" dirty="0" smtClean="0">
                <a:latin typeface="Cambria" pitchFamily="18" charset="0"/>
              </a:rPr>
              <a:t>.</a:t>
            </a:r>
            <a:endParaRPr lang="en-IN" sz="1400" dirty="0" smtClean="0">
              <a:latin typeface="Cambria" pitchFamily="18" charset="0"/>
            </a:endParaRPr>
          </a:p>
          <a:p>
            <a:pPr marL="719138" indent="-358775" algn="just">
              <a:defRPr/>
            </a:pPr>
            <a:endParaRPr lang="en-IN" sz="1400" dirty="0" smtClean="0">
              <a:latin typeface="Cambria" pitchFamily="18" charset="0"/>
            </a:endParaRPr>
          </a:p>
          <a:p>
            <a:pPr marL="719138" indent="-358775" algn="just">
              <a:defRPr/>
            </a:pPr>
            <a:endParaRPr lang="en-IN" sz="1400" dirty="0" smtClean="0">
              <a:latin typeface="Cambria" pitchFamily="18" charset="0"/>
            </a:endParaRPr>
          </a:p>
          <a:p>
            <a:pPr marL="719138" indent="-358775" algn="just">
              <a:defRPr/>
            </a:pPr>
            <a:endParaRPr lang="en-IN" sz="1400" dirty="0" smtClean="0">
              <a:latin typeface="Cambria" pitchFamily="18" charset="0"/>
            </a:endParaRPr>
          </a:p>
          <a:p>
            <a:pPr marL="719138" indent="-358775" algn="just">
              <a:defRPr/>
            </a:pPr>
            <a:endParaRPr lang="en-IN" sz="1400" dirty="0" smtClean="0">
              <a:latin typeface="Cambria" pitchFamily="18" charset="0"/>
            </a:endParaRPr>
          </a:p>
          <a:p>
            <a:pPr marL="719138" indent="-358775" algn="just">
              <a:defRPr/>
            </a:pPr>
            <a:endParaRPr lang="en-IN" sz="1400" dirty="0" smtClean="0">
              <a:latin typeface="Cambria" pitchFamily="18" charset="0"/>
            </a:endParaRPr>
          </a:p>
          <a:p>
            <a:pPr marL="719138" indent="-358775" algn="just">
              <a:buFont typeface="Wingdings" pitchFamily="2" charset="2"/>
              <a:buChar char="ü"/>
              <a:defRPr/>
            </a:pPr>
            <a:endParaRPr lang="en-IN" sz="1400" dirty="0">
              <a:latin typeface="Cambria" pitchFamily="18" charset="0"/>
            </a:endParaRPr>
          </a:p>
        </p:txBody>
      </p:sp>
      <p:sp>
        <p:nvSpPr>
          <p:cNvPr id="4" name="Rectangle 3"/>
          <p:cNvSpPr/>
          <p:nvPr/>
        </p:nvSpPr>
        <p:spPr>
          <a:xfrm>
            <a:off x="214282" y="4286256"/>
            <a:ext cx="8429684" cy="923330"/>
          </a:xfrm>
          <a:prstGeom prst="rect">
            <a:avLst/>
          </a:prstGeom>
        </p:spPr>
        <p:txBody>
          <a:bodyPr wrap="square">
            <a:spAutoFit/>
          </a:bodyPr>
          <a:lstStyle/>
          <a:p>
            <a:pPr>
              <a:buNone/>
            </a:pPr>
            <a:endParaRPr lang="en-GB" dirty="0" smtClean="0">
              <a:solidFill>
                <a:schemeClr val="bg1"/>
              </a:solidFill>
            </a:endParaRPr>
          </a:p>
          <a:p>
            <a:pPr>
              <a:buFont typeface="Wingdings" pitchFamily="2" charset="2"/>
              <a:buChar char="Ø"/>
            </a:pPr>
            <a:r>
              <a:rPr lang="en-GB" b="1" dirty="0" smtClean="0">
                <a:solidFill>
                  <a:schemeClr val="bg1"/>
                </a:solidFill>
              </a:rPr>
              <a:t>S.44AA :</a:t>
            </a:r>
            <a:r>
              <a:rPr lang="en-GB" dirty="0" smtClean="0">
                <a:solidFill>
                  <a:schemeClr val="bg1"/>
                </a:solidFill>
              </a:rPr>
              <a:t> Monetary Limit increased from 1.20 lakhs to 2.50 lakhs &amp; from 10 lakhs to 25 lakhs.</a:t>
            </a:r>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3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0" dur="1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1" dur="1500" accel="50000" fill="hold">
                                          <p:stCondLst>
                                            <p:cond delay="1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2" dur="3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1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4" dur="1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5" dur="1500" accel="50000" fill="hold">
                                          <p:stCondLst>
                                            <p:cond delay="1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6" dur="3000" decel="50000">
                                          <p:stCondLst>
                                            <p:cond delay="0"/>
                                          </p:stCondLst>
                                        </p:cTn>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7" presetClass="entr" presetSubtype="0" fill="hold" nodeType="clickEffect">
                                  <p:stCondLst>
                                    <p:cond delay="0"/>
                                  </p:stCondLst>
                                  <p:iterate type="lt">
                                    <p:tmPct val="50000"/>
                                  </p:iterate>
                                  <p:childTnLst>
                                    <p:set>
                                      <p:cBhvr>
                                        <p:cTn id="30"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31"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33" dur="80"/>
                                        <p:tgtEl>
                                          <p:spTgt spid="3">
                                            <p:txEl>
                                              <p:pRg st="5" end="5"/>
                                            </p:txEl>
                                          </p:spTgt>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nodeType="clickEffect">
                                  <p:stCondLst>
                                    <p:cond delay="0"/>
                                  </p:stCondLst>
                                  <p:childTnLst>
                                    <p:set>
                                      <p:cBhvr>
                                        <p:cTn id="37" dur="1" fill="hold">
                                          <p:stCondLst>
                                            <p:cond delay="0"/>
                                          </p:stCondLst>
                                        </p:cTn>
                                        <p:tgtEl>
                                          <p:spTgt spid="4">
                                            <p:txEl>
                                              <p:pRg st="1" end="1"/>
                                            </p:txEl>
                                          </p:spTgt>
                                        </p:tgtEl>
                                        <p:attrNameLst>
                                          <p:attrName>style.visibility</p:attrName>
                                        </p:attrNameLst>
                                      </p:cBhvr>
                                      <p:to>
                                        <p:strVal val="visible"/>
                                      </p:to>
                                    </p:set>
                                    <p:animEffect transition="in" filter="diamond(in)">
                                      <p:cBhvr>
                                        <p:cTn id="38"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cap="all" dirty="0" smtClean="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rPr>
              <a:t>Income From Other Sources &amp; SET OFF CARRY FORWARD</a:t>
            </a:r>
            <a:endParaRPr lang="en-GB" b="1" u="sng" dirty="0">
              <a:solidFill>
                <a:schemeClr val="accent6">
                  <a:lumMod val="75000"/>
                </a:schemeClr>
              </a:solidFill>
            </a:endParaRPr>
          </a:p>
        </p:txBody>
      </p:sp>
      <p:pic>
        <p:nvPicPr>
          <p:cNvPr id="1026" name="Picture 2" descr="C:\Users\tp2.MVDSERVER\Desktop\GIFT-Graph.jpg"/>
          <p:cNvPicPr>
            <a:picLocks noGrp="1" noChangeAspect="1" noChangeArrowheads="1"/>
          </p:cNvPicPr>
          <p:nvPr>
            <p:ph idx="1"/>
          </p:nvPr>
        </p:nvPicPr>
        <p:blipFill>
          <a:blip r:embed="rId3"/>
          <a:srcRect/>
          <a:stretch>
            <a:fillRect/>
          </a:stretch>
        </p:blipFill>
        <p:spPr bwMode="auto">
          <a:xfrm>
            <a:off x="428596" y="1714488"/>
            <a:ext cx="8072494" cy="4929222"/>
          </a:xfrm>
          <a:prstGeom prst="rect">
            <a:avLst/>
          </a:prstGeom>
          <a:noFill/>
        </p:spPr>
      </p:pic>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1500" decel="50000" fill="hold">
                                          <p:stCondLst>
                                            <p:cond delay="0"/>
                                          </p:stCondLst>
                                        </p:cTn>
                                        <p:tgtEl>
                                          <p:spTgt spid="1026"/>
                                        </p:tgtEl>
                                        <p:attrNameLst>
                                          <p:attrName>style.rotation</p:attrName>
                                        </p:attrNameLst>
                                      </p:cBhvr>
                                      <p:tavLst>
                                        <p:tav tm="0">
                                          <p:val>
                                            <p:fltVal val="-90"/>
                                          </p:val>
                                        </p:tav>
                                        <p:tav tm="100000">
                                          <p:val>
                                            <p:fltVal val="0"/>
                                          </p:val>
                                        </p:tav>
                                      </p:tavLst>
                                    </p:anim>
                                    <p:anim calcmode="lin" valueType="num">
                                      <p:cBhvr>
                                        <p:cTn id="15" dur="1500" decel="50000" fill="hold">
                                          <p:stCondLst>
                                            <p:cond delay="0"/>
                                          </p:stCondLst>
                                        </p:cTn>
                                        <p:tgtEl>
                                          <p:spTgt spid="1026"/>
                                        </p:tgtEl>
                                        <p:attrNameLst>
                                          <p:attrName>ppt_w</p:attrName>
                                        </p:attrNameLst>
                                      </p:cBhvr>
                                      <p:tavLst>
                                        <p:tav tm="0">
                                          <p:val>
                                            <p:strVal val="#ppt_w"/>
                                          </p:val>
                                        </p:tav>
                                        <p:tav tm="100000">
                                          <p:val>
                                            <p:strVal val="#ppt_w*.05"/>
                                          </p:val>
                                        </p:tav>
                                      </p:tavLst>
                                    </p:anim>
                                    <p:anim calcmode="lin" valueType="num">
                                      <p:cBhvr>
                                        <p:cTn id="16" dur="1500" accel="50000" fill="hold">
                                          <p:stCondLst>
                                            <p:cond delay="1500"/>
                                          </p:stCondLst>
                                        </p:cTn>
                                        <p:tgtEl>
                                          <p:spTgt spid="1026"/>
                                        </p:tgtEl>
                                        <p:attrNameLst>
                                          <p:attrName>ppt_w</p:attrName>
                                        </p:attrNameLst>
                                      </p:cBhvr>
                                      <p:tavLst>
                                        <p:tav tm="0">
                                          <p:val>
                                            <p:strVal val="#ppt_w*.05"/>
                                          </p:val>
                                        </p:tav>
                                        <p:tav tm="100000">
                                          <p:val>
                                            <p:strVal val="#ppt_w"/>
                                          </p:val>
                                        </p:tav>
                                      </p:tavLst>
                                    </p:anim>
                                    <p:anim calcmode="lin" valueType="num">
                                      <p:cBhvr>
                                        <p:cTn id="17" dur="3000" fill="hold"/>
                                        <p:tgtEl>
                                          <p:spTgt spid="1026"/>
                                        </p:tgtEl>
                                        <p:attrNameLst>
                                          <p:attrName>ppt_h</p:attrName>
                                        </p:attrNameLst>
                                      </p:cBhvr>
                                      <p:tavLst>
                                        <p:tav tm="0">
                                          <p:val>
                                            <p:strVal val="#ppt_h"/>
                                          </p:val>
                                        </p:tav>
                                        <p:tav tm="100000">
                                          <p:val>
                                            <p:strVal val="#ppt_h"/>
                                          </p:val>
                                        </p:tav>
                                      </p:tavLst>
                                    </p:anim>
                                    <p:anim calcmode="lin" valueType="num">
                                      <p:cBhvr>
                                        <p:cTn id="18" dur="1500" decel="50000" fill="hold">
                                          <p:stCondLst>
                                            <p:cond delay="0"/>
                                          </p:stCondLst>
                                        </p:cTn>
                                        <p:tgtEl>
                                          <p:spTgt spid="1026"/>
                                        </p:tgtEl>
                                        <p:attrNameLst>
                                          <p:attrName>ppt_x</p:attrName>
                                        </p:attrNameLst>
                                      </p:cBhvr>
                                      <p:tavLst>
                                        <p:tav tm="0">
                                          <p:val>
                                            <p:strVal val="#ppt_x+.4"/>
                                          </p:val>
                                        </p:tav>
                                        <p:tav tm="100000">
                                          <p:val>
                                            <p:strVal val="#ppt_x"/>
                                          </p:val>
                                        </p:tav>
                                      </p:tavLst>
                                    </p:anim>
                                    <p:anim calcmode="lin" valueType="num">
                                      <p:cBhvr>
                                        <p:cTn id="19" dur="1500" decel="50000" fill="hold">
                                          <p:stCondLst>
                                            <p:cond delay="0"/>
                                          </p:stCondLst>
                                        </p:cTn>
                                        <p:tgtEl>
                                          <p:spTgt spid="1026"/>
                                        </p:tgtEl>
                                        <p:attrNameLst>
                                          <p:attrName>ppt_y</p:attrName>
                                        </p:attrNameLst>
                                      </p:cBhvr>
                                      <p:tavLst>
                                        <p:tav tm="0">
                                          <p:val>
                                            <p:strVal val="#ppt_y-.2"/>
                                          </p:val>
                                        </p:tav>
                                        <p:tav tm="100000">
                                          <p:val>
                                            <p:strVal val="#ppt_y+.1"/>
                                          </p:val>
                                        </p:tav>
                                      </p:tavLst>
                                    </p:anim>
                                    <p:anim calcmode="lin" valueType="num">
                                      <p:cBhvr>
                                        <p:cTn id="20" dur="1500" accel="50000" fill="hold">
                                          <p:stCondLst>
                                            <p:cond delay="1500"/>
                                          </p:stCondLst>
                                        </p:cTn>
                                        <p:tgtEl>
                                          <p:spTgt spid="1026"/>
                                        </p:tgtEl>
                                        <p:attrNameLst>
                                          <p:attrName>ppt_y</p:attrName>
                                        </p:attrNameLst>
                                      </p:cBhvr>
                                      <p:tavLst>
                                        <p:tav tm="0">
                                          <p:val>
                                            <p:strVal val="#ppt_y+.1"/>
                                          </p:val>
                                        </p:tav>
                                        <p:tav tm="100000">
                                          <p:val>
                                            <p:strVal val="#ppt_y"/>
                                          </p:val>
                                        </p:tav>
                                      </p:tavLst>
                                    </p:anim>
                                    <p:animEffect transition="in" filter="fade">
                                      <p:cBhvr>
                                        <p:cTn id="21" dur="3000" decel="50000">
                                          <p:stCondLst>
                                            <p:cond delay="0"/>
                                          </p:stCondLst>
                                        </p:cTn>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642918"/>
            <a:ext cx="7786742" cy="5093702"/>
          </a:xfrm>
          <a:prstGeom prst="rect">
            <a:avLst/>
          </a:prstGeom>
        </p:spPr>
        <p:txBody>
          <a:bodyPr wrap="square">
            <a:spAutoFit/>
          </a:bodyPr>
          <a:lstStyle/>
          <a:p>
            <a:r>
              <a:rPr lang="en-GB" sz="2500" b="1" dirty="0" smtClean="0"/>
              <a:t>Section 56(2)(</a:t>
            </a:r>
            <a:r>
              <a:rPr lang="en-GB" sz="2500" b="1" dirty="0" err="1" smtClean="0"/>
              <a:t>Viia</a:t>
            </a:r>
            <a:r>
              <a:rPr lang="en-GB" sz="2500" b="1" dirty="0" smtClean="0"/>
              <a:t>) :- Gift received by firm or closely held company:-</a:t>
            </a:r>
            <a:endParaRPr lang="en-GB" sz="2500" dirty="0" smtClean="0"/>
          </a:p>
          <a:p>
            <a:r>
              <a:rPr lang="en-GB" sz="2500" dirty="0" smtClean="0"/>
              <a:t>Where a firm or closely held company received from any person or persons shares of a closely held company .</a:t>
            </a:r>
            <a:endParaRPr lang="en-GB" sz="2500" dirty="0" smtClean="0"/>
          </a:p>
          <a:p>
            <a:endParaRPr lang="en-GB" sz="2500" dirty="0" smtClean="0"/>
          </a:p>
          <a:p>
            <a:r>
              <a:rPr lang="en-GB" sz="2500" dirty="0" smtClean="0"/>
              <a:t>a) Without consideration, the aggregate fair market value of which exceeds Rs. 50,000/-, the whole of the FMV of such shares.</a:t>
            </a:r>
          </a:p>
          <a:p>
            <a:endParaRPr lang="en-GB" sz="2500" dirty="0" smtClean="0"/>
          </a:p>
          <a:p>
            <a:endParaRPr lang="en-GB" sz="2500" dirty="0" smtClean="0"/>
          </a:p>
          <a:p>
            <a:r>
              <a:rPr lang="en-GB" sz="2500" dirty="0" smtClean="0"/>
              <a:t>b</a:t>
            </a:r>
            <a:r>
              <a:rPr lang="en-GB" sz="2500" dirty="0" smtClean="0"/>
              <a:t>) For a consideration which is less than FMV of shares and difference between consideration or FMV exceeds Rs. 50,000/- , then such excess shall be taxable.</a:t>
            </a:r>
            <a:endParaRPr lang="en-GB" sz="2500" dirty="0" smtClean="0"/>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30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30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linds(horizontal)">
                                      <p:cBhvr>
                                        <p:cTn id="13" dur="3000"/>
                                        <p:tgtEl>
                                          <p:spTgt spid="4">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blinds(horizontal)">
                                      <p:cBhvr>
                                        <p:cTn id="16" dur="3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596" y="714356"/>
            <a:ext cx="7786742" cy="4708981"/>
          </a:xfrm>
          <a:prstGeom prst="rect">
            <a:avLst/>
          </a:prstGeom>
        </p:spPr>
        <p:txBody>
          <a:bodyPr wrap="square">
            <a:spAutoFit/>
          </a:bodyPr>
          <a:lstStyle/>
          <a:p>
            <a:pPr lvl="0"/>
            <a:r>
              <a:rPr lang="en-IN" sz="2000" b="1" dirty="0" smtClean="0"/>
              <a:t>The Proposed Amendment is as under:- </a:t>
            </a:r>
          </a:p>
          <a:p>
            <a:pPr lvl="0"/>
            <a:endParaRPr lang="en-IN" sz="2000" b="1" dirty="0" smtClean="0"/>
          </a:p>
          <a:p>
            <a:pPr lvl="0"/>
            <a:endParaRPr lang="en-IN" sz="2000" b="1" dirty="0" smtClean="0"/>
          </a:p>
          <a:p>
            <a:pPr lvl="0"/>
            <a:r>
              <a:rPr lang="en-IN" sz="2000" b="1" dirty="0" smtClean="0"/>
              <a:t>S.56(2</a:t>
            </a:r>
            <a:r>
              <a:rPr lang="en-IN" sz="2000" b="1" dirty="0" smtClean="0"/>
              <a:t>) (x):- The provisions of S.56(2)(vii) &amp; (</a:t>
            </a:r>
            <a:r>
              <a:rPr lang="en-IN" sz="2000" b="1" dirty="0" err="1" smtClean="0"/>
              <a:t>viia</a:t>
            </a:r>
            <a:r>
              <a:rPr lang="en-IN" sz="2000" b="1" dirty="0" smtClean="0"/>
              <a:t>) shall stand abated &amp; thus the said new section be applicable to all assesses subjected to certain exceptions. </a:t>
            </a:r>
            <a:endParaRPr lang="en-IN" sz="2000" b="1" dirty="0" smtClean="0"/>
          </a:p>
          <a:p>
            <a:pPr lvl="0"/>
            <a:endParaRPr lang="en-GB" sz="2000" dirty="0" smtClean="0"/>
          </a:p>
          <a:p>
            <a:pPr lvl="0"/>
            <a:r>
              <a:rPr lang="en-IN" sz="2000" b="1" dirty="0" smtClean="0"/>
              <a:t>Further, </a:t>
            </a:r>
            <a:r>
              <a:rPr lang="en-GB" sz="2000" dirty="0" smtClean="0"/>
              <a:t>the recipient is liable to tax in the aforesaid manner, the value which has been subjected to tax will be </a:t>
            </a:r>
            <a:r>
              <a:rPr lang="en-GB" sz="2000" b="1" dirty="0" smtClean="0"/>
              <a:t>available as cost in the hands of such recipient</a:t>
            </a:r>
            <a:r>
              <a:rPr lang="en-GB" sz="2000" dirty="0" smtClean="0"/>
              <a:t>.</a:t>
            </a:r>
          </a:p>
          <a:p>
            <a:pPr lvl="0"/>
            <a:endParaRPr lang="en-GB" sz="2000" dirty="0" smtClean="0"/>
          </a:p>
          <a:p>
            <a:pPr lvl="0"/>
            <a:endParaRPr lang="en-GB" sz="2000" dirty="0" smtClean="0"/>
          </a:p>
          <a:p>
            <a:pPr lvl="0"/>
            <a:endParaRPr lang="en-GB" sz="2000" dirty="0" smtClean="0"/>
          </a:p>
          <a:p>
            <a:pPr lvl="0"/>
            <a:r>
              <a:rPr lang="en-GB" sz="2000" dirty="0" smtClean="0"/>
              <a:t>Losses from house property against any other income shall be restricted upto Rs.2 Lakhs only for any assessment year. </a:t>
            </a:r>
            <a:endParaRPr lang="en-GB" sz="2000" dirty="0"/>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3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amond(in)">
                                      <p:cBhvr>
                                        <p:cTn id="19" dur="2000"/>
                                        <p:tgtEl>
                                          <p:spTgt spid="3">
                                            <p:txEl>
                                              <p:pRg st="3" end="3"/>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linds(horizontal)">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000"/>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42844" y="357167"/>
            <a:ext cx="8643998" cy="6232475"/>
          </a:xfrm>
          <a:prstGeom prst="rect">
            <a:avLst/>
          </a:prstGeom>
        </p:spPr>
        <p:txBody>
          <a:bodyPr wrap="square">
            <a:spAutoFit/>
          </a:bodyPr>
          <a:lstStyle/>
          <a:p>
            <a:pPr algn="ctr">
              <a:defRPr/>
            </a:pPr>
            <a:r>
              <a:rPr lang="en-US" sz="2500" b="1" dirty="0" smtClean="0">
                <a:solidFill>
                  <a:srgbClr val="3333FF"/>
                </a:solidFill>
                <a:latin typeface="Cambria" pitchFamily="18" charset="0"/>
              </a:rPr>
              <a:t>Eligible Start-ups: Section 80-IAC</a:t>
            </a:r>
          </a:p>
          <a:p>
            <a:pPr>
              <a:buFont typeface="Wingdings" pitchFamily="2" charset="2"/>
              <a:buChar char="q"/>
              <a:defRPr/>
            </a:pPr>
            <a:endParaRPr lang="en-US" sz="2500" b="1" dirty="0" smtClean="0">
              <a:latin typeface="Cambria" pitchFamily="18" charset="0"/>
            </a:endParaRPr>
          </a:p>
          <a:p>
            <a:pPr>
              <a:buFont typeface="Wingdings" pitchFamily="2" charset="2"/>
              <a:buChar char="q"/>
              <a:defRPr/>
            </a:pPr>
            <a:endParaRPr lang="en-US" sz="2500" b="1" dirty="0" smtClean="0">
              <a:latin typeface="Cambria" pitchFamily="18" charset="0"/>
            </a:endParaRPr>
          </a:p>
          <a:p>
            <a:pPr marL="719138" indent="-358775" algn="just">
              <a:buFont typeface="Wingdings" pitchFamily="2" charset="2"/>
              <a:buChar char="v"/>
              <a:defRPr/>
            </a:pPr>
            <a:r>
              <a:rPr lang="en-US" dirty="0" smtClean="0">
                <a:solidFill>
                  <a:srgbClr val="002060"/>
                </a:solidFill>
                <a:latin typeface="Cambria" pitchFamily="18" charset="0"/>
              </a:rPr>
              <a:t>An eligible start up is allowed a tax deduction of 100% of its profit from eligible business for 3 consecutive years out of 5 years beginning from the year in which the eligible start-up is incorporated</a:t>
            </a:r>
          </a:p>
          <a:p>
            <a:pPr marL="719138" indent="-358775" algn="just">
              <a:buFont typeface="Wingdings" pitchFamily="2" charset="2"/>
              <a:buChar char="§"/>
              <a:defRPr/>
            </a:pPr>
            <a:endParaRPr lang="en-US" dirty="0" smtClean="0">
              <a:latin typeface="Cambria" pitchFamily="18" charset="0"/>
            </a:endParaRPr>
          </a:p>
          <a:p>
            <a:pPr marL="719138" indent="-358775" algn="just">
              <a:buFont typeface="Wingdings" pitchFamily="2" charset="2"/>
              <a:buChar char="§"/>
              <a:defRPr/>
            </a:pPr>
            <a:endParaRPr lang="en-US" dirty="0" smtClean="0">
              <a:latin typeface="Cambria" pitchFamily="18" charset="0"/>
            </a:endParaRPr>
          </a:p>
          <a:p>
            <a:pPr marL="719138" indent="-358775" algn="just">
              <a:buFont typeface="Wingdings" pitchFamily="2" charset="2"/>
              <a:buChar char="ü"/>
              <a:defRPr/>
            </a:pPr>
            <a:r>
              <a:rPr lang="en-US" dirty="0" smtClean="0">
                <a:solidFill>
                  <a:srgbClr val="C00000"/>
                </a:solidFill>
                <a:latin typeface="Cambria" pitchFamily="18" charset="0"/>
              </a:rPr>
              <a:t>The condition is relaxed for 3 consecutive years out of 7 years</a:t>
            </a:r>
          </a:p>
          <a:p>
            <a:pPr marL="719138" indent="-358775" algn="just">
              <a:defRPr/>
            </a:pPr>
            <a:endParaRPr lang="en-US" dirty="0" smtClean="0">
              <a:solidFill>
                <a:srgbClr val="C00000"/>
              </a:solidFill>
              <a:latin typeface="Cambria" pitchFamily="18" charset="0"/>
            </a:endParaRPr>
          </a:p>
          <a:p>
            <a:pPr marL="719138" indent="-358775" algn="just">
              <a:defRPr/>
            </a:pPr>
            <a:endParaRPr lang="en-US" dirty="0" smtClean="0">
              <a:solidFill>
                <a:srgbClr val="C00000"/>
              </a:solidFill>
              <a:latin typeface="Cambria" pitchFamily="18" charset="0"/>
            </a:endParaRPr>
          </a:p>
          <a:p>
            <a:pPr marL="719138" indent="-358775" algn="just">
              <a:buFont typeface="Wingdings" pitchFamily="2" charset="2"/>
              <a:buChar char="v"/>
              <a:defRPr/>
            </a:pPr>
            <a:r>
              <a:rPr lang="en-US" dirty="0" smtClean="0">
                <a:solidFill>
                  <a:srgbClr val="002060"/>
                </a:solidFill>
                <a:latin typeface="Cambria" pitchFamily="18" charset="0"/>
              </a:rPr>
              <a:t>Any loss incurred by a Company was allowed to be carried forward and set-off against income of the subsequent years only if at least 51% of the equity with voting power were same.</a:t>
            </a:r>
          </a:p>
          <a:p>
            <a:pPr marL="719138" indent="-358775" algn="just">
              <a:buFont typeface="Wingdings" pitchFamily="2" charset="2"/>
              <a:buChar char="§"/>
              <a:defRPr/>
            </a:pPr>
            <a:endParaRPr lang="en-US" dirty="0" smtClean="0">
              <a:latin typeface="Cambria" pitchFamily="18" charset="0"/>
            </a:endParaRPr>
          </a:p>
          <a:p>
            <a:pPr marL="719138" indent="-358775" algn="just">
              <a:buFont typeface="Wingdings" pitchFamily="2" charset="2"/>
              <a:buChar char="§"/>
              <a:defRPr/>
            </a:pPr>
            <a:endParaRPr lang="en-US" dirty="0" smtClean="0">
              <a:latin typeface="Cambria" pitchFamily="18" charset="0"/>
            </a:endParaRPr>
          </a:p>
          <a:p>
            <a:pPr marL="719138" indent="-358775" algn="just">
              <a:buFont typeface="Wingdings" pitchFamily="2" charset="2"/>
              <a:buChar char="ü"/>
              <a:defRPr/>
            </a:pPr>
            <a:r>
              <a:rPr lang="en-US" dirty="0" smtClean="0">
                <a:solidFill>
                  <a:srgbClr val="C00000"/>
                </a:solidFill>
                <a:latin typeface="Cambria" pitchFamily="18" charset="0"/>
              </a:rPr>
              <a:t>For eligible start-ups, the condition of 51% of voting power is relaxed subject to condition that holding of original promoters continue. </a:t>
            </a:r>
          </a:p>
          <a:p>
            <a:pPr marL="719138" indent="-358775" algn="just">
              <a:defRPr/>
            </a:pPr>
            <a:endParaRPr lang="en-US" dirty="0" smtClean="0">
              <a:solidFill>
                <a:srgbClr val="C00000"/>
              </a:solidFill>
              <a:latin typeface="Cambria" pitchFamily="18" charset="0"/>
            </a:endParaRPr>
          </a:p>
          <a:p>
            <a:pPr marL="719138" indent="-358775" algn="just">
              <a:defRPr/>
            </a:pPr>
            <a:endParaRPr lang="en-US" dirty="0" smtClean="0">
              <a:solidFill>
                <a:srgbClr val="C00000"/>
              </a:solidFill>
              <a:latin typeface="Cambria" pitchFamily="18" charset="0"/>
            </a:endParaRPr>
          </a:p>
          <a:p>
            <a:pPr marL="719138" indent="-358775" algn="just">
              <a:defRPr/>
            </a:pPr>
            <a:endParaRPr lang="en-IN" dirty="0">
              <a:solidFill>
                <a:srgbClr val="C00000"/>
              </a:solidFill>
              <a:latin typeface="Cambria" pitchFamily="18" charset="0"/>
            </a:endParaRPr>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
                                            <p:txEl>
                                              <p:pRg st="0" end="0"/>
                                            </p:txEl>
                                          </p:spTgt>
                                        </p:tgtEl>
                                        <p:attrNameLst>
                                          <p:attrName>style.visibility</p:attrName>
                                        </p:attrNameLst>
                                      </p:cBhvr>
                                      <p:to>
                                        <p:strVal val="visible"/>
                                      </p:to>
                                    </p:set>
                                    <p:anim calcmode="discrete" valueType="clr">
                                      <p:cBhvr override="childStyle">
                                        <p:cTn id="7" dur="80"/>
                                        <p:tgtEl>
                                          <p:spTgt spid="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diamond(in)">
                                      <p:cBhvr>
                                        <p:cTn id="14" dur="2000"/>
                                        <p:tgtEl>
                                          <p:spTgt spid="2">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p:cTn id="19" dur="1500" decel="50000" fill="hold">
                                          <p:stCondLst>
                                            <p:cond delay="0"/>
                                          </p:stCondLst>
                                        </p:cTn>
                                        <p:tgtEl>
                                          <p:spTgt spid="2">
                                            <p:txEl>
                                              <p:pRg st="6" end="6"/>
                                            </p:txEl>
                                          </p:spTgt>
                                        </p:tgtEl>
                                        <p:attrNameLst>
                                          <p:attrName>style.rotation</p:attrName>
                                        </p:attrNameLst>
                                      </p:cBhvr>
                                      <p:tavLst>
                                        <p:tav tm="0">
                                          <p:val>
                                            <p:fltVal val="-90"/>
                                          </p:val>
                                        </p:tav>
                                        <p:tav tm="100000">
                                          <p:val>
                                            <p:fltVal val="0"/>
                                          </p:val>
                                        </p:tav>
                                      </p:tavLst>
                                    </p:anim>
                                    <p:anim calcmode="lin" valueType="num">
                                      <p:cBhvr>
                                        <p:cTn id="20" dur="1500" decel="50000" fill="hold">
                                          <p:stCondLst>
                                            <p:cond delay="0"/>
                                          </p:stCondLst>
                                        </p:cTn>
                                        <p:tgtEl>
                                          <p:spTgt spid="2">
                                            <p:txEl>
                                              <p:pRg st="6" end="6"/>
                                            </p:txEl>
                                          </p:spTgt>
                                        </p:tgtEl>
                                        <p:attrNameLst>
                                          <p:attrName>ppt_w</p:attrName>
                                        </p:attrNameLst>
                                      </p:cBhvr>
                                      <p:tavLst>
                                        <p:tav tm="0">
                                          <p:val>
                                            <p:strVal val="#ppt_w"/>
                                          </p:val>
                                        </p:tav>
                                        <p:tav tm="100000">
                                          <p:val>
                                            <p:strVal val="#ppt_w*.05"/>
                                          </p:val>
                                        </p:tav>
                                      </p:tavLst>
                                    </p:anim>
                                    <p:anim calcmode="lin" valueType="num">
                                      <p:cBhvr>
                                        <p:cTn id="21" dur="1500" accel="50000" fill="hold">
                                          <p:stCondLst>
                                            <p:cond delay="1500"/>
                                          </p:stCondLst>
                                        </p:cTn>
                                        <p:tgtEl>
                                          <p:spTgt spid="2">
                                            <p:txEl>
                                              <p:pRg st="6" end="6"/>
                                            </p:txEl>
                                          </p:spTgt>
                                        </p:tgtEl>
                                        <p:attrNameLst>
                                          <p:attrName>ppt_w</p:attrName>
                                        </p:attrNameLst>
                                      </p:cBhvr>
                                      <p:tavLst>
                                        <p:tav tm="0">
                                          <p:val>
                                            <p:strVal val="#ppt_w*.05"/>
                                          </p:val>
                                        </p:tav>
                                        <p:tav tm="100000">
                                          <p:val>
                                            <p:strVal val="#ppt_w"/>
                                          </p:val>
                                        </p:tav>
                                      </p:tavLst>
                                    </p:anim>
                                    <p:anim calcmode="lin" valueType="num">
                                      <p:cBhvr>
                                        <p:cTn id="22" dur="3000" fill="hold"/>
                                        <p:tgtEl>
                                          <p:spTgt spid="2">
                                            <p:txEl>
                                              <p:pRg st="6" end="6"/>
                                            </p:txEl>
                                          </p:spTgt>
                                        </p:tgtEl>
                                        <p:attrNameLst>
                                          <p:attrName>ppt_h</p:attrName>
                                        </p:attrNameLst>
                                      </p:cBhvr>
                                      <p:tavLst>
                                        <p:tav tm="0">
                                          <p:val>
                                            <p:strVal val="#ppt_h"/>
                                          </p:val>
                                        </p:tav>
                                        <p:tav tm="100000">
                                          <p:val>
                                            <p:strVal val="#ppt_h"/>
                                          </p:val>
                                        </p:tav>
                                      </p:tavLst>
                                    </p:anim>
                                    <p:anim calcmode="lin" valueType="num">
                                      <p:cBhvr>
                                        <p:cTn id="23" dur="1500" decel="50000" fill="hold">
                                          <p:stCondLst>
                                            <p:cond delay="0"/>
                                          </p:stCondLst>
                                        </p:cTn>
                                        <p:tgtEl>
                                          <p:spTgt spid="2">
                                            <p:txEl>
                                              <p:pRg st="6" end="6"/>
                                            </p:txEl>
                                          </p:spTgt>
                                        </p:tgtEl>
                                        <p:attrNameLst>
                                          <p:attrName>ppt_x</p:attrName>
                                        </p:attrNameLst>
                                      </p:cBhvr>
                                      <p:tavLst>
                                        <p:tav tm="0">
                                          <p:val>
                                            <p:strVal val="#ppt_x+.4"/>
                                          </p:val>
                                        </p:tav>
                                        <p:tav tm="100000">
                                          <p:val>
                                            <p:strVal val="#ppt_x"/>
                                          </p:val>
                                        </p:tav>
                                      </p:tavLst>
                                    </p:anim>
                                    <p:anim calcmode="lin" valueType="num">
                                      <p:cBhvr>
                                        <p:cTn id="24" dur="1500" decel="50000" fill="hold">
                                          <p:stCondLst>
                                            <p:cond delay="0"/>
                                          </p:stCondLst>
                                        </p:cTn>
                                        <p:tgtEl>
                                          <p:spTgt spid="2">
                                            <p:txEl>
                                              <p:pRg st="6" end="6"/>
                                            </p:txEl>
                                          </p:spTgt>
                                        </p:tgtEl>
                                        <p:attrNameLst>
                                          <p:attrName>ppt_y</p:attrName>
                                        </p:attrNameLst>
                                      </p:cBhvr>
                                      <p:tavLst>
                                        <p:tav tm="0">
                                          <p:val>
                                            <p:strVal val="#ppt_y-.2"/>
                                          </p:val>
                                        </p:tav>
                                        <p:tav tm="100000">
                                          <p:val>
                                            <p:strVal val="#ppt_y+.1"/>
                                          </p:val>
                                        </p:tav>
                                      </p:tavLst>
                                    </p:anim>
                                    <p:anim calcmode="lin" valueType="num">
                                      <p:cBhvr>
                                        <p:cTn id="25" dur="1500" accel="50000" fill="hold">
                                          <p:stCondLst>
                                            <p:cond delay="1500"/>
                                          </p:stCondLst>
                                        </p:cTn>
                                        <p:tgtEl>
                                          <p:spTgt spid="2">
                                            <p:txEl>
                                              <p:pRg st="6" end="6"/>
                                            </p:txEl>
                                          </p:spTgt>
                                        </p:tgtEl>
                                        <p:attrNameLst>
                                          <p:attrName>ppt_y</p:attrName>
                                        </p:attrNameLst>
                                      </p:cBhvr>
                                      <p:tavLst>
                                        <p:tav tm="0">
                                          <p:val>
                                            <p:strVal val="#ppt_y+.1"/>
                                          </p:val>
                                        </p:tav>
                                        <p:tav tm="100000">
                                          <p:val>
                                            <p:strVal val="#ppt_y"/>
                                          </p:val>
                                        </p:tav>
                                      </p:tavLst>
                                    </p:anim>
                                    <p:animEffect transition="in" filter="fade">
                                      <p:cBhvr>
                                        <p:cTn id="26" dur="3000" decel="50000">
                                          <p:stCondLst>
                                            <p:cond delay="0"/>
                                          </p:stCondLst>
                                        </p:cTn>
                                        <p:tgtEl>
                                          <p:spTgt spid="2">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Effect transition="in" filter="diamond(in)">
                                      <p:cBhvr>
                                        <p:cTn id="31" dur="2000"/>
                                        <p:tgtEl>
                                          <p:spTgt spid="2">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nodeType="clickEffect">
                                  <p:stCondLst>
                                    <p:cond delay="0"/>
                                  </p:stCondLst>
                                  <p:childTnLst>
                                    <p:set>
                                      <p:cBhvr>
                                        <p:cTn id="35" dur="1" fill="hold">
                                          <p:stCondLst>
                                            <p:cond delay="0"/>
                                          </p:stCondLst>
                                        </p:cTn>
                                        <p:tgtEl>
                                          <p:spTgt spid="2">
                                            <p:txEl>
                                              <p:pRg st="12" end="12"/>
                                            </p:txEl>
                                          </p:spTgt>
                                        </p:tgtEl>
                                        <p:attrNameLst>
                                          <p:attrName>style.visibility</p:attrName>
                                        </p:attrNameLst>
                                      </p:cBhvr>
                                      <p:to>
                                        <p:strVal val="visible"/>
                                      </p:to>
                                    </p:set>
                                    <p:anim calcmode="lin" valueType="num">
                                      <p:cBhvr>
                                        <p:cTn id="36" dur="1500" decel="50000" fill="hold">
                                          <p:stCondLst>
                                            <p:cond delay="0"/>
                                          </p:stCondLst>
                                        </p:cTn>
                                        <p:tgtEl>
                                          <p:spTgt spid="2">
                                            <p:txEl>
                                              <p:pRg st="12" end="12"/>
                                            </p:txEl>
                                          </p:spTgt>
                                        </p:tgtEl>
                                        <p:attrNameLst>
                                          <p:attrName>style.rotation</p:attrName>
                                        </p:attrNameLst>
                                      </p:cBhvr>
                                      <p:tavLst>
                                        <p:tav tm="0">
                                          <p:val>
                                            <p:fltVal val="-90"/>
                                          </p:val>
                                        </p:tav>
                                        <p:tav tm="100000">
                                          <p:val>
                                            <p:fltVal val="0"/>
                                          </p:val>
                                        </p:tav>
                                      </p:tavLst>
                                    </p:anim>
                                    <p:anim calcmode="lin" valueType="num">
                                      <p:cBhvr>
                                        <p:cTn id="37" dur="1500" decel="50000" fill="hold">
                                          <p:stCondLst>
                                            <p:cond delay="0"/>
                                          </p:stCondLst>
                                        </p:cTn>
                                        <p:tgtEl>
                                          <p:spTgt spid="2">
                                            <p:txEl>
                                              <p:pRg st="12" end="12"/>
                                            </p:txEl>
                                          </p:spTgt>
                                        </p:tgtEl>
                                        <p:attrNameLst>
                                          <p:attrName>ppt_w</p:attrName>
                                        </p:attrNameLst>
                                      </p:cBhvr>
                                      <p:tavLst>
                                        <p:tav tm="0">
                                          <p:val>
                                            <p:strVal val="#ppt_w"/>
                                          </p:val>
                                        </p:tav>
                                        <p:tav tm="100000">
                                          <p:val>
                                            <p:strVal val="#ppt_w*.05"/>
                                          </p:val>
                                        </p:tav>
                                      </p:tavLst>
                                    </p:anim>
                                    <p:anim calcmode="lin" valueType="num">
                                      <p:cBhvr>
                                        <p:cTn id="38" dur="1500" accel="50000" fill="hold">
                                          <p:stCondLst>
                                            <p:cond delay="1500"/>
                                          </p:stCondLst>
                                        </p:cTn>
                                        <p:tgtEl>
                                          <p:spTgt spid="2">
                                            <p:txEl>
                                              <p:pRg st="12" end="12"/>
                                            </p:txEl>
                                          </p:spTgt>
                                        </p:tgtEl>
                                        <p:attrNameLst>
                                          <p:attrName>ppt_w</p:attrName>
                                        </p:attrNameLst>
                                      </p:cBhvr>
                                      <p:tavLst>
                                        <p:tav tm="0">
                                          <p:val>
                                            <p:strVal val="#ppt_w*.05"/>
                                          </p:val>
                                        </p:tav>
                                        <p:tav tm="100000">
                                          <p:val>
                                            <p:strVal val="#ppt_w"/>
                                          </p:val>
                                        </p:tav>
                                      </p:tavLst>
                                    </p:anim>
                                    <p:anim calcmode="lin" valueType="num">
                                      <p:cBhvr>
                                        <p:cTn id="39" dur="3000" fill="hold"/>
                                        <p:tgtEl>
                                          <p:spTgt spid="2">
                                            <p:txEl>
                                              <p:pRg st="12" end="12"/>
                                            </p:txEl>
                                          </p:spTgt>
                                        </p:tgtEl>
                                        <p:attrNameLst>
                                          <p:attrName>ppt_h</p:attrName>
                                        </p:attrNameLst>
                                      </p:cBhvr>
                                      <p:tavLst>
                                        <p:tav tm="0">
                                          <p:val>
                                            <p:strVal val="#ppt_h"/>
                                          </p:val>
                                        </p:tav>
                                        <p:tav tm="100000">
                                          <p:val>
                                            <p:strVal val="#ppt_h"/>
                                          </p:val>
                                        </p:tav>
                                      </p:tavLst>
                                    </p:anim>
                                    <p:anim calcmode="lin" valueType="num">
                                      <p:cBhvr>
                                        <p:cTn id="40" dur="1500" decel="50000" fill="hold">
                                          <p:stCondLst>
                                            <p:cond delay="0"/>
                                          </p:stCondLst>
                                        </p:cTn>
                                        <p:tgtEl>
                                          <p:spTgt spid="2">
                                            <p:txEl>
                                              <p:pRg st="12" end="12"/>
                                            </p:txEl>
                                          </p:spTgt>
                                        </p:tgtEl>
                                        <p:attrNameLst>
                                          <p:attrName>ppt_x</p:attrName>
                                        </p:attrNameLst>
                                      </p:cBhvr>
                                      <p:tavLst>
                                        <p:tav tm="0">
                                          <p:val>
                                            <p:strVal val="#ppt_x+.4"/>
                                          </p:val>
                                        </p:tav>
                                        <p:tav tm="100000">
                                          <p:val>
                                            <p:strVal val="#ppt_x"/>
                                          </p:val>
                                        </p:tav>
                                      </p:tavLst>
                                    </p:anim>
                                    <p:anim calcmode="lin" valueType="num">
                                      <p:cBhvr>
                                        <p:cTn id="41" dur="1500" decel="50000" fill="hold">
                                          <p:stCondLst>
                                            <p:cond delay="0"/>
                                          </p:stCondLst>
                                        </p:cTn>
                                        <p:tgtEl>
                                          <p:spTgt spid="2">
                                            <p:txEl>
                                              <p:pRg st="12" end="12"/>
                                            </p:txEl>
                                          </p:spTgt>
                                        </p:tgtEl>
                                        <p:attrNameLst>
                                          <p:attrName>ppt_y</p:attrName>
                                        </p:attrNameLst>
                                      </p:cBhvr>
                                      <p:tavLst>
                                        <p:tav tm="0">
                                          <p:val>
                                            <p:strVal val="#ppt_y-.2"/>
                                          </p:val>
                                        </p:tav>
                                        <p:tav tm="100000">
                                          <p:val>
                                            <p:strVal val="#ppt_y+.1"/>
                                          </p:val>
                                        </p:tav>
                                      </p:tavLst>
                                    </p:anim>
                                    <p:anim calcmode="lin" valueType="num">
                                      <p:cBhvr>
                                        <p:cTn id="42" dur="1500" accel="50000" fill="hold">
                                          <p:stCondLst>
                                            <p:cond delay="1500"/>
                                          </p:stCondLst>
                                        </p:cTn>
                                        <p:tgtEl>
                                          <p:spTgt spid="2">
                                            <p:txEl>
                                              <p:pRg st="12" end="12"/>
                                            </p:txEl>
                                          </p:spTgt>
                                        </p:tgtEl>
                                        <p:attrNameLst>
                                          <p:attrName>ppt_y</p:attrName>
                                        </p:attrNameLst>
                                      </p:cBhvr>
                                      <p:tavLst>
                                        <p:tav tm="0">
                                          <p:val>
                                            <p:strVal val="#ppt_y+.1"/>
                                          </p:val>
                                        </p:tav>
                                        <p:tav tm="100000">
                                          <p:val>
                                            <p:strVal val="#ppt_y"/>
                                          </p:val>
                                        </p:tav>
                                      </p:tavLst>
                                    </p:anim>
                                    <p:animEffect transition="in" filter="fade">
                                      <p:cBhvr>
                                        <p:cTn id="43" dur="3000" decel="50000">
                                          <p:stCondLst>
                                            <p:cond delay="0"/>
                                          </p:stCondLst>
                                        </p:cTn>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40" name="Picture 8" descr="C:\Users\tp2.MVDSERVER\Desktop\images (13).jpg"/>
          <p:cNvPicPr>
            <a:picLocks noChangeAspect="1" noChangeArrowheads="1"/>
          </p:cNvPicPr>
          <p:nvPr/>
        </p:nvPicPr>
        <p:blipFill>
          <a:blip r:embed="rId2"/>
          <a:srcRect/>
          <a:stretch>
            <a:fillRect/>
          </a:stretch>
        </p:blipFill>
        <p:spPr bwMode="auto">
          <a:xfrm>
            <a:off x="214282" y="142852"/>
            <a:ext cx="8643998" cy="1500174"/>
          </a:xfrm>
          <a:prstGeom prst="rect">
            <a:avLst/>
          </a:prstGeom>
          <a:ln>
            <a:noFill/>
          </a:ln>
          <a:effectLst>
            <a:outerShdw blurRad="292100" dist="139700" dir="2700000" algn="tl" rotWithShape="0">
              <a:srgbClr val="333333">
                <a:alpha val="65000"/>
              </a:srgbClr>
            </a:outerShdw>
          </a:effectLst>
        </p:spPr>
      </p:pic>
      <p:pic>
        <p:nvPicPr>
          <p:cNvPr id="18441" name="Picture 9" descr="C:\Users\tp2.MVDSERVER\Desktop\images (12).jpg"/>
          <p:cNvPicPr>
            <a:picLocks noChangeAspect="1" noChangeArrowheads="1"/>
          </p:cNvPicPr>
          <p:nvPr/>
        </p:nvPicPr>
        <p:blipFill>
          <a:blip r:embed="rId3"/>
          <a:srcRect/>
          <a:stretch>
            <a:fillRect/>
          </a:stretch>
        </p:blipFill>
        <p:spPr bwMode="auto">
          <a:xfrm>
            <a:off x="5786446" y="3643314"/>
            <a:ext cx="2900366" cy="2643206"/>
          </a:xfrm>
          <a:prstGeom prst="rect">
            <a:avLst/>
          </a:prstGeom>
          <a:ln>
            <a:noFill/>
          </a:ln>
          <a:effectLst>
            <a:softEdge rad="31750"/>
          </a:effectLst>
        </p:spPr>
      </p:pic>
      <p:pic>
        <p:nvPicPr>
          <p:cNvPr id="18442" name="Picture 10" descr="C:\Users\tp2.MVDSERVER\Desktop\images (11).jpg"/>
          <p:cNvPicPr>
            <a:picLocks noChangeAspect="1" noChangeArrowheads="1"/>
          </p:cNvPicPr>
          <p:nvPr/>
        </p:nvPicPr>
        <p:blipFill>
          <a:blip r:embed="rId4"/>
          <a:srcRect/>
          <a:stretch>
            <a:fillRect/>
          </a:stretch>
        </p:blipFill>
        <p:spPr bwMode="auto">
          <a:xfrm>
            <a:off x="285720" y="3714752"/>
            <a:ext cx="5572164" cy="3000396"/>
          </a:xfrm>
          <a:prstGeom prst="rect">
            <a:avLst/>
          </a:prstGeom>
          <a:ln>
            <a:noFill/>
          </a:ln>
          <a:effectLst>
            <a:outerShdw blurRad="292100" dist="139700" dir="2700000" algn="tl" rotWithShape="0">
              <a:srgbClr val="333333">
                <a:alpha val="65000"/>
              </a:srgbClr>
            </a:outerShdw>
          </a:effectLst>
          <a:scene3d>
            <a:camera prst="orthographicFront"/>
            <a:lightRig rig="threePt" dir="t"/>
          </a:scene3d>
          <a:sp3d>
            <a:bevelT w="165100" prst="coolSlant"/>
          </a:sp3d>
        </p:spPr>
      </p:pic>
      <p:pic>
        <p:nvPicPr>
          <p:cNvPr id="18443" name="Picture 11" descr="C:\Users\tp2.MVDSERVER\Desktop\images (10).jpg"/>
          <p:cNvPicPr>
            <a:picLocks noChangeAspect="1" noChangeArrowheads="1"/>
          </p:cNvPicPr>
          <p:nvPr/>
        </p:nvPicPr>
        <p:blipFill>
          <a:blip r:embed="rId5"/>
          <a:srcRect/>
          <a:stretch>
            <a:fillRect/>
          </a:stretch>
        </p:blipFill>
        <p:spPr bwMode="auto">
          <a:xfrm>
            <a:off x="214282" y="1857365"/>
            <a:ext cx="8358246" cy="1500198"/>
          </a:xfrm>
          <a:prstGeom prst="rect">
            <a:avLst/>
          </a:prstGeom>
          <a:ln>
            <a:noFill/>
          </a:ln>
          <a:effectLst>
            <a:softEdge rad="112500"/>
          </a:effectLst>
        </p:spPr>
      </p:pic>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40"/>
                                        </p:tgtEl>
                                        <p:attrNameLst>
                                          <p:attrName>style.visibility</p:attrName>
                                        </p:attrNameLst>
                                      </p:cBhvr>
                                      <p:to>
                                        <p:strVal val="visible"/>
                                      </p:to>
                                    </p:set>
                                    <p:animEffect transition="in" filter="fade">
                                      <p:cBhvr>
                                        <p:cTn id="7" dur="20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GB" b="1" u="sng"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Assessment Procedure</a:t>
            </a:r>
            <a:endParaRPr lang="en-GB" b="1" u="sng"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Content Placeholder 2"/>
          <p:cNvSpPr>
            <a:spLocks noGrp="1"/>
          </p:cNvSpPr>
          <p:nvPr>
            <p:ph idx="1"/>
          </p:nvPr>
        </p:nvSpPr>
        <p:spPr>
          <a:xfrm>
            <a:off x="214282" y="1285860"/>
            <a:ext cx="8715436" cy="5286412"/>
          </a:xfrm>
        </p:spPr>
        <p:txBody>
          <a:bodyPr>
            <a:normAutofit/>
          </a:bodyPr>
          <a:lstStyle/>
          <a:p>
            <a:pPr>
              <a:buFont typeface="Wingdings" pitchFamily="2" charset="2"/>
              <a:buChar char="Ø"/>
            </a:pPr>
            <a:r>
              <a:rPr lang="en-GB" sz="1800" b="1" dirty="0" smtClean="0">
                <a:solidFill>
                  <a:schemeClr val="bg1"/>
                </a:solidFill>
              </a:rPr>
              <a:t>S. 139(1) :</a:t>
            </a:r>
            <a:r>
              <a:rPr lang="en-GB" sz="1800" dirty="0" smtClean="0">
                <a:solidFill>
                  <a:schemeClr val="bg1"/>
                </a:solidFill>
              </a:rPr>
              <a:t> In order to  claim </a:t>
            </a:r>
            <a:r>
              <a:rPr lang="en-US" sz="1800" dirty="0" smtClean="0">
                <a:solidFill>
                  <a:schemeClr val="bg1"/>
                </a:solidFill>
              </a:rPr>
              <a:t>exemption u/s 11 &amp; 12, one additional condition is added  </a:t>
            </a:r>
            <a:r>
              <a:rPr lang="en-US" sz="1800" dirty="0" err="1" smtClean="0">
                <a:solidFill>
                  <a:schemeClr val="bg1"/>
                </a:solidFill>
              </a:rPr>
              <a:t>i.e</a:t>
            </a:r>
            <a:r>
              <a:rPr lang="en-US" sz="1800" dirty="0" smtClean="0">
                <a:solidFill>
                  <a:schemeClr val="bg1"/>
                </a:solidFill>
              </a:rPr>
              <a:t> to file Return of income within the due date of furnishing return of income specified u/s 139 (1) of the IT Act.</a:t>
            </a:r>
          </a:p>
          <a:p>
            <a:pPr>
              <a:buNone/>
            </a:pPr>
            <a:endParaRPr lang="en-US" sz="1800" dirty="0" smtClean="0">
              <a:solidFill>
                <a:schemeClr val="bg1"/>
              </a:solidFill>
            </a:endParaRPr>
          </a:p>
          <a:p>
            <a:pPr>
              <a:buFont typeface="Wingdings" pitchFamily="2" charset="2"/>
              <a:buChar char="Ø"/>
            </a:pPr>
            <a:r>
              <a:rPr lang="en-US" sz="1800" b="1" dirty="0" smtClean="0">
                <a:solidFill>
                  <a:schemeClr val="bg1"/>
                </a:solidFill>
              </a:rPr>
              <a:t>S.139(5) </a:t>
            </a:r>
            <a:r>
              <a:rPr lang="en-US" sz="1800" dirty="0" smtClean="0">
                <a:solidFill>
                  <a:schemeClr val="bg1"/>
                </a:solidFill>
              </a:rPr>
              <a:t>: The time for furnishing of revised return shall be available upto the end of the relevant assessment year or before the completion of assessment, whichever is earlier.</a:t>
            </a:r>
          </a:p>
          <a:p>
            <a:pPr>
              <a:buNone/>
            </a:pPr>
            <a:endParaRPr lang="en-US" sz="1800" dirty="0" smtClean="0">
              <a:solidFill>
                <a:schemeClr val="bg1"/>
              </a:solidFill>
            </a:endParaRPr>
          </a:p>
          <a:p>
            <a:pPr>
              <a:buFont typeface="Wingdings" pitchFamily="2" charset="2"/>
              <a:buChar char="Ø"/>
            </a:pPr>
            <a:r>
              <a:rPr lang="en-US" sz="1800" b="1" dirty="0" smtClean="0">
                <a:solidFill>
                  <a:schemeClr val="bg1"/>
                </a:solidFill>
              </a:rPr>
              <a:t>S. 234F </a:t>
            </a:r>
            <a:r>
              <a:rPr lang="en-US" sz="1800" b="1" dirty="0" err="1" smtClean="0">
                <a:solidFill>
                  <a:schemeClr val="bg1"/>
                </a:solidFill>
              </a:rPr>
              <a:t>r.w</a:t>
            </a:r>
            <a:r>
              <a:rPr lang="en-US" sz="1800" b="1" dirty="0" smtClean="0">
                <a:solidFill>
                  <a:schemeClr val="bg1"/>
                </a:solidFill>
              </a:rPr>
              <a:t>. S.139(1):- </a:t>
            </a:r>
            <a:endParaRPr lang="en-GB" sz="1800" b="1" dirty="0" smtClean="0">
              <a:solidFill>
                <a:schemeClr val="bg1"/>
              </a:solidFill>
            </a:endParaRPr>
          </a:p>
        </p:txBody>
      </p:sp>
      <p:graphicFrame>
        <p:nvGraphicFramePr>
          <p:cNvPr id="4" name="Table 3"/>
          <p:cNvGraphicFramePr>
            <a:graphicFrameLocks noGrp="1"/>
          </p:cNvGraphicFramePr>
          <p:nvPr/>
        </p:nvGraphicFramePr>
        <p:xfrm>
          <a:off x="428596" y="4143380"/>
          <a:ext cx="8358246" cy="2143141"/>
        </p:xfrm>
        <a:graphic>
          <a:graphicData uri="http://schemas.openxmlformats.org/drawingml/2006/table">
            <a:tbl>
              <a:tblPr firstRow="1" bandRow="1">
                <a:tableStyleId>{5C22544A-7EE6-4342-B048-85BDC9FD1C3A}</a:tableStyleId>
              </a:tblPr>
              <a:tblGrid>
                <a:gridCol w="4179123"/>
                <a:gridCol w="4179123"/>
              </a:tblGrid>
              <a:tr h="398008">
                <a:tc>
                  <a:txBody>
                    <a:bodyPr/>
                    <a:lstStyle/>
                    <a:p>
                      <a:r>
                        <a:rPr lang="en-US" sz="1800" b="1" kern="1200" dirty="0" smtClean="0">
                          <a:solidFill>
                            <a:schemeClr val="lt1"/>
                          </a:solidFill>
                          <a:latin typeface="+mn-lt"/>
                          <a:ea typeface="+mn-ea"/>
                          <a:cs typeface="+mn-cs"/>
                        </a:rPr>
                        <a:t>Situations</a:t>
                      </a:r>
                      <a:endParaRPr lang="en-GB" dirty="0"/>
                    </a:p>
                  </a:txBody>
                  <a:tcPr/>
                </a:tc>
                <a:tc>
                  <a:txBody>
                    <a:bodyPr/>
                    <a:lstStyle/>
                    <a:p>
                      <a:r>
                        <a:rPr lang="en-US" sz="1800" b="1" kern="1200" dirty="0" smtClean="0">
                          <a:solidFill>
                            <a:schemeClr val="lt1"/>
                          </a:solidFill>
                          <a:latin typeface="+mn-lt"/>
                          <a:ea typeface="+mn-ea"/>
                          <a:cs typeface="+mn-cs"/>
                        </a:rPr>
                        <a:t>Late filing Fees</a:t>
                      </a:r>
                      <a:endParaRPr lang="en-GB" dirty="0"/>
                    </a:p>
                  </a:txBody>
                  <a:tcPr/>
                </a:tc>
              </a:tr>
              <a:tr h="678663">
                <a:tc>
                  <a:txBody>
                    <a:bodyPr/>
                    <a:lstStyle/>
                    <a:p>
                      <a:r>
                        <a:rPr lang="en-US" sz="1800" kern="1200" dirty="0" smtClean="0">
                          <a:solidFill>
                            <a:schemeClr val="dk1"/>
                          </a:solidFill>
                          <a:latin typeface="+mn-lt"/>
                          <a:ea typeface="+mn-ea"/>
                          <a:cs typeface="+mn-cs"/>
                        </a:rPr>
                        <a:t>If ITR is filed after due date but before 31</a:t>
                      </a:r>
                      <a:r>
                        <a:rPr lang="en-US" sz="1800" kern="1200" baseline="30000" dirty="0" smtClean="0">
                          <a:solidFill>
                            <a:schemeClr val="dk1"/>
                          </a:solidFill>
                          <a:latin typeface="+mn-lt"/>
                          <a:ea typeface="+mn-ea"/>
                          <a:cs typeface="+mn-cs"/>
                        </a:rPr>
                        <a:t>st</a:t>
                      </a:r>
                      <a:r>
                        <a:rPr lang="en-US" sz="1800" kern="1200" dirty="0" smtClean="0">
                          <a:solidFill>
                            <a:schemeClr val="dk1"/>
                          </a:solidFill>
                          <a:latin typeface="+mn-lt"/>
                          <a:ea typeface="+mn-ea"/>
                          <a:cs typeface="+mn-cs"/>
                        </a:rPr>
                        <a:t> December</a:t>
                      </a:r>
                      <a:endParaRPr lang="en-GB" dirty="0"/>
                    </a:p>
                  </a:txBody>
                  <a:tcPr/>
                </a:tc>
                <a:tc>
                  <a:txBody>
                    <a:bodyPr/>
                    <a:lstStyle/>
                    <a:p>
                      <a:r>
                        <a:rPr lang="en-US" sz="1800" kern="1200" dirty="0" smtClean="0">
                          <a:solidFill>
                            <a:schemeClr val="dk1"/>
                          </a:solidFill>
                          <a:latin typeface="+mn-lt"/>
                          <a:ea typeface="+mn-ea"/>
                          <a:cs typeface="+mn-cs"/>
                        </a:rPr>
                        <a:t>5,000/-</a:t>
                      </a:r>
                      <a:endParaRPr lang="en-GB" dirty="0"/>
                    </a:p>
                  </a:txBody>
                  <a:tcPr/>
                </a:tc>
              </a:tr>
              <a:tr h="387807">
                <a:tc>
                  <a:txBody>
                    <a:bodyPr/>
                    <a:lstStyle/>
                    <a:p>
                      <a:r>
                        <a:rPr lang="en-US" sz="1800" kern="1200" dirty="0" smtClean="0">
                          <a:solidFill>
                            <a:schemeClr val="dk1"/>
                          </a:solidFill>
                          <a:latin typeface="+mn-lt"/>
                          <a:ea typeface="+mn-ea"/>
                          <a:cs typeface="+mn-cs"/>
                        </a:rPr>
                        <a:t>After 31</a:t>
                      </a:r>
                      <a:r>
                        <a:rPr lang="en-US" sz="1800" kern="1200" baseline="30000" dirty="0" smtClean="0">
                          <a:solidFill>
                            <a:schemeClr val="dk1"/>
                          </a:solidFill>
                          <a:latin typeface="+mn-lt"/>
                          <a:ea typeface="+mn-ea"/>
                          <a:cs typeface="+mn-cs"/>
                        </a:rPr>
                        <a:t>st</a:t>
                      </a:r>
                      <a:r>
                        <a:rPr lang="en-US" sz="1800" kern="1200" dirty="0" smtClean="0">
                          <a:solidFill>
                            <a:schemeClr val="dk1"/>
                          </a:solidFill>
                          <a:latin typeface="+mn-lt"/>
                          <a:ea typeface="+mn-ea"/>
                          <a:cs typeface="+mn-cs"/>
                        </a:rPr>
                        <a:t> December </a:t>
                      </a:r>
                      <a:endParaRPr lang="en-GB" dirty="0"/>
                    </a:p>
                  </a:txBody>
                  <a:tcPr/>
                </a:tc>
                <a:tc>
                  <a:txBody>
                    <a:bodyPr/>
                    <a:lstStyle/>
                    <a:p>
                      <a:r>
                        <a:rPr lang="en-US" sz="1800" kern="1200" dirty="0" smtClean="0">
                          <a:solidFill>
                            <a:schemeClr val="dk1"/>
                          </a:solidFill>
                          <a:latin typeface="+mn-lt"/>
                          <a:ea typeface="+mn-ea"/>
                          <a:cs typeface="+mn-cs"/>
                        </a:rPr>
                        <a:t>10,000/-</a:t>
                      </a:r>
                      <a:endParaRPr lang="en-GB" dirty="0"/>
                    </a:p>
                  </a:txBody>
                  <a:tcPr/>
                </a:tc>
              </a:tr>
              <a:tr h="678663">
                <a:tc>
                  <a:txBody>
                    <a:bodyPr/>
                    <a:lstStyle/>
                    <a:p>
                      <a:r>
                        <a:rPr lang="en-US" sz="1800" kern="1200" dirty="0" smtClean="0">
                          <a:solidFill>
                            <a:schemeClr val="dk1"/>
                          </a:solidFill>
                          <a:latin typeface="+mn-lt"/>
                          <a:ea typeface="+mn-ea"/>
                          <a:cs typeface="+mn-cs"/>
                        </a:rPr>
                        <a:t>Where total income in ITR does not exceed INR 5 Lakhs</a:t>
                      </a:r>
                      <a:endParaRPr lang="en-GB" dirty="0"/>
                    </a:p>
                  </a:txBody>
                  <a:tcPr/>
                </a:tc>
                <a:tc>
                  <a:txBody>
                    <a:bodyPr/>
                    <a:lstStyle/>
                    <a:p>
                      <a:r>
                        <a:rPr lang="en-US" sz="1800" kern="1200" dirty="0" smtClean="0">
                          <a:solidFill>
                            <a:schemeClr val="dk1"/>
                          </a:solidFill>
                          <a:latin typeface="+mn-lt"/>
                          <a:ea typeface="+mn-ea"/>
                          <a:cs typeface="+mn-cs"/>
                        </a:rPr>
                        <a:t>1,000/-</a:t>
                      </a:r>
                      <a:endParaRPr lang="en-GB" dirty="0"/>
                    </a:p>
                  </a:txBody>
                  <a:tcPr/>
                </a:tc>
              </a:tr>
            </a:tbl>
          </a:graphicData>
        </a:graphic>
      </p:graphicFrame>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iterate type="lt">
                                    <p:tmPct val="0"/>
                                  </p:iterate>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edg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0" dur="1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1" dur="1500" accel="50000" fill="hold">
                                          <p:stCondLst>
                                            <p:cond delay="1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2" dur="3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1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4" dur="1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5" dur="1500" accel="50000" fill="hold">
                                          <p:stCondLst>
                                            <p:cond delay="1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6" dur="3000" decel="50000">
                                          <p:stCondLst>
                                            <p:cond delay="0"/>
                                          </p:stCondLst>
                                        </p:cTn>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0"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edge">
                                      <p:cBhvr>
                                        <p:cTn id="43"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p2.MVDSERVER\Desktop\images (15).jpg"/>
          <p:cNvPicPr>
            <a:picLocks noChangeAspect="1" noChangeArrowheads="1"/>
          </p:cNvPicPr>
          <p:nvPr/>
        </p:nvPicPr>
        <p:blipFill>
          <a:blip r:embed="rId2"/>
          <a:srcRect/>
          <a:stretch>
            <a:fillRect/>
          </a:stretch>
        </p:blipFill>
        <p:spPr bwMode="auto">
          <a:xfrm>
            <a:off x="500034" y="357166"/>
            <a:ext cx="3714776" cy="2357454"/>
          </a:xfrm>
          <a:prstGeom prst="rect">
            <a:avLst/>
          </a:prstGeom>
          <a:ln>
            <a:noFill/>
          </a:ln>
          <a:effectLst>
            <a:outerShdw blurRad="190500" algn="tl" rotWithShape="0">
              <a:srgbClr val="000000">
                <a:alpha val="70000"/>
              </a:srgbClr>
            </a:outerShdw>
          </a:effectLst>
        </p:spPr>
      </p:pic>
      <p:pic>
        <p:nvPicPr>
          <p:cNvPr id="1027" name="Picture 3" descr="C:\Users\tp2.MVDSERVER\Desktop\download (3).jpg"/>
          <p:cNvPicPr>
            <a:picLocks noChangeAspect="1" noChangeArrowheads="1"/>
          </p:cNvPicPr>
          <p:nvPr/>
        </p:nvPicPr>
        <p:blipFill>
          <a:blip r:embed="rId3"/>
          <a:srcRect/>
          <a:stretch>
            <a:fillRect/>
          </a:stretch>
        </p:blipFill>
        <p:spPr bwMode="auto">
          <a:xfrm>
            <a:off x="71406" y="3357562"/>
            <a:ext cx="7500990" cy="335758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1028" name="Picture 4" descr="C:\Users\tp2.MVDSERVER\Desktop\download (2).jpg"/>
          <p:cNvPicPr>
            <a:picLocks noChangeAspect="1" noChangeArrowheads="1"/>
          </p:cNvPicPr>
          <p:nvPr/>
        </p:nvPicPr>
        <p:blipFill>
          <a:blip r:embed="rId4"/>
          <a:srcRect/>
          <a:stretch>
            <a:fillRect/>
          </a:stretch>
        </p:blipFill>
        <p:spPr bwMode="auto">
          <a:xfrm>
            <a:off x="4500562" y="357166"/>
            <a:ext cx="4143404" cy="257176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slow"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0" fill="hold"/>
                                        <p:tgtEl>
                                          <p:spTgt spid="1027"/>
                                        </p:tgtEl>
                                        <p:attrNameLst>
                                          <p:attrName>ppt_x</p:attrName>
                                        </p:attrNameLst>
                                      </p:cBhvr>
                                      <p:tavLst>
                                        <p:tav tm="0">
                                          <p:val>
                                            <p:strVal val="#ppt_x"/>
                                          </p:val>
                                        </p:tav>
                                        <p:tav tm="100000">
                                          <p:val>
                                            <p:strVal val="#ppt_x"/>
                                          </p:val>
                                        </p:tav>
                                      </p:tavLst>
                                    </p:anim>
                                    <p:anim calcmode="lin" valueType="num">
                                      <p:cBhvr additive="base">
                                        <p:cTn id="8" dur="5000" fill="hold"/>
                                        <p:tgtEl>
                                          <p:spTgt spid="1027"/>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1028"/>
                                        </p:tgtEl>
                                        <p:attrNameLst>
                                          <p:attrName>style.visibility</p:attrName>
                                        </p:attrNameLst>
                                      </p:cBhvr>
                                      <p:to>
                                        <p:strVal val="visible"/>
                                      </p:to>
                                    </p:set>
                                    <p:anim calcmode="lin" valueType="num">
                                      <p:cBhvr additive="base">
                                        <p:cTn id="11" dur="5000" fill="hold"/>
                                        <p:tgtEl>
                                          <p:spTgt spid="1028"/>
                                        </p:tgtEl>
                                        <p:attrNameLst>
                                          <p:attrName>ppt_x</p:attrName>
                                        </p:attrNameLst>
                                      </p:cBhvr>
                                      <p:tavLst>
                                        <p:tav tm="0">
                                          <p:val>
                                            <p:strVal val="#ppt_x"/>
                                          </p:val>
                                        </p:tav>
                                        <p:tav tm="100000">
                                          <p:val>
                                            <p:strVal val="#ppt_x"/>
                                          </p:val>
                                        </p:tav>
                                      </p:tavLst>
                                    </p:anim>
                                    <p:anim calcmode="lin" valueType="num">
                                      <p:cBhvr additive="base">
                                        <p:cTn id="12" dur="5000" fill="hold"/>
                                        <p:tgtEl>
                                          <p:spTgt spid="1028"/>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additive="base">
                                        <p:cTn id="15" dur="5000" fill="hold"/>
                                        <p:tgtEl>
                                          <p:spTgt spid="1026"/>
                                        </p:tgtEl>
                                        <p:attrNameLst>
                                          <p:attrName>ppt_x</p:attrName>
                                        </p:attrNameLst>
                                      </p:cBhvr>
                                      <p:tavLst>
                                        <p:tav tm="0">
                                          <p:val>
                                            <p:strVal val="#ppt_x"/>
                                          </p:val>
                                        </p:tav>
                                        <p:tav tm="100000">
                                          <p:val>
                                            <p:strVal val="#ppt_x"/>
                                          </p:val>
                                        </p:tav>
                                      </p:tavLst>
                                    </p:anim>
                                    <p:anim calcmode="lin" valueType="num">
                                      <p:cBhvr additive="base">
                                        <p:cTn id="16" dur="50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TAX RATES</a:t>
            </a:r>
            <a:endParaRPr lang="en-GB"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457200" y="1285860"/>
            <a:ext cx="8229600" cy="5286412"/>
          </a:xfrm>
        </p:spPr>
        <p:txBody>
          <a:bodyPr>
            <a:normAutofit/>
          </a:bodyPr>
          <a:lstStyle/>
          <a:p>
            <a:pPr>
              <a:buNone/>
            </a:pPr>
            <a:r>
              <a:rPr lang="en-GB" sz="2000" b="1" i="1" u="sng" dirty="0" smtClean="0">
                <a:solidFill>
                  <a:srgbClr val="00B0F0"/>
                </a:solidFill>
              </a:rPr>
              <a:t>Personal Income Tax</a:t>
            </a:r>
          </a:p>
          <a:p>
            <a:pPr>
              <a:buNone/>
            </a:pPr>
            <a:endParaRPr lang="en-GB" sz="2000" b="1" i="1" u="sng" dirty="0" smtClean="0">
              <a:solidFill>
                <a:schemeClr val="bg1"/>
              </a:solidFill>
            </a:endParaRPr>
          </a:p>
          <a:p>
            <a:pPr algn="just">
              <a:buNone/>
            </a:pPr>
            <a:endParaRPr lang="en-GB" sz="1600" dirty="0" smtClean="0">
              <a:solidFill>
                <a:schemeClr val="bg1"/>
              </a:solidFill>
              <a:latin typeface="Arial" pitchFamily="34" charset="0"/>
              <a:cs typeface="Arial" pitchFamily="34" charset="0"/>
            </a:endParaRPr>
          </a:p>
          <a:p>
            <a:pPr algn="just">
              <a:buNone/>
            </a:pPr>
            <a:endParaRPr lang="en-US" sz="1600" dirty="0" smtClean="0">
              <a:solidFill>
                <a:schemeClr val="bg1"/>
              </a:solidFill>
              <a:latin typeface="Arial" pitchFamily="34" charset="0"/>
              <a:cs typeface="Arial" pitchFamily="34" charset="0"/>
            </a:endParaRPr>
          </a:p>
          <a:p>
            <a:pPr algn="just">
              <a:buNone/>
            </a:pPr>
            <a:endParaRPr lang="en-US" sz="1600" dirty="0" smtClean="0">
              <a:solidFill>
                <a:schemeClr val="bg1"/>
              </a:solidFill>
              <a:latin typeface="Arial" pitchFamily="34" charset="0"/>
              <a:cs typeface="Arial" pitchFamily="34" charset="0"/>
            </a:endParaRPr>
          </a:p>
          <a:p>
            <a:pPr algn="just">
              <a:buNone/>
            </a:pPr>
            <a:endParaRPr lang="en-US" sz="1600" dirty="0" smtClean="0">
              <a:solidFill>
                <a:schemeClr val="bg1"/>
              </a:solidFill>
              <a:latin typeface="Arial" pitchFamily="34" charset="0"/>
              <a:cs typeface="Arial" pitchFamily="34" charset="0"/>
            </a:endParaRPr>
          </a:p>
          <a:p>
            <a:pPr algn="just">
              <a:buNone/>
            </a:pPr>
            <a:endParaRPr lang="en-US" sz="1600" dirty="0" smtClean="0">
              <a:solidFill>
                <a:schemeClr val="bg1"/>
              </a:solidFill>
              <a:latin typeface="Arial" pitchFamily="34" charset="0"/>
              <a:cs typeface="Arial" pitchFamily="34" charset="0"/>
            </a:endParaRPr>
          </a:p>
          <a:p>
            <a:pPr algn="just">
              <a:buNone/>
            </a:pPr>
            <a:endParaRPr lang="en-US" sz="1600" dirty="0" smtClean="0">
              <a:solidFill>
                <a:schemeClr val="bg1"/>
              </a:solidFill>
              <a:latin typeface="Arial" pitchFamily="34" charset="0"/>
              <a:cs typeface="Arial" pitchFamily="34" charset="0"/>
            </a:endParaRPr>
          </a:p>
          <a:p>
            <a:pPr algn="just">
              <a:buNone/>
            </a:pPr>
            <a:endParaRPr lang="en-US" sz="1600" dirty="0" smtClean="0">
              <a:solidFill>
                <a:schemeClr val="bg1"/>
              </a:solidFill>
              <a:latin typeface="Arial" pitchFamily="34" charset="0"/>
              <a:cs typeface="Arial" pitchFamily="34" charset="0"/>
            </a:endParaRPr>
          </a:p>
          <a:p>
            <a:pPr algn="just">
              <a:buNone/>
            </a:pPr>
            <a:endParaRPr lang="en-US" sz="1600" dirty="0" smtClean="0">
              <a:solidFill>
                <a:schemeClr val="bg1"/>
              </a:solidFill>
              <a:latin typeface="Arial" pitchFamily="34" charset="0"/>
              <a:cs typeface="Arial" pitchFamily="34" charset="0"/>
            </a:endParaRPr>
          </a:p>
          <a:p>
            <a:pPr lvl="0">
              <a:buNone/>
            </a:pPr>
            <a:endParaRPr lang="en-GB" sz="1600" dirty="0" smtClean="0"/>
          </a:p>
          <a:p>
            <a:pPr>
              <a:buFont typeface="Wingdings" pitchFamily="2" charset="2"/>
              <a:buChar char="Ø"/>
            </a:pPr>
            <a:endParaRPr lang="en-GB" sz="1600" dirty="0" smtClean="0"/>
          </a:p>
        </p:txBody>
      </p:sp>
      <p:pic>
        <p:nvPicPr>
          <p:cNvPr id="4" name="Picture 2"/>
          <p:cNvPicPr>
            <a:picLocks noChangeAspect="1" noChangeArrowheads="1"/>
          </p:cNvPicPr>
          <p:nvPr/>
        </p:nvPicPr>
        <p:blipFill>
          <a:blip r:embed="rId3"/>
          <a:srcRect/>
          <a:stretch>
            <a:fillRect/>
          </a:stretch>
        </p:blipFill>
        <p:spPr bwMode="auto">
          <a:xfrm>
            <a:off x="642910" y="1785926"/>
            <a:ext cx="7715304" cy="4286280"/>
          </a:xfrm>
          <a:prstGeom prst="rect">
            <a:avLst/>
          </a:prstGeom>
          <a:noFill/>
          <a:ln w="9525">
            <a:noFill/>
            <a:miter lim="800000"/>
            <a:headEnd/>
            <a:tailEnd/>
          </a:ln>
          <a:effectLst/>
        </p:spPr>
      </p:pic>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3" dur="1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4" dur="1500" accel="50000" fill="hold">
                                          <p:stCondLst>
                                            <p:cond delay="1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5" dur="3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1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7" dur="1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8" dur="1500" accel="50000" fill="hold">
                                          <p:stCondLst>
                                            <p:cond delay="1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9" dur="3000" decel="50000">
                                          <p:stCondLst>
                                            <p:cond delay="0"/>
                                          </p:stCondLst>
                                        </p:cTn>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edge">
                                      <p:cBhvr>
                                        <p:cTn id="24"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6000"/>
            <a:lum/>
          </a:blip>
          <a:srcRect/>
          <a:stretch>
            <a:fillRect/>
          </a:stretch>
        </a:blip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72173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en-GB" b="0" i="0" u="none" strike="noStrike" cap="none" normalizeH="0" baseline="0" dirty="0" smtClean="0">
                <a:ln>
                  <a:noFill/>
                </a:ln>
                <a:solidFill>
                  <a:schemeClr val="bg1"/>
                </a:solidFill>
                <a:effectLst/>
                <a:latin typeface="+mj-lt"/>
                <a:ea typeface="Times New Roman" pitchFamily="18" charset="0"/>
                <a:cs typeface="Calibri" pitchFamily="34" charset="0"/>
              </a:rPr>
              <a:t> There</a:t>
            </a:r>
            <a:r>
              <a:rPr kumimoji="0" lang="en-GB" b="0" i="0" u="none" strike="noStrike" cap="none" normalizeH="0" dirty="0" smtClean="0">
                <a:ln>
                  <a:noFill/>
                </a:ln>
                <a:solidFill>
                  <a:schemeClr val="bg1"/>
                </a:solidFill>
                <a:effectLst/>
                <a:latin typeface="+mj-lt"/>
                <a:ea typeface="Times New Roman" pitchFamily="18" charset="0"/>
                <a:cs typeface="Calibri" pitchFamily="34" charset="0"/>
              </a:rPr>
              <a:t> was requirement  to disclose the reason of Search/ Provisional Attachment  of Property.</a:t>
            </a:r>
          </a:p>
          <a:p>
            <a:pPr marL="0" marR="0" lvl="0" indent="0" algn="just" defTabSz="914400" rtl="0" eaLnBrk="1" fontAlgn="base" latinLnBrk="0" hangingPunct="1">
              <a:lnSpc>
                <a:spcPct val="100000"/>
              </a:lnSpc>
              <a:spcBef>
                <a:spcPct val="0"/>
              </a:spcBef>
              <a:spcAft>
                <a:spcPct val="0"/>
              </a:spcAft>
              <a:buClrTx/>
              <a:buSzTx/>
              <a:tabLst/>
            </a:pPr>
            <a:endParaRPr kumimoji="0" lang="en-GB" sz="2000" b="0" i="0" u="none" strike="noStrike" cap="none" normalizeH="0" dirty="0" smtClean="0">
              <a:ln>
                <a:noFill/>
              </a:ln>
              <a:solidFill>
                <a:schemeClr val="bg1"/>
              </a:solidFill>
              <a:effectLst/>
              <a:latin typeface="+mj-lt"/>
              <a:ea typeface="Times New Roman" pitchFamily="18"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lang="en-GB" sz="2000" baseline="0" dirty="0" smtClean="0">
                <a:solidFill>
                  <a:schemeClr val="bg1"/>
                </a:solidFill>
                <a:latin typeface="+mj-lt"/>
                <a:ea typeface="Times New Roman" pitchFamily="18" charset="0"/>
                <a:cs typeface="Calibri" pitchFamily="34" charset="0"/>
              </a:rPr>
              <a:t> Now with the Proposed Amendment </a:t>
            </a:r>
            <a:r>
              <a:rPr lang="en-GB" sz="2000" dirty="0" smtClean="0">
                <a:solidFill>
                  <a:schemeClr val="bg1"/>
                </a:solidFill>
                <a:latin typeface="+mj-lt"/>
                <a:ea typeface="Times New Roman" pitchFamily="18" charset="0"/>
                <a:cs typeface="Calibri" pitchFamily="34" charset="0"/>
              </a:rPr>
              <a:t> the </a:t>
            </a:r>
            <a:r>
              <a:rPr kumimoji="0" lang="en-GB" sz="2000" b="0" i="0" u="none" strike="noStrike" cap="none" normalizeH="0" baseline="0" dirty="0" smtClean="0">
                <a:ln>
                  <a:noFill/>
                </a:ln>
                <a:solidFill>
                  <a:schemeClr val="bg1"/>
                </a:solidFill>
                <a:effectLst/>
                <a:latin typeface="+mj-lt"/>
                <a:ea typeface="Times New Roman" pitchFamily="18" charset="0"/>
                <a:cs typeface="Calibri" pitchFamily="34" charset="0"/>
              </a:rPr>
              <a:t>reasons behind undertaking search is not required to be disclosed.</a:t>
            </a:r>
          </a:p>
          <a:p>
            <a:pPr marL="0" marR="0" lvl="0" indent="0" algn="just" defTabSz="914400" rtl="0" eaLnBrk="1" fontAlgn="base" latinLnBrk="0" hangingPunct="1">
              <a:lnSpc>
                <a:spcPct val="100000"/>
              </a:lnSpc>
              <a:spcBef>
                <a:spcPct val="0"/>
              </a:spcBef>
              <a:spcAft>
                <a:spcPct val="0"/>
              </a:spcAft>
              <a:buClrTx/>
              <a:buSzTx/>
              <a:tabLst/>
            </a:pPr>
            <a:endParaRPr kumimoji="0" lang="en-GB" sz="2000" b="0" i="0" u="none" strike="noStrike" cap="none" normalizeH="0" baseline="0" dirty="0" smtClean="0">
              <a:ln>
                <a:noFill/>
              </a:ln>
              <a:solidFill>
                <a:schemeClr val="bg1"/>
              </a:solidFill>
              <a:effectLst/>
              <a:latin typeface="+mj-lt"/>
              <a:ea typeface="Times New Roman" pitchFamily="18"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en-GB" sz="2000" b="0" i="0" u="none" strike="noStrike" cap="none" normalizeH="0" baseline="0" dirty="0" smtClean="0">
                <a:ln>
                  <a:noFill/>
                </a:ln>
                <a:solidFill>
                  <a:schemeClr val="bg1"/>
                </a:solidFill>
                <a:effectLst/>
                <a:latin typeface="+mj-lt"/>
                <a:ea typeface="Times New Roman" pitchFamily="18" charset="0"/>
                <a:cs typeface="Calibri" pitchFamily="34" charset="0"/>
              </a:rPr>
              <a:t>The maximum period for the provisional attachment is proposed to be 6 months. </a:t>
            </a:r>
          </a:p>
          <a:p>
            <a:pPr marL="0" marR="0" lvl="0" indent="0" algn="just" defTabSz="914400" rtl="0" eaLnBrk="1" fontAlgn="base" latinLnBrk="0" hangingPunct="1">
              <a:lnSpc>
                <a:spcPct val="100000"/>
              </a:lnSpc>
              <a:spcBef>
                <a:spcPct val="0"/>
              </a:spcBef>
              <a:spcAft>
                <a:spcPct val="0"/>
              </a:spcAft>
              <a:buClrTx/>
              <a:buSzTx/>
              <a:tabLst/>
            </a:pPr>
            <a:endParaRPr lang="en-GB" sz="2000" dirty="0" smtClean="0">
              <a:solidFill>
                <a:schemeClr val="bg1"/>
              </a:solidFill>
              <a:latin typeface="+mj-lt"/>
              <a:ea typeface="Times New Roman" pitchFamily="18"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tabLst/>
            </a:pPr>
            <a:r>
              <a:rPr kumimoji="0" lang="en-GB" sz="2000" b="0" i="0" u="none" strike="noStrike" cap="none" normalizeH="0" baseline="0" dirty="0" smtClean="0">
                <a:ln>
                  <a:noFill/>
                </a:ln>
                <a:solidFill>
                  <a:schemeClr val="bg1"/>
                </a:solidFill>
                <a:effectLst/>
                <a:latin typeface="+mj-lt"/>
                <a:ea typeface="Times New Roman" pitchFamily="18" charset="0"/>
                <a:cs typeface="Calibri" pitchFamily="34" charset="0"/>
              </a:rPr>
              <a:t>Within 60 days from the date on which the last of the authorizations for search was executed, a reference to Valuation Officer may be made who shall estimate fair market value of property. </a:t>
            </a:r>
          </a:p>
          <a:p>
            <a:pPr marL="0" marR="0" lvl="0" indent="0" algn="just" defTabSz="914400" rtl="0" eaLnBrk="0" fontAlgn="base" latinLnBrk="0" hangingPunct="0">
              <a:lnSpc>
                <a:spcPct val="100000"/>
              </a:lnSpc>
              <a:spcBef>
                <a:spcPct val="0"/>
              </a:spcBef>
              <a:spcAft>
                <a:spcPct val="0"/>
              </a:spcAft>
              <a:buClrTx/>
              <a:buSzTx/>
              <a:buFontTx/>
              <a:buNone/>
              <a:tabLst/>
            </a:pPr>
            <a:endParaRPr lang="en-GB" sz="2500" dirty="0" smtClean="0">
              <a:solidFill>
                <a:schemeClr val="bg1"/>
              </a:solidFill>
              <a:latin typeface="+mj-lt"/>
              <a:ea typeface="Times New Roman" pitchFamily="18" charset="0"/>
              <a:cs typeface="Calibri" pitchFamily="34" charset="0"/>
            </a:endParaRPr>
          </a:p>
          <a:p>
            <a:pPr>
              <a:buFont typeface="Wingdings" pitchFamily="2" charset="2"/>
              <a:buChar char="Ø"/>
            </a:pPr>
            <a:r>
              <a:rPr lang="en-US" sz="2200" b="1" dirty="0" smtClean="0">
                <a:solidFill>
                  <a:schemeClr val="bg1"/>
                </a:solidFill>
              </a:rPr>
              <a:t>Now the time limit for making assessment order is as follows:-</a:t>
            </a:r>
            <a:endParaRPr lang="en-GB" sz="2800" dirty="0" smtClean="0"/>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sz="2500" b="0" i="0" u="none" strike="noStrike" cap="none" normalizeH="0" baseline="0" dirty="0" smtClean="0">
              <a:ln>
                <a:noFill/>
              </a:ln>
              <a:solidFill>
                <a:schemeClr val="tx1"/>
              </a:solidFill>
              <a:effectLst/>
              <a:latin typeface="+mj-lt"/>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GB" sz="2500" dirty="0" smtClean="0">
              <a:latin typeface="+mj-lt"/>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sz="2500" b="0" i="0" u="none" strike="noStrike" cap="none" normalizeH="0" baseline="0" dirty="0" smtClean="0">
              <a:ln>
                <a:noFill/>
              </a:ln>
              <a:solidFill>
                <a:schemeClr val="tx1"/>
              </a:solidFill>
              <a:effectLst/>
              <a:latin typeface="+mj-lt"/>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GB" sz="2500" dirty="0" smtClean="0">
              <a:latin typeface="+mj-lt"/>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sz="2500" b="0" i="0" u="none" strike="noStrike" cap="none" normalizeH="0" baseline="0" dirty="0" smtClean="0">
              <a:ln>
                <a:noFill/>
              </a:ln>
              <a:solidFill>
                <a:schemeClr val="tx1"/>
              </a:solidFill>
              <a:effectLst/>
              <a:latin typeface="+mj-lt"/>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GB" sz="2500" dirty="0" smtClean="0">
              <a:latin typeface="+mj-lt"/>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sz="2500" b="0" i="0" u="none" strike="noStrike" cap="none" normalizeH="0" baseline="0" dirty="0" smtClean="0">
              <a:ln>
                <a:noFill/>
              </a:ln>
              <a:solidFill>
                <a:schemeClr val="tx1"/>
              </a:solidFill>
              <a:effectLst/>
              <a:latin typeface="+mj-lt"/>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sz="2500" b="0" i="0" u="none" strike="noStrike" cap="none" normalizeH="0" baseline="0" dirty="0" smtClean="0">
              <a:ln>
                <a:noFill/>
              </a:ln>
              <a:solidFill>
                <a:schemeClr val="tx1"/>
              </a:solidFill>
              <a:effectLst/>
              <a:latin typeface="+mj-lt"/>
              <a:cs typeface="Arial" pitchFamily="34" charset="0"/>
            </a:endParaRPr>
          </a:p>
        </p:txBody>
      </p:sp>
      <p:graphicFrame>
        <p:nvGraphicFramePr>
          <p:cNvPr id="3" name="Table 2"/>
          <p:cNvGraphicFramePr>
            <a:graphicFrameLocks noGrp="1"/>
          </p:cNvGraphicFramePr>
          <p:nvPr/>
        </p:nvGraphicFramePr>
        <p:xfrm>
          <a:off x="500035" y="4857127"/>
          <a:ext cx="8143932" cy="1369883"/>
        </p:xfrm>
        <a:graphic>
          <a:graphicData uri="http://schemas.openxmlformats.org/drawingml/2006/table">
            <a:tbl>
              <a:tblPr firstRow="1" bandRow="1">
                <a:tableStyleId>{5C22544A-7EE6-4342-B048-85BDC9FD1C3A}</a:tableStyleId>
              </a:tblPr>
              <a:tblGrid>
                <a:gridCol w="1221590"/>
                <a:gridCol w="1425188"/>
                <a:gridCol w="5497154"/>
              </a:tblGrid>
              <a:tr h="333967">
                <a:tc>
                  <a:txBody>
                    <a:bodyPr/>
                    <a:lstStyle/>
                    <a:p>
                      <a:r>
                        <a:rPr lang="en-IN" sz="1800" b="1" kern="1200" dirty="0" smtClean="0">
                          <a:solidFill>
                            <a:schemeClr val="lt1"/>
                          </a:solidFill>
                          <a:latin typeface="+mn-lt"/>
                          <a:ea typeface="+mn-ea"/>
                          <a:cs typeface="+mn-cs"/>
                        </a:rPr>
                        <a:t>Section</a:t>
                      </a:r>
                      <a:endParaRPr lang="en-GB" dirty="0"/>
                    </a:p>
                  </a:txBody>
                  <a:tcPr/>
                </a:tc>
                <a:tc>
                  <a:txBody>
                    <a:bodyPr/>
                    <a:lstStyle/>
                    <a:p>
                      <a:r>
                        <a:rPr lang="en-IN" sz="1800" b="1" kern="1200" dirty="0" smtClean="0">
                          <a:solidFill>
                            <a:schemeClr val="lt1"/>
                          </a:solidFill>
                          <a:latin typeface="+mn-lt"/>
                          <a:ea typeface="+mn-ea"/>
                          <a:cs typeface="+mn-cs"/>
                        </a:rPr>
                        <a:t> Asst. Year</a:t>
                      </a:r>
                      <a:endParaRPr lang="en-GB" dirty="0"/>
                    </a:p>
                  </a:txBody>
                  <a:tcPr/>
                </a:tc>
                <a:tc>
                  <a:txBody>
                    <a:bodyPr/>
                    <a:lstStyle/>
                    <a:p>
                      <a:r>
                        <a:rPr lang="en-IN" sz="1800" b="1" kern="1200" dirty="0" smtClean="0">
                          <a:solidFill>
                            <a:schemeClr val="lt1"/>
                          </a:solidFill>
                          <a:latin typeface="+mn-lt"/>
                          <a:ea typeface="+mn-ea"/>
                          <a:cs typeface="+mn-cs"/>
                        </a:rPr>
                        <a:t>Time Limit for making order</a:t>
                      </a:r>
                      <a:endParaRPr lang="en-GB" dirty="0"/>
                    </a:p>
                  </a:txBody>
                  <a:tcPr/>
                </a:tc>
              </a:tr>
              <a:tr h="420691">
                <a:tc>
                  <a:txBody>
                    <a:bodyPr/>
                    <a:lstStyle/>
                    <a:p>
                      <a:r>
                        <a:rPr lang="en-IN" sz="1800" kern="1200" dirty="0" smtClean="0">
                          <a:solidFill>
                            <a:schemeClr val="dk1"/>
                          </a:solidFill>
                          <a:latin typeface="+mn-lt"/>
                          <a:ea typeface="+mn-ea"/>
                          <a:cs typeface="+mn-cs"/>
                        </a:rPr>
                        <a:t>143 &amp; 144</a:t>
                      </a:r>
                      <a:endParaRPr lang="en-GB" dirty="0"/>
                    </a:p>
                  </a:txBody>
                  <a:tcPr/>
                </a:tc>
                <a:tc>
                  <a:txBody>
                    <a:bodyPr/>
                    <a:lstStyle/>
                    <a:p>
                      <a:r>
                        <a:rPr lang="en-IN" sz="1800" kern="1200" dirty="0" smtClean="0">
                          <a:solidFill>
                            <a:schemeClr val="dk1"/>
                          </a:solidFill>
                          <a:latin typeface="+mn-lt"/>
                          <a:ea typeface="+mn-ea"/>
                          <a:cs typeface="+mn-cs"/>
                        </a:rPr>
                        <a:t>2018-19</a:t>
                      </a:r>
                      <a:endParaRPr lang="en-GB" dirty="0"/>
                    </a:p>
                  </a:txBody>
                  <a:tcPr/>
                </a:tc>
                <a:tc>
                  <a:txBody>
                    <a:bodyPr/>
                    <a:lstStyle/>
                    <a:p>
                      <a:r>
                        <a:rPr lang="en-IN" sz="1800" kern="1200" dirty="0" smtClean="0">
                          <a:solidFill>
                            <a:schemeClr val="dk1"/>
                          </a:solidFill>
                          <a:latin typeface="+mn-lt"/>
                          <a:ea typeface="+mn-ea"/>
                          <a:cs typeface="+mn-cs"/>
                        </a:rPr>
                        <a:t>Within 18 month from the end of assessment year</a:t>
                      </a:r>
                      <a:endParaRPr lang="en-GB" dirty="0"/>
                    </a:p>
                  </a:txBody>
                  <a:tcPr/>
                </a:tc>
              </a:tr>
              <a:tr h="583432">
                <a:tc>
                  <a:txBody>
                    <a:bodyPr/>
                    <a:lstStyle/>
                    <a:p>
                      <a:r>
                        <a:rPr lang="en-IN" sz="1800" kern="1200" dirty="0" smtClean="0">
                          <a:solidFill>
                            <a:schemeClr val="dk1"/>
                          </a:solidFill>
                          <a:latin typeface="+mn-lt"/>
                          <a:ea typeface="+mn-ea"/>
                          <a:cs typeface="+mn-cs"/>
                        </a:rPr>
                        <a:t>143 &amp; 144</a:t>
                      </a:r>
                      <a:endParaRPr lang="en-GB" dirty="0"/>
                    </a:p>
                  </a:txBody>
                  <a:tcPr/>
                </a:tc>
                <a:tc>
                  <a:txBody>
                    <a:bodyPr/>
                    <a:lstStyle/>
                    <a:p>
                      <a:r>
                        <a:rPr lang="en-IN" sz="1800" kern="1200" dirty="0" smtClean="0">
                          <a:solidFill>
                            <a:schemeClr val="dk1"/>
                          </a:solidFill>
                          <a:latin typeface="+mn-lt"/>
                          <a:ea typeface="+mn-ea"/>
                          <a:cs typeface="+mn-cs"/>
                        </a:rPr>
                        <a:t>2019-20</a:t>
                      </a:r>
                      <a:endParaRPr lang="en-GB" dirty="0"/>
                    </a:p>
                  </a:txBody>
                  <a:tcPr/>
                </a:tc>
                <a:tc>
                  <a:txBody>
                    <a:bodyPr/>
                    <a:lstStyle/>
                    <a:p>
                      <a:r>
                        <a:rPr lang="en-IN" sz="1800" kern="1200" dirty="0" smtClean="0">
                          <a:solidFill>
                            <a:schemeClr val="dk1"/>
                          </a:solidFill>
                          <a:latin typeface="+mn-lt"/>
                          <a:ea typeface="+mn-ea"/>
                          <a:cs typeface="+mn-cs"/>
                        </a:rPr>
                        <a:t>Within 12 month from the end of assessment year</a:t>
                      </a:r>
                      <a:endParaRPr lang="en-GB" dirty="0"/>
                    </a:p>
                  </a:txBody>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49">
                                            <p:txEl>
                                              <p:pRg st="0" end="0"/>
                                            </p:txEl>
                                          </p:spTgt>
                                        </p:tgtEl>
                                        <p:attrNameLst>
                                          <p:attrName>style.visibility</p:attrName>
                                        </p:attrNameLst>
                                      </p:cBhvr>
                                      <p:to>
                                        <p:strVal val="visible"/>
                                      </p:to>
                                    </p:set>
                                    <p:animEffect transition="in" filter="checkerboard(across)">
                                      <p:cBhvr>
                                        <p:cTn id="7" dur="3000"/>
                                        <p:tgtEl>
                                          <p:spTgt spid="20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2049">
                                            <p:txEl>
                                              <p:pRg st="2" end="2"/>
                                            </p:txEl>
                                          </p:spTgt>
                                        </p:tgtEl>
                                        <p:attrNameLst>
                                          <p:attrName>style.visibility</p:attrName>
                                        </p:attrNameLst>
                                      </p:cBhvr>
                                      <p:to>
                                        <p:strVal val="visible"/>
                                      </p:to>
                                    </p:set>
                                    <p:anim calcmode="discrete" valueType="clr">
                                      <p:cBhvr override="childStyle">
                                        <p:cTn id="12" dur="80"/>
                                        <p:tgtEl>
                                          <p:spTgt spid="204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049">
                                            <p:txEl>
                                              <p:pRg st="2" end="2"/>
                                            </p:txEl>
                                          </p:spTgt>
                                        </p:tgtEl>
                                        <p:attrNameLst>
                                          <p:attrName>fillcolor</p:attrName>
                                        </p:attrNameLst>
                                      </p:cBhvr>
                                      <p:tavLst>
                                        <p:tav tm="0">
                                          <p:val>
                                            <p:clrVal>
                                              <a:schemeClr val="accent2"/>
                                            </p:clrVal>
                                          </p:val>
                                        </p:tav>
                                        <p:tav tm="50000">
                                          <p:val>
                                            <p:clrVal>
                                              <a:schemeClr val="hlink"/>
                                            </p:clrVal>
                                          </p:val>
                                        </p:tav>
                                      </p:tavLst>
                                    </p:anim>
                                    <p:set>
                                      <p:cBhvr>
                                        <p:cTn id="14" dur="80"/>
                                        <p:tgtEl>
                                          <p:spTgt spid="2049">
                                            <p:txEl>
                                              <p:pRg st="2" end="2"/>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2049">
                                            <p:txEl>
                                              <p:pRg st="4" end="4"/>
                                            </p:txEl>
                                          </p:spTgt>
                                        </p:tgtEl>
                                        <p:attrNameLst>
                                          <p:attrName>style.visibility</p:attrName>
                                        </p:attrNameLst>
                                      </p:cBhvr>
                                      <p:to>
                                        <p:strVal val="visible"/>
                                      </p:to>
                                    </p:set>
                                    <p:anim calcmode="discrete" valueType="clr">
                                      <p:cBhvr override="childStyle">
                                        <p:cTn id="19" dur="80"/>
                                        <p:tgtEl>
                                          <p:spTgt spid="204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049">
                                            <p:txEl>
                                              <p:pRg st="4" end="4"/>
                                            </p:txEl>
                                          </p:spTgt>
                                        </p:tgtEl>
                                        <p:attrNameLst>
                                          <p:attrName>fillcolor</p:attrName>
                                        </p:attrNameLst>
                                      </p:cBhvr>
                                      <p:tavLst>
                                        <p:tav tm="0">
                                          <p:val>
                                            <p:clrVal>
                                              <a:schemeClr val="accent2"/>
                                            </p:clrVal>
                                          </p:val>
                                        </p:tav>
                                        <p:tav tm="50000">
                                          <p:val>
                                            <p:clrVal>
                                              <a:schemeClr val="hlink"/>
                                            </p:clrVal>
                                          </p:val>
                                        </p:tav>
                                      </p:tavLst>
                                    </p:anim>
                                    <p:set>
                                      <p:cBhvr>
                                        <p:cTn id="21" dur="80"/>
                                        <p:tgtEl>
                                          <p:spTgt spid="2049">
                                            <p:txEl>
                                              <p:pRg st="4" end="4"/>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2049">
                                            <p:txEl>
                                              <p:pRg st="6" end="6"/>
                                            </p:txEl>
                                          </p:spTgt>
                                        </p:tgtEl>
                                        <p:attrNameLst>
                                          <p:attrName>style.visibility</p:attrName>
                                        </p:attrNameLst>
                                      </p:cBhvr>
                                      <p:to>
                                        <p:strVal val="visible"/>
                                      </p:to>
                                    </p:set>
                                    <p:animEffect transition="in" filter="blinds(horizontal)">
                                      <p:cBhvr>
                                        <p:cTn id="26" dur="3000"/>
                                        <p:tgtEl>
                                          <p:spTgt spid="2049">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2049">
                                            <p:txEl>
                                              <p:pRg st="8" end="8"/>
                                            </p:txEl>
                                          </p:spTgt>
                                        </p:tgtEl>
                                        <p:attrNameLst>
                                          <p:attrName>style.visibility</p:attrName>
                                        </p:attrNameLst>
                                      </p:cBhvr>
                                      <p:to>
                                        <p:strVal val="visible"/>
                                      </p:to>
                                    </p:set>
                                    <p:anim calcmode="lin" valueType="num">
                                      <p:cBhvr>
                                        <p:cTn id="31" dur="1500" decel="50000" fill="hold">
                                          <p:stCondLst>
                                            <p:cond delay="0"/>
                                          </p:stCondLst>
                                        </p:cTn>
                                        <p:tgtEl>
                                          <p:spTgt spid="2049">
                                            <p:txEl>
                                              <p:pRg st="8" end="8"/>
                                            </p:txEl>
                                          </p:spTgt>
                                        </p:tgtEl>
                                        <p:attrNameLst>
                                          <p:attrName>style.rotation</p:attrName>
                                        </p:attrNameLst>
                                      </p:cBhvr>
                                      <p:tavLst>
                                        <p:tav tm="0">
                                          <p:val>
                                            <p:fltVal val="-90"/>
                                          </p:val>
                                        </p:tav>
                                        <p:tav tm="100000">
                                          <p:val>
                                            <p:fltVal val="0"/>
                                          </p:val>
                                        </p:tav>
                                      </p:tavLst>
                                    </p:anim>
                                    <p:anim calcmode="lin" valueType="num">
                                      <p:cBhvr>
                                        <p:cTn id="32" dur="1500" decel="50000" fill="hold">
                                          <p:stCondLst>
                                            <p:cond delay="0"/>
                                          </p:stCondLst>
                                        </p:cTn>
                                        <p:tgtEl>
                                          <p:spTgt spid="2049">
                                            <p:txEl>
                                              <p:pRg st="8" end="8"/>
                                            </p:txEl>
                                          </p:spTgt>
                                        </p:tgtEl>
                                        <p:attrNameLst>
                                          <p:attrName>ppt_w</p:attrName>
                                        </p:attrNameLst>
                                      </p:cBhvr>
                                      <p:tavLst>
                                        <p:tav tm="0">
                                          <p:val>
                                            <p:strVal val="#ppt_w"/>
                                          </p:val>
                                        </p:tav>
                                        <p:tav tm="100000">
                                          <p:val>
                                            <p:strVal val="#ppt_w*.05"/>
                                          </p:val>
                                        </p:tav>
                                      </p:tavLst>
                                    </p:anim>
                                    <p:anim calcmode="lin" valueType="num">
                                      <p:cBhvr>
                                        <p:cTn id="33" dur="1500" accel="50000" fill="hold">
                                          <p:stCondLst>
                                            <p:cond delay="1500"/>
                                          </p:stCondLst>
                                        </p:cTn>
                                        <p:tgtEl>
                                          <p:spTgt spid="2049">
                                            <p:txEl>
                                              <p:pRg st="8" end="8"/>
                                            </p:txEl>
                                          </p:spTgt>
                                        </p:tgtEl>
                                        <p:attrNameLst>
                                          <p:attrName>ppt_w</p:attrName>
                                        </p:attrNameLst>
                                      </p:cBhvr>
                                      <p:tavLst>
                                        <p:tav tm="0">
                                          <p:val>
                                            <p:strVal val="#ppt_w*.05"/>
                                          </p:val>
                                        </p:tav>
                                        <p:tav tm="100000">
                                          <p:val>
                                            <p:strVal val="#ppt_w"/>
                                          </p:val>
                                        </p:tav>
                                      </p:tavLst>
                                    </p:anim>
                                    <p:anim calcmode="lin" valueType="num">
                                      <p:cBhvr>
                                        <p:cTn id="34" dur="3000" fill="hold"/>
                                        <p:tgtEl>
                                          <p:spTgt spid="2049">
                                            <p:txEl>
                                              <p:pRg st="8" end="8"/>
                                            </p:txEl>
                                          </p:spTgt>
                                        </p:tgtEl>
                                        <p:attrNameLst>
                                          <p:attrName>ppt_h</p:attrName>
                                        </p:attrNameLst>
                                      </p:cBhvr>
                                      <p:tavLst>
                                        <p:tav tm="0">
                                          <p:val>
                                            <p:strVal val="#ppt_h"/>
                                          </p:val>
                                        </p:tav>
                                        <p:tav tm="100000">
                                          <p:val>
                                            <p:strVal val="#ppt_h"/>
                                          </p:val>
                                        </p:tav>
                                      </p:tavLst>
                                    </p:anim>
                                    <p:anim calcmode="lin" valueType="num">
                                      <p:cBhvr>
                                        <p:cTn id="35" dur="1500" decel="50000" fill="hold">
                                          <p:stCondLst>
                                            <p:cond delay="0"/>
                                          </p:stCondLst>
                                        </p:cTn>
                                        <p:tgtEl>
                                          <p:spTgt spid="2049">
                                            <p:txEl>
                                              <p:pRg st="8" end="8"/>
                                            </p:txEl>
                                          </p:spTgt>
                                        </p:tgtEl>
                                        <p:attrNameLst>
                                          <p:attrName>ppt_x</p:attrName>
                                        </p:attrNameLst>
                                      </p:cBhvr>
                                      <p:tavLst>
                                        <p:tav tm="0">
                                          <p:val>
                                            <p:strVal val="#ppt_x+.4"/>
                                          </p:val>
                                        </p:tav>
                                        <p:tav tm="100000">
                                          <p:val>
                                            <p:strVal val="#ppt_x"/>
                                          </p:val>
                                        </p:tav>
                                      </p:tavLst>
                                    </p:anim>
                                    <p:anim calcmode="lin" valueType="num">
                                      <p:cBhvr>
                                        <p:cTn id="36" dur="1500" decel="50000" fill="hold">
                                          <p:stCondLst>
                                            <p:cond delay="0"/>
                                          </p:stCondLst>
                                        </p:cTn>
                                        <p:tgtEl>
                                          <p:spTgt spid="2049">
                                            <p:txEl>
                                              <p:pRg st="8" end="8"/>
                                            </p:txEl>
                                          </p:spTgt>
                                        </p:tgtEl>
                                        <p:attrNameLst>
                                          <p:attrName>ppt_y</p:attrName>
                                        </p:attrNameLst>
                                      </p:cBhvr>
                                      <p:tavLst>
                                        <p:tav tm="0">
                                          <p:val>
                                            <p:strVal val="#ppt_y-.2"/>
                                          </p:val>
                                        </p:tav>
                                        <p:tav tm="100000">
                                          <p:val>
                                            <p:strVal val="#ppt_y+.1"/>
                                          </p:val>
                                        </p:tav>
                                      </p:tavLst>
                                    </p:anim>
                                    <p:anim calcmode="lin" valueType="num">
                                      <p:cBhvr>
                                        <p:cTn id="37" dur="1500" accel="50000" fill="hold">
                                          <p:stCondLst>
                                            <p:cond delay="1500"/>
                                          </p:stCondLst>
                                        </p:cTn>
                                        <p:tgtEl>
                                          <p:spTgt spid="2049">
                                            <p:txEl>
                                              <p:pRg st="8" end="8"/>
                                            </p:txEl>
                                          </p:spTgt>
                                        </p:tgtEl>
                                        <p:attrNameLst>
                                          <p:attrName>ppt_y</p:attrName>
                                        </p:attrNameLst>
                                      </p:cBhvr>
                                      <p:tavLst>
                                        <p:tav tm="0">
                                          <p:val>
                                            <p:strVal val="#ppt_y+.1"/>
                                          </p:val>
                                        </p:tav>
                                        <p:tav tm="100000">
                                          <p:val>
                                            <p:strVal val="#ppt_y"/>
                                          </p:val>
                                        </p:tav>
                                      </p:tavLst>
                                    </p:anim>
                                    <p:animEffect transition="in" filter="fade">
                                      <p:cBhvr>
                                        <p:cTn id="38" dur="3000" decel="50000">
                                          <p:stCondLst>
                                            <p:cond delay="0"/>
                                          </p:stCondLst>
                                        </p:cTn>
                                        <p:tgtEl>
                                          <p:spTgt spid="2049">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1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44" dur="1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45" dur="1500" accel="50000" fill="hold">
                                          <p:stCondLst>
                                            <p:cond delay="1500"/>
                                          </p:stCondLst>
                                        </p:cTn>
                                        <p:tgtEl>
                                          <p:spTgt spid="3"/>
                                        </p:tgtEl>
                                        <p:attrNameLst>
                                          <p:attrName>ppt_w</p:attrName>
                                        </p:attrNameLst>
                                      </p:cBhvr>
                                      <p:tavLst>
                                        <p:tav tm="0">
                                          <p:val>
                                            <p:strVal val="#ppt_w*.05"/>
                                          </p:val>
                                        </p:tav>
                                        <p:tav tm="100000">
                                          <p:val>
                                            <p:strVal val="#ppt_w"/>
                                          </p:val>
                                        </p:tav>
                                      </p:tavLst>
                                    </p:anim>
                                    <p:anim calcmode="lin" valueType="num">
                                      <p:cBhvr>
                                        <p:cTn id="46" dur="3000" fill="hold"/>
                                        <p:tgtEl>
                                          <p:spTgt spid="3"/>
                                        </p:tgtEl>
                                        <p:attrNameLst>
                                          <p:attrName>ppt_h</p:attrName>
                                        </p:attrNameLst>
                                      </p:cBhvr>
                                      <p:tavLst>
                                        <p:tav tm="0">
                                          <p:val>
                                            <p:strVal val="#ppt_h"/>
                                          </p:val>
                                        </p:tav>
                                        <p:tav tm="100000">
                                          <p:val>
                                            <p:strVal val="#ppt_h"/>
                                          </p:val>
                                        </p:tav>
                                      </p:tavLst>
                                    </p:anim>
                                    <p:anim calcmode="lin" valueType="num">
                                      <p:cBhvr>
                                        <p:cTn id="47" dur="1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48" dur="1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49" dur="1500" accel="50000" fill="hold">
                                          <p:stCondLst>
                                            <p:cond delay="1500"/>
                                          </p:stCondLst>
                                        </p:cTn>
                                        <p:tgtEl>
                                          <p:spTgt spid="3"/>
                                        </p:tgtEl>
                                        <p:attrNameLst>
                                          <p:attrName>ppt_y</p:attrName>
                                        </p:attrNameLst>
                                      </p:cBhvr>
                                      <p:tavLst>
                                        <p:tav tm="0">
                                          <p:val>
                                            <p:strVal val="#ppt_y+.1"/>
                                          </p:val>
                                        </p:tav>
                                        <p:tav tm="100000">
                                          <p:val>
                                            <p:strVal val="#ppt_y"/>
                                          </p:val>
                                        </p:tav>
                                      </p:tavLst>
                                    </p:anim>
                                    <p:animEffect transition="in" filter="fade">
                                      <p:cBhvr>
                                        <p:cTn id="50" dur="3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8000"/>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4414" y="274638"/>
            <a:ext cx="6500858" cy="654032"/>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GB" b="1" u="sng" dirty="0" smtClean="0">
                <a:solidFill>
                  <a:srgbClr val="FF3300"/>
                </a:solidFill>
              </a:rPr>
              <a:t>TDS</a:t>
            </a:r>
            <a:endParaRPr lang="en-GB" b="1" u="sng" cap="all"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Content Placeholder 2"/>
          <p:cNvSpPr>
            <a:spLocks noGrp="1"/>
          </p:cNvSpPr>
          <p:nvPr>
            <p:ph idx="1"/>
          </p:nvPr>
        </p:nvSpPr>
        <p:spPr>
          <a:xfrm>
            <a:off x="142844" y="1142984"/>
            <a:ext cx="8786874" cy="5572164"/>
          </a:xfrm>
        </p:spPr>
        <p:txBody>
          <a:bodyPr>
            <a:normAutofit/>
          </a:bodyPr>
          <a:lstStyle/>
          <a:p>
            <a:pPr lvl="0">
              <a:buNone/>
            </a:pPr>
            <a:endParaRPr lang="en-GB" sz="2700" dirty="0" smtClean="0">
              <a:solidFill>
                <a:schemeClr val="bg1"/>
              </a:solidFill>
            </a:endParaRPr>
          </a:p>
          <a:p>
            <a:pPr>
              <a:buNone/>
            </a:pPr>
            <a:endParaRPr lang="en-US" sz="2700" dirty="0" smtClean="0">
              <a:solidFill>
                <a:schemeClr val="bg1"/>
              </a:solidFill>
            </a:endParaRPr>
          </a:p>
          <a:p>
            <a:pPr>
              <a:buNone/>
            </a:pPr>
            <a:endParaRPr lang="en-US" sz="2700" dirty="0" smtClean="0">
              <a:solidFill>
                <a:schemeClr val="bg1"/>
              </a:solidFill>
            </a:endParaRPr>
          </a:p>
          <a:p>
            <a:pPr>
              <a:buNone/>
            </a:pPr>
            <a:endParaRPr lang="en-GB" sz="2200" dirty="0" smtClean="0">
              <a:solidFill>
                <a:schemeClr val="bg1"/>
              </a:solidFill>
            </a:endParaRPr>
          </a:p>
        </p:txBody>
      </p:sp>
      <p:pic>
        <p:nvPicPr>
          <p:cNvPr id="4" name="Picture 2"/>
          <p:cNvPicPr>
            <a:picLocks noChangeAspect="1" noChangeArrowheads="1"/>
          </p:cNvPicPr>
          <p:nvPr/>
        </p:nvPicPr>
        <p:blipFill>
          <a:blip r:embed="rId3"/>
          <a:srcRect/>
          <a:stretch>
            <a:fillRect/>
          </a:stretch>
        </p:blipFill>
        <p:spPr bwMode="auto">
          <a:xfrm>
            <a:off x="214282" y="1428736"/>
            <a:ext cx="8929718" cy="5000660"/>
          </a:xfrm>
          <a:prstGeom prst="rect">
            <a:avLst/>
          </a:prstGeom>
          <a:noFill/>
          <a:ln w="9525">
            <a:noFill/>
            <a:miter lim="800000"/>
            <a:headEnd/>
            <a:tailEnd/>
          </a:ln>
          <a:effectLst/>
        </p:spPr>
      </p:pic>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
                                        </p:tgtEl>
                                        <p:attrNameLst>
                                          <p:attrName>ppt_w</p:attrName>
                                        </p:attrNameLst>
                                      </p:cBhvr>
                                      <p:tavLst>
                                        <p:tav tm="0">
                                          <p:val>
                                            <p:strVal val="#ppt_w*.05"/>
                                          </p:val>
                                        </p:tav>
                                        <p:tav tm="100000">
                                          <p:val>
                                            <p:strVal val="#ppt_w"/>
                                          </p:val>
                                        </p:tav>
                                      </p:tavLst>
                                    </p:anim>
                                    <p:anim calcmode="lin" valueType="num">
                                      <p:cBhvr>
                                        <p:cTn id="10" dur="2000" fill="hold"/>
                                        <p:tgtEl>
                                          <p:spTgt spid="2"/>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0" dur="1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1" dur="1500" accel="50000" fill="hold">
                                          <p:stCondLst>
                                            <p:cond delay="1500"/>
                                          </p:stCondLst>
                                        </p:cTn>
                                        <p:tgtEl>
                                          <p:spTgt spid="4"/>
                                        </p:tgtEl>
                                        <p:attrNameLst>
                                          <p:attrName>ppt_w</p:attrName>
                                        </p:attrNameLst>
                                      </p:cBhvr>
                                      <p:tavLst>
                                        <p:tav tm="0">
                                          <p:val>
                                            <p:strVal val="#ppt_w*.05"/>
                                          </p:val>
                                        </p:tav>
                                        <p:tav tm="100000">
                                          <p:val>
                                            <p:strVal val="#ppt_w"/>
                                          </p:val>
                                        </p:tav>
                                      </p:tavLst>
                                    </p:anim>
                                    <p:anim calcmode="lin" valueType="num">
                                      <p:cBhvr>
                                        <p:cTn id="22" dur="3000" fill="hold"/>
                                        <p:tgtEl>
                                          <p:spTgt spid="4"/>
                                        </p:tgtEl>
                                        <p:attrNameLst>
                                          <p:attrName>ppt_h</p:attrName>
                                        </p:attrNameLst>
                                      </p:cBhvr>
                                      <p:tavLst>
                                        <p:tav tm="0">
                                          <p:val>
                                            <p:strVal val="#ppt_h"/>
                                          </p:val>
                                        </p:tav>
                                        <p:tav tm="100000">
                                          <p:val>
                                            <p:strVal val="#ppt_h"/>
                                          </p:val>
                                        </p:tav>
                                      </p:tavLst>
                                    </p:anim>
                                    <p:anim calcmode="lin" valueType="num">
                                      <p:cBhvr>
                                        <p:cTn id="23" dur="1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4" dur="1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5" dur="1500" accel="50000" fill="hold">
                                          <p:stCondLst>
                                            <p:cond delay="1500"/>
                                          </p:stCondLst>
                                        </p:cTn>
                                        <p:tgtEl>
                                          <p:spTgt spid="4"/>
                                        </p:tgtEl>
                                        <p:attrNameLst>
                                          <p:attrName>ppt_y</p:attrName>
                                        </p:attrNameLst>
                                      </p:cBhvr>
                                      <p:tavLst>
                                        <p:tav tm="0">
                                          <p:val>
                                            <p:strVal val="#ppt_y+.1"/>
                                          </p:val>
                                        </p:tav>
                                        <p:tav tm="100000">
                                          <p:val>
                                            <p:strVal val="#ppt_y"/>
                                          </p:val>
                                        </p:tav>
                                      </p:tavLst>
                                    </p:anim>
                                    <p:animEffect transition="in" filter="fade">
                                      <p:cBhvr>
                                        <p:cTn id="26" dur="3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4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3300"/>
                </a:solidFill>
              </a:rPr>
              <a:t>TCS</a:t>
            </a:r>
            <a:endParaRPr lang="en-GB" b="1" u="sng" dirty="0">
              <a:solidFill>
                <a:srgbClr val="FF3300"/>
              </a:solidFill>
            </a:endParaRPr>
          </a:p>
        </p:txBody>
      </p:sp>
      <p:pic>
        <p:nvPicPr>
          <p:cNvPr id="6" name="Content Placeholder 5" descr="https://2.bp.blogspot.com/-fCoPqmaemPs/WJrDjIRndBI/AAAAAAAAP38/X1n1WTkvdmAtprDa9nlwIj_wp8eg1gg6QCLcB/s1600/TCS%2BCHANGES%2BIN%2BBUDGET-2017.png"/>
          <p:cNvPicPr>
            <a:picLocks noGrp="1"/>
          </p:cNvPicPr>
          <p:nvPr>
            <p:ph idx="1"/>
          </p:nvPr>
        </p:nvPicPr>
        <p:blipFill>
          <a:blip r:embed="rId3"/>
          <a:srcRect/>
          <a:stretch>
            <a:fillRect/>
          </a:stretch>
        </p:blipFill>
        <p:spPr bwMode="auto">
          <a:xfrm>
            <a:off x="357158" y="1571613"/>
            <a:ext cx="8429684" cy="4929222"/>
          </a:xfrm>
          <a:prstGeom prst="rect">
            <a:avLst/>
          </a:prstGeom>
          <a:noFill/>
          <a:ln w="9525">
            <a:noFill/>
            <a:miter lim="800000"/>
            <a:headEnd/>
            <a:tailEnd/>
          </a:ln>
        </p:spPr>
      </p:pic>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3" dur="1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4" dur="1500" accel="50000" fill="hold">
                                          <p:stCondLst>
                                            <p:cond delay="1500"/>
                                          </p:stCondLst>
                                        </p:cTn>
                                        <p:tgtEl>
                                          <p:spTgt spid="6"/>
                                        </p:tgtEl>
                                        <p:attrNameLst>
                                          <p:attrName>ppt_w</p:attrName>
                                        </p:attrNameLst>
                                      </p:cBhvr>
                                      <p:tavLst>
                                        <p:tav tm="0">
                                          <p:val>
                                            <p:strVal val="#ppt_w*.05"/>
                                          </p:val>
                                        </p:tav>
                                        <p:tav tm="100000">
                                          <p:val>
                                            <p:strVal val="#ppt_w"/>
                                          </p:val>
                                        </p:tav>
                                      </p:tavLst>
                                    </p:anim>
                                    <p:anim calcmode="lin" valueType="num">
                                      <p:cBhvr>
                                        <p:cTn id="15" dur="3000" fill="hold"/>
                                        <p:tgtEl>
                                          <p:spTgt spid="6"/>
                                        </p:tgtEl>
                                        <p:attrNameLst>
                                          <p:attrName>ppt_h</p:attrName>
                                        </p:attrNameLst>
                                      </p:cBhvr>
                                      <p:tavLst>
                                        <p:tav tm="0">
                                          <p:val>
                                            <p:strVal val="#ppt_h"/>
                                          </p:val>
                                        </p:tav>
                                        <p:tav tm="100000">
                                          <p:val>
                                            <p:strVal val="#ppt_h"/>
                                          </p:val>
                                        </p:tav>
                                      </p:tavLst>
                                    </p:anim>
                                    <p:anim calcmode="lin" valueType="num">
                                      <p:cBhvr>
                                        <p:cTn id="16" dur="1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7" dur="1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8" dur="1500" accel="50000" fill="hold">
                                          <p:stCondLst>
                                            <p:cond delay="1500"/>
                                          </p:stCondLst>
                                        </p:cTn>
                                        <p:tgtEl>
                                          <p:spTgt spid="6"/>
                                        </p:tgtEl>
                                        <p:attrNameLst>
                                          <p:attrName>ppt_y</p:attrName>
                                        </p:attrNameLst>
                                      </p:cBhvr>
                                      <p:tavLst>
                                        <p:tav tm="0">
                                          <p:val>
                                            <p:strVal val="#ppt_y+.1"/>
                                          </p:val>
                                        </p:tav>
                                        <p:tav tm="100000">
                                          <p:val>
                                            <p:strVal val="#ppt_y"/>
                                          </p:val>
                                        </p:tav>
                                      </p:tavLst>
                                    </p:anim>
                                    <p:animEffect transition="in" filter="fade">
                                      <p:cBhvr>
                                        <p:cTn id="19" dur="3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effectLst>
                  <a:outerShdw blurRad="38100" dist="38100" dir="2700000" algn="tl">
                    <a:srgbClr val="000000">
                      <a:alpha val="43137"/>
                    </a:srgbClr>
                  </a:outerShdw>
                </a:effectLst>
                <a:latin typeface="Cambria" pitchFamily="18" charset="0"/>
              </a:rPr>
              <a:t>Promoting Digital Economy</a:t>
            </a:r>
            <a:endParaRPr lang="en-GB" dirty="0"/>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ü"/>
              <a:defRPr/>
            </a:pPr>
            <a:r>
              <a:rPr lang="en-US" dirty="0" smtClean="0">
                <a:solidFill>
                  <a:srgbClr val="FF3399"/>
                </a:solidFill>
                <a:latin typeface="Cambria" pitchFamily="18" charset="0"/>
              </a:rPr>
              <a:t>It is proposed to insert a new Section 269ST to provide that no person shall receive an amount of </a:t>
            </a:r>
            <a:r>
              <a:rPr lang="en-US" b="1" dirty="0" smtClean="0">
                <a:solidFill>
                  <a:srgbClr val="FF3399"/>
                </a:solidFill>
                <a:latin typeface="Cambria" pitchFamily="18" charset="0"/>
              </a:rPr>
              <a:t>INR 3 Lakhs or more</a:t>
            </a:r>
            <a:r>
              <a:rPr lang="en-US" dirty="0" smtClean="0">
                <a:solidFill>
                  <a:srgbClr val="FF3399"/>
                </a:solidFill>
                <a:latin typeface="Cambria" pitchFamily="18" charset="0"/>
              </a:rPr>
              <a:t> –</a:t>
            </a:r>
          </a:p>
          <a:p>
            <a:pPr algn="just">
              <a:buFont typeface="Wingdings" pitchFamily="2" charset="2"/>
              <a:buChar char="q"/>
              <a:defRPr/>
            </a:pPr>
            <a:endParaRPr lang="en-US" dirty="0" smtClean="0">
              <a:solidFill>
                <a:srgbClr val="FF3399"/>
              </a:solidFill>
              <a:latin typeface="Cambria" pitchFamily="18" charset="0"/>
            </a:endParaRPr>
          </a:p>
          <a:p>
            <a:pPr marL="719138" indent="-358775" algn="just">
              <a:buFont typeface="Wingdings" pitchFamily="2" charset="2"/>
              <a:buChar char="§"/>
              <a:defRPr/>
            </a:pPr>
            <a:r>
              <a:rPr lang="en-US" dirty="0" smtClean="0">
                <a:solidFill>
                  <a:srgbClr val="FF3399"/>
                </a:solidFill>
                <a:latin typeface="Cambria" pitchFamily="18" charset="0"/>
              </a:rPr>
              <a:t>in aggregate from a person in a day;</a:t>
            </a:r>
          </a:p>
          <a:p>
            <a:pPr marL="719138" indent="-358775" algn="just">
              <a:buFont typeface="Wingdings" pitchFamily="2" charset="2"/>
              <a:buChar char="§"/>
              <a:defRPr/>
            </a:pPr>
            <a:r>
              <a:rPr lang="en-US" dirty="0" smtClean="0">
                <a:solidFill>
                  <a:srgbClr val="FF3399"/>
                </a:solidFill>
                <a:latin typeface="Cambria" pitchFamily="18" charset="0"/>
              </a:rPr>
              <a:t>in respect of a single transaction; or</a:t>
            </a:r>
          </a:p>
          <a:p>
            <a:pPr marL="719138" indent="-358775" algn="just">
              <a:buFont typeface="Wingdings" pitchFamily="2" charset="2"/>
              <a:buChar char="§"/>
              <a:defRPr/>
            </a:pPr>
            <a:r>
              <a:rPr lang="en-US" dirty="0" smtClean="0">
                <a:solidFill>
                  <a:srgbClr val="FF3399"/>
                </a:solidFill>
                <a:latin typeface="Cambria" pitchFamily="18" charset="0"/>
              </a:rPr>
              <a:t>in respect of transactions relating to one event or occasion from a person.</a:t>
            </a:r>
          </a:p>
          <a:p>
            <a:pPr marL="719138" indent="-358775" algn="just">
              <a:buFont typeface="Wingdings" pitchFamily="2" charset="2"/>
              <a:buChar char="§"/>
              <a:defRPr/>
            </a:pPr>
            <a:endParaRPr lang="en-US" dirty="0" smtClean="0">
              <a:solidFill>
                <a:srgbClr val="FF3399"/>
              </a:solidFill>
              <a:latin typeface="Cambria" pitchFamily="18" charset="0"/>
            </a:endParaRPr>
          </a:p>
          <a:p>
            <a:pPr marL="514350" indent="-514350" algn="just">
              <a:buFont typeface="Wingdings" pitchFamily="2" charset="2"/>
              <a:buChar char="ü"/>
              <a:defRPr/>
            </a:pPr>
            <a:r>
              <a:rPr lang="en-US" dirty="0" smtClean="0">
                <a:solidFill>
                  <a:srgbClr val="FF3399"/>
                </a:solidFill>
                <a:latin typeface="Cambria" pitchFamily="18" charset="0"/>
              </a:rPr>
              <a:t>Otherwise than by any digital mode.</a:t>
            </a:r>
          </a:p>
          <a:p>
            <a:pPr marL="514350" indent="-514350" algn="just">
              <a:buFont typeface="Wingdings" pitchFamily="2" charset="2"/>
              <a:buChar char="ü"/>
              <a:defRPr/>
            </a:pPr>
            <a:endParaRPr lang="en-US" dirty="0" smtClean="0">
              <a:solidFill>
                <a:srgbClr val="FF3399"/>
              </a:solidFill>
              <a:latin typeface="Cambria" pitchFamily="18" charset="0"/>
            </a:endParaRPr>
          </a:p>
          <a:p>
            <a:pPr marL="514350" indent="-514350" algn="just">
              <a:buFont typeface="Wingdings" pitchFamily="2" charset="2"/>
              <a:buChar char="ü"/>
              <a:defRPr/>
            </a:pPr>
            <a:r>
              <a:rPr lang="en-US" dirty="0" smtClean="0">
                <a:solidFill>
                  <a:srgbClr val="FF3399"/>
                </a:solidFill>
                <a:latin typeface="Cambria" pitchFamily="18" charset="0"/>
              </a:rPr>
              <a:t>Penalty is proposed to be a sum equal to the amount of such receipt.</a:t>
            </a:r>
          </a:p>
          <a:p>
            <a:pPr>
              <a:buNone/>
            </a:pPr>
            <a:endParaRPr lang="en-GB" dirty="0"/>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2"/>
                                        </p:tgtEl>
                                        <p:attrNameLst>
                                          <p:attrName>ppt_w</p:attrName>
                                        </p:attrNameLst>
                                      </p:cBhvr>
                                      <p:tavLst>
                                        <p:tav tm="0">
                                          <p:val>
                                            <p:strVal val="#ppt_w*.05"/>
                                          </p:val>
                                        </p:tav>
                                        <p:tav tm="100000">
                                          <p:val>
                                            <p:strVal val="#ppt_w"/>
                                          </p:val>
                                        </p:tav>
                                      </p:tavLst>
                                    </p:anim>
                                    <p:anim calcmode="lin" valueType="num">
                                      <p:cBhvr>
                                        <p:cTn id="10" dur="3000" fill="hold"/>
                                        <p:tgtEl>
                                          <p:spTgt spid="2"/>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2"/>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diamond(in)">
                                      <p:cBhvr>
                                        <p:cTn id="19" dur="2000"/>
                                        <p:tgtEl>
                                          <p:spTgt spid="3">
                                            <p:txEl>
                                              <p:pRg st="0" end="0"/>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diamond(in)">
                                      <p:cBhvr>
                                        <p:cTn id="25" dur="2000"/>
                                        <p:tgtEl>
                                          <p:spTgt spid="3">
                                            <p:txEl>
                                              <p:pRg st="3" end="3"/>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amond(in)">
                                      <p:cBhvr>
                                        <p:cTn id="28" dur="2000"/>
                                        <p:tgtEl>
                                          <p:spTgt spid="3">
                                            <p:txEl>
                                              <p:pRg st="4" end="4"/>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amond(in)">
                                      <p:cBhvr>
                                        <p:cTn id="31" dur="2000"/>
                                        <p:tgtEl>
                                          <p:spTgt spid="3">
                                            <p:txEl>
                                              <p:pRg st="6" end="6"/>
                                            </p:txEl>
                                          </p:spTgt>
                                        </p:tgtEl>
                                      </p:cBhvr>
                                    </p:animEffect>
                                  </p:childTnLst>
                                </p:cTn>
                              </p:par>
                              <p:par>
                                <p:cTn id="32" presetID="8" presetClass="entr" presetSubtype="16"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diamond(in)">
                                      <p:cBhvr>
                                        <p:cTn id="34"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p2.MVDSERVER\Desktop\Photo.jpg"/>
          <p:cNvPicPr>
            <a:picLocks noChangeAspect="1" noChangeArrowheads="1"/>
          </p:cNvPicPr>
          <p:nvPr/>
        </p:nvPicPr>
        <p:blipFill>
          <a:blip r:embed="rId2"/>
          <a:srcRect/>
          <a:stretch>
            <a:fillRect/>
          </a:stretch>
        </p:blipFill>
        <p:spPr bwMode="auto">
          <a:xfrm>
            <a:off x="5857852" y="2285992"/>
            <a:ext cx="3071866" cy="400052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27" name="Picture 3" descr="C:\Users\tp2.MVDSERVER\Desktop\images.png"/>
          <p:cNvPicPr>
            <a:picLocks noChangeAspect="1" noChangeArrowheads="1"/>
          </p:cNvPicPr>
          <p:nvPr/>
        </p:nvPicPr>
        <p:blipFill>
          <a:blip r:embed="rId3"/>
          <a:srcRect/>
          <a:stretch>
            <a:fillRect/>
          </a:stretch>
        </p:blipFill>
        <p:spPr bwMode="auto">
          <a:xfrm>
            <a:off x="357158" y="2214554"/>
            <a:ext cx="3143272" cy="407196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29" name="Picture 5" descr="C:\Users\tp2.MVDSERVER\Desktop\tp.jpg"/>
          <p:cNvPicPr>
            <a:picLocks noChangeAspect="1" noChangeArrowheads="1"/>
          </p:cNvPicPr>
          <p:nvPr/>
        </p:nvPicPr>
        <p:blipFill>
          <a:blip r:embed="rId4"/>
          <a:srcRect/>
          <a:stretch>
            <a:fillRect/>
          </a:stretch>
        </p:blipFill>
        <p:spPr bwMode="auto">
          <a:xfrm>
            <a:off x="857224" y="357167"/>
            <a:ext cx="7286676" cy="142875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030" name="Picture 6" descr="C:\Users\tp2.MVDSERVER\Desktop\images (20).jpg"/>
          <p:cNvPicPr>
            <a:picLocks noChangeAspect="1" noChangeArrowheads="1"/>
          </p:cNvPicPr>
          <p:nvPr/>
        </p:nvPicPr>
        <p:blipFill>
          <a:blip r:embed="rId5"/>
          <a:srcRect/>
          <a:stretch>
            <a:fillRect/>
          </a:stretch>
        </p:blipFill>
        <p:spPr bwMode="auto">
          <a:xfrm>
            <a:off x="3643306" y="2557463"/>
            <a:ext cx="2071702" cy="3086115"/>
          </a:xfrm>
          <a:prstGeom prst="rect">
            <a:avLst/>
          </a:prstGeom>
          <a:noFill/>
        </p:spPr>
      </p:pic>
    </p:spTree>
  </p:cSld>
  <p:clrMapOvr>
    <a:masterClrMapping/>
  </p:clrMapOvr>
  <p:transition spd="slow" advClick="0" advTm="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3000" fill="hold"/>
                                        <p:tgtEl>
                                          <p:spTgt spid="1029"/>
                                        </p:tgtEl>
                                        <p:attrNameLst>
                                          <p:attrName>ppt_x</p:attrName>
                                        </p:attrNameLst>
                                      </p:cBhvr>
                                      <p:tavLst>
                                        <p:tav tm="0">
                                          <p:val>
                                            <p:strVal val="#ppt_x"/>
                                          </p:val>
                                        </p:tav>
                                        <p:tav tm="100000">
                                          <p:val>
                                            <p:strVal val="#ppt_x"/>
                                          </p:val>
                                        </p:tav>
                                      </p:tavLst>
                                    </p:anim>
                                    <p:anim calcmode="lin" valueType="num">
                                      <p:cBhvr additive="base">
                                        <p:cTn id="8" dur="3000" fill="hold"/>
                                        <p:tgtEl>
                                          <p:spTgt spid="10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additive="base">
                                        <p:cTn id="13" dur="5000" fill="hold"/>
                                        <p:tgtEl>
                                          <p:spTgt spid="1027"/>
                                        </p:tgtEl>
                                        <p:attrNameLst>
                                          <p:attrName>ppt_x</p:attrName>
                                        </p:attrNameLst>
                                      </p:cBhvr>
                                      <p:tavLst>
                                        <p:tav tm="0">
                                          <p:val>
                                            <p:strVal val="#ppt_x"/>
                                          </p:val>
                                        </p:tav>
                                        <p:tav tm="100000">
                                          <p:val>
                                            <p:strVal val="#ppt_x"/>
                                          </p:val>
                                        </p:tav>
                                      </p:tavLst>
                                    </p:anim>
                                    <p:anim calcmode="lin" valueType="num">
                                      <p:cBhvr additive="base">
                                        <p:cTn id="14" dur="50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1030"/>
                                        </p:tgtEl>
                                        <p:attrNameLst>
                                          <p:attrName>style.visibility</p:attrName>
                                        </p:attrNameLst>
                                      </p:cBhvr>
                                      <p:to>
                                        <p:strVal val="visible"/>
                                      </p:to>
                                    </p:set>
                                    <p:animEffect transition="in" filter="checkerboard(across)">
                                      <p:cBhvr>
                                        <p:cTn id="19" dur="3000"/>
                                        <p:tgtEl>
                                          <p:spTgt spid="1030"/>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1026"/>
                                        </p:tgtEl>
                                        <p:attrNameLst>
                                          <p:attrName>style.visibility</p:attrName>
                                        </p:attrNameLst>
                                      </p:cBhvr>
                                      <p:to>
                                        <p:strVal val="visible"/>
                                      </p:to>
                                    </p:set>
                                    <p:animEffect transition="in" filter="diamond(in)">
                                      <p:cBhvr>
                                        <p:cTn id="24" dur="3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4000"/>
            <a:lum/>
          </a:blip>
          <a:srcRect/>
          <a:stretch>
            <a:fillRect l="-5000" r="-5000"/>
          </a:stretch>
        </a:blipFill>
        <a:effectLst/>
      </p:bgPr>
    </p:bg>
    <p:spTree>
      <p:nvGrpSpPr>
        <p:cNvPr id="1" name=""/>
        <p:cNvGrpSpPr/>
        <p:nvPr/>
      </p:nvGrpSpPr>
      <p:grpSpPr>
        <a:xfrm>
          <a:off x="0" y="0"/>
          <a:ext cx="0" cy="0"/>
          <a:chOff x="0" y="0"/>
          <a:chExt cx="0" cy="0"/>
        </a:xfrm>
      </p:grpSpPr>
      <p:sp>
        <p:nvSpPr>
          <p:cNvPr id="3" name="Rectangle 2"/>
          <p:cNvSpPr/>
          <p:nvPr/>
        </p:nvSpPr>
        <p:spPr>
          <a:xfrm>
            <a:off x="214282" y="571480"/>
            <a:ext cx="8715436" cy="4447371"/>
          </a:xfrm>
          <a:prstGeom prst="rect">
            <a:avLst/>
          </a:prstGeom>
        </p:spPr>
        <p:txBody>
          <a:bodyPr wrap="square">
            <a:spAutoFit/>
          </a:bodyPr>
          <a:lstStyle/>
          <a:p>
            <a:pPr algn="just"/>
            <a:endParaRPr lang="en-GB" sz="2000" dirty="0" smtClean="0">
              <a:solidFill>
                <a:srgbClr val="3333FF"/>
              </a:solidFill>
            </a:endParaRPr>
          </a:p>
          <a:p>
            <a:pPr algn="ctr"/>
            <a:r>
              <a:rPr lang="en-GB" sz="2500" b="1" u="sng" dirty="0" smtClean="0">
                <a:solidFill>
                  <a:srgbClr val="FF3399"/>
                </a:solidFill>
              </a:rPr>
              <a:t>Section 92BA:</a:t>
            </a:r>
            <a:r>
              <a:rPr lang="en-GB" sz="2500" b="1" dirty="0" smtClean="0">
                <a:solidFill>
                  <a:srgbClr val="FF3399"/>
                </a:solidFill>
              </a:rPr>
              <a:t>-</a:t>
            </a:r>
          </a:p>
          <a:p>
            <a:pPr algn="just"/>
            <a:endParaRPr lang="en-GB" sz="2000" dirty="0" smtClean="0">
              <a:solidFill>
                <a:srgbClr val="3333FF"/>
              </a:solidFill>
            </a:endParaRPr>
          </a:p>
          <a:p>
            <a:pPr algn="just">
              <a:buFont typeface="Wingdings" pitchFamily="2" charset="2"/>
              <a:buChar char="v"/>
            </a:pPr>
            <a:r>
              <a:rPr lang="en-GB" sz="2000" dirty="0" smtClean="0">
                <a:solidFill>
                  <a:srgbClr val="3333FF"/>
                </a:solidFill>
              </a:rPr>
              <a:t> Expenditure in respect of which payment has been made by the assessee to a person referred to in under section </a:t>
            </a:r>
            <a:r>
              <a:rPr lang="en-GB" sz="2000" b="1" dirty="0" smtClean="0">
                <a:solidFill>
                  <a:srgbClr val="3333FF"/>
                </a:solidFill>
              </a:rPr>
              <a:t>40A(2)(b) where within the ambit of SDT.</a:t>
            </a:r>
          </a:p>
          <a:p>
            <a:pPr algn="just"/>
            <a:endParaRPr lang="en-GB" sz="2000" b="1" dirty="0" smtClean="0">
              <a:solidFill>
                <a:srgbClr val="3333FF"/>
              </a:solidFill>
            </a:endParaRPr>
          </a:p>
          <a:p>
            <a:pPr algn="just">
              <a:buFont typeface="Wingdings" pitchFamily="2" charset="2"/>
              <a:buChar char="ü"/>
            </a:pPr>
            <a:r>
              <a:rPr lang="en-GB" sz="2000" b="1" dirty="0" smtClean="0">
                <a:solidFill>
                  <a:srgbClr val="FF3300"/>
                </a:solidFill>
              </a:rPr>
              <a:t> With proposed amendment 40A(2)(b) is excluded from the scope of section 92BA of the Act</a:t>
            </a:r>
            <a:r>
              <a:rPr lang="en-GB" sz="2000" dirty="0" smtClean="0">
                <a:solidFill>
                  <a:srgbClr val="FF3300"/>
                </a:solidFill>
              </a:rPr>
              <a:t>. </a:t>
            </a:r>
          </a:p>
          <a:p>
            <a:pPr algn="just"/>
            <a:endParaRPr lang="en-GB" sz="2000" dirty="0" smtClean="0">
              <a:solidFill>
                <a:srgbClr val="FF3300"/>
              </a:solidFill>
            </a:endParaRPr>
          </a:p>
          <a:p>
            <a:pPr algn="just">
              <a:buFont typeface="Wingdings" pitchFamily="2" charset="2"/>
              <a:buChar char="ü"/>
            </a:pPr>
            <a:r>
              <a:rPr lang="en-GB" sz="2000" dirty="0" smtClean="0">
                <a:solidFill>
                  <a:srgbClr val="FF3300"/>
                </a:solidFill>
              </a:rPr>
              <a:t>The scope of </a:t>
            </a:r>
            <a:r>
              <a:rPr lang="en-GB" sz="2000" b="1" dirty="0" smtClean="0">
                <a:solidFill>
                  <a:srgbClr val="FF3300"/>
                </a:solidFill>
              </a:rPr>
              <a:t>domestic transfer pricing to be restricted </a:t>
            </a:r>
            <a:r>
              <a:rPr lang="en-GB" sz="2000" dirty="0" smtClean="0">
                <a:solidFill>
                  <a:srgbClr val="FF3300"/>
                </a:solidFill>
              </a:rPr>
              <a:t>to cases where at least one of the entities involved in related party transaction </a:t>
            </a:r>
            <a:r>
              <a:rPr lang="en-GB" sz="2000" b="1" dirty="0" smtClean="0">
                <a:solidFill>
                  <a:srgbClr val="FF3300"/>
                </a:solidFill>
              </a:rPr>
              <a:t>enjoys specified profit-linked deduction.</a:t>
            </a:r>
          </a:p>
          <a:p>
            <a:pPr algn="just"/>
            <a:endParaRPr lang="en-GB" sz="2000" dirty="0" smtClean="0">
              <a:solidFill>
                <a:srgbClr val="3333FF"/>
              </a:solidFill>
            </a:endParaRPr>
          </a:p>
          <a:p>
            <a:pPr algn="just"/>
            <a:endParaRPr lang="en-GB" dirty="0"/>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0" dur="3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heckerboard(across)">
                                      <p:cBhvr>
                                        <p:cTn id="19" dur="3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nodeType="clickEffect">
                                  <p:stCondLst>
                                    <p:cond delay="0"/>
                                  </p:stCondLst>
                                  <p:iterate type="lt">
                                    <p:tmPct val="50000"/>
                                  </p:iterate>
                                  <p:childTnLst>
                                    <p:set>
                                      <p:cBhvr>
                                        <p:cTn id="23"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24"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26" dur="80"/>
                                        <p:tgtEl>
                                          <p:spTgt spid="3">
                                            <p:txEl>
                                              <p:pRg st="5" end="5"/>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diamond(in)">
                                      <p:cBhvr>
                                        <p:cTn id="31"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6000"/>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071538" y="357166"/>
            <a:ext cx="6929485" cy="477054"/>
          </a:xfrm>
          <a:prstGeom prst="rect">
            <a:avLst/>
          </a:prstGeom>
        </p:spPr>
        <p:txBody>
          <a:bodyPr wrap="square">
            <a:spAutoFit/>
          </a:bodyPr>
          <a:lstStyle/>
          <a:p>
            <a:pPr algn="ctr"/>
            <a:r>
              <a:rPr lang="en-US" sz="2500" b="1" dirty="0" smtClean="0">
                <a:solidFill>
                  <a:srgbClr val="FF3399"/>
                </a:solidFill>
                <a:effectLst>
                  <a:outerShdw blurRad="38100" dist="38100" dir="2700000" algn="tl">
                    <a:srgbClr val="000000">
                      <a:alpha val="43137"/>
                    </a:srgbClr>
                  </a:outerShdw>
                </a:effectLst>
                <a:latin typeface="Cambria" pitchFamily="18" charset="0"/>
              </a:rPr>
              <a:t>Anti-Abuse measures</a:t>
            </a:r>
            <a:endParaRPr lang="en-GB" sz="2500" dirty="0">
              <a:solidFill>
                <a:srgbClr val="FF3399"/>
              </a:solidFill>
            </a:endParaRPr>
          </a:p>
        </p:txBody>
      </p:sp>
      <p:sp>
        <p:nvSpPr>
          <p:cNvPr id="3" name="Rectangle 2"/>
          <p:cNvSpPr/>
          <p:nvPr/>
        </p:nvSpPr>
        <p:spPr>
          <a:xfrm>
            <a:off x="357158" y="1166843"/>
            <a:ext cx="8358246" cy="3970318"/>
          </a:xfrm>
          <a:prstGeom prst="rect">
            <a:avLst/>
          </a:prstGeom>
        </p:spPr>
        <p:txBody>
          <a:bodyPr wrap="square">
            <a:spAutoFit/>
          </a:bodyPr>
          <a:lstStyle/>
          <a:p>
            <a:pPr>
              <a:buFont typeface="Wingdings" pitchFamily="2" charset="2"/>
              <a:buChar char="q"/>
              <a:defRPr/>
            </a:pPr>
            <a:r>
              <a:rPr lang="en-US" b="1" dirty="0" smtClean="0">
                <a:solidFill>
                  <a:srgbClr val="C00000"/>
                </a:solidFill>
                <a:latin typeface="Cambria" pitchFamily="18" charset="0"/>
              </a:rPr>
              <a:t>Secondary adjustments Section 92CE: </a:t>
            </a:r>
          </a:p>
          <a:p>
            <a:pPr>
              <a:defRPr/>
            </a:pPr>
            <a:endParaRPr lang="en-US" b="1" dirty="0" smtClean="0">
              <a:solidFill>
                <a:srgbClr val="C00000"/>
              </a:solidFill>
              <a:latin typeface="Cambria" pitchFamily="18" charset="0"/>
            </a:endParaRPr>
          </a:p>
          <a:p>
            <a:pPr>
              <a:defRPr/>
            </a:pPr>
            <a:endParaRPr lang="en-US" b="1" dirty="0" smtClean="0">
              <a:solidFill>
                <a:srgbClr val="C00000"/>
              </a:solidFill>
              <a:latin typeface="Cambria" pitchFamily="18" charset="0"/>
            </a:endParaRPr>
          </a:p>
          <a:p>
            <a:pPr marL="719138" indent="-358775" algn="just">
              <a:buFont typeface="Wingdings" pitchFamily="2" charset="2"/>
              <a:buChar char="ü"/>
              <a:defRPr/>
            </a:pPr>
            <a:r>
              <a:rPr lang="en-US" dirty="0" smtClean="0">
                <a:solidFill>
                  <a:srgbClr val="C00000"/>
                </a:solidFill>
                <a:latin typeface="Cambria" pitchFamily="18" charset="0"/>
              </a:rPr>
              <a:t>Where as a result of primary adjustment in the Transfer Pricing assessment, there is increase in total income or reduction in loss.</a:t>
            </a:r>
          </a:p>
          <a:p>
            <a:pPr marL="719138" indent="-358775" algn="just">
              <a:defRPr/>
            </a:pPr>
            <a:endParaRPr lang="en-US" dirty="0" smtClean="0">
              <a:solidFill>
                <a:srgbClr val="C00000"/>
              </a:solidFill>
              <a:latin typeface="Cambria" pitchFamily="18" charset="0"/>
            </a:endParaRPr>
          </a:p>
          <a:p>
            <a:pPr marL="719138" indent="-358775" algn="just">
              <a:defRPr/>
            </a:pPr>
            <a:endParaRPr lang="en-US" dirty="0" smtClean="0">
              <a:solidFill>
                <a:srgbClr val="C00000"/>
              </a:solidFill>
              <a:latin typeface="Cambria" pitchFamily="18" charset="0"/>
            </a:endParaRPr>
          </a:p>
          <a:p>
            <a:pPr marL="719138" indent="-358775" algn="just">
              <a:buFont typeface="Wingdings" pitchFamily="2" charset="2"/>
              <a:buChar char="ü"/>
              <a:defRPr/>
            </a:pPr>
            <a:r>
              <a:rPr lang="en-US" dirty="0" smtClean="0">
                <a:solidFill>
                  <a:srgbClr val="C00000"/>
                </a:solidFill>
                <a:latin typeface="Cambria" pitchFamily="18" charset="0"/>
              </a:rPr>
              <a:t>It is proposed that the excess money, if not repatriated to India, shall be deemed to be an advance made to AE. Interest on such advance shall be computed as income of the assessee.</a:t>
            </a:r>
          </a:p>
          <a:p>
            <a:pPr marL="719138" indent="-358775" algn="just">
              <a:buFont typeface="Wingdings" pitchFamily="2" charset="2"/>
              <a:buChar char="ü"/>
              <a:defRPr/>
            </a:pPr>
            <a:endParaRPr lang="en-US" dirty="0" smtClean="0">
              <a:solidFill>
                <a:srgbClr val="C00000"/>
              </a:solidFill>
              <a:latin typeface="Cambria" pitchFamily="18" charset="0"/>
            </a:endParaRPr>
          </a:p>
          <a:p>
            <a:pPr marL="719138" indent="-358775" algn="just">
              <a:defRPr/>
            </a:pPr>
            <a:endParaRPr lang="en-US" dirty="0" smtClean="0">
              <a:solidFill>
                <a:srgbClr val="C00000"/>
              </a:solidFill>
              <a:latin typeface="Cambria" pitchFamily="18" charset="0"/>
            </a:endParaRPr>
          </a:p>
          <a:p>
            <a:pPr marL="719138" indent="-358775" algn="just">
              <a:buFont typeface="Wingdings" pitchFamily="2" charset="2"/>
              <a:buChar char="ü"/>
              <a:defRPr/>
            </a:pPr>
            <a:r>
              <a:rPr lang="en-US" dirty="0" smtClean="0">
                <a:solidFill>
                  <a:srgbClr val="C00000"/>
                </a:solidFill>
                <a:latin typeface="Cambria" pitchFamily="18" charset="0"/>
              </a:rPr>
              <a:t>This provision shall not apply if the primary adjustment does not exceed INR 1 crore. </a:t>
            </a:r>
            <a:endParaRPr lang="en-IN" dirty="0">
              <a:solidFill>
                <a:srgbClr val="C00000"/>
              </a:solidFill>
              <a:latin typeface="Cambria" pitchFamily="18" charset="0"/>
            </a:endParaRPr>
          </a:p>
        </p:txBody>
      </p:sp>
    </p:spTree>
  </p:cSld>
  <p:clrMapOvr>
    <a:masterClrMapping/>
  </p:clrMapOvr>
  <p:transition spd="med" advClick="0" advTm="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tp2.MVDSERVER\Desktop\images (26).jpg"/>
          <p:cNvPicPr>
            <a:picLocks noChangeAspect="1" noChangeArrowheads="1"/>
          </p:cNvPicPr>
          <p:nvPr/>
        </p:nvPicPr>
        <p:blipFill>
          <a:blip r:embed="rId2"/>
          <a:srcRect/>
          <a:stretch>
            <a:fillRect/>
          </a:stretch>
        </p:blipFill>
        <p:spPr bwMode="auto">
          <a:xfrm>
            <a:off x="285720" y="1285860"/>
            <a:ext cx="2619375" cy="17430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Rectangle 2"/>
          <p:cNvSpPr/>
          <p:nvPr/>
        </p:nvSpPr>
        <p:spPr>
          <a:xfrm>
            <a:off x="1285852" y="214290"/>
            <a:ext cx="6000792" cy="477054"/>
          </a:xfrm>
          <a:prstGeom prst="rect">
            <a:avLst/>
          </a:prstGeom>
        </p:spPr>
        <p:txBody>
          <a:bodyPr wrap="square">
            <a:spAutoFit/>
          </a:bodyPr>
          <a:lstStyle/>
          <a:p>
            <a:pPr algn="ctr"/>
            <a:r>
              <a:rPr lang="en-GB" sz="2500" b="1" u="sng" dirty="0" smtClean="0">
                <a:solidFill>
                  <a:srgbClr val="FF3399"/>
                </a:solidFill>
              </a:rPr>
              <a:t>Example for Section 92CE </a:t>
            </a:r>
            <a:endParaRPr lang="en-GB" sz="2500" b="1" u="sng" dirty="0">
              <a:solidFill>
                <a:srgbClr val="FF3399"/>
              </a:solidFill>
            </a:endParaRPr>
          </a:p>
        </p:txBody>
      </p:sp>
      <p:sp>
        <p:nvSpPr>
          <p:cNvPr id="4" name="Right Arrow 3"/>
          <p:cNvSpPr/>
          <p:nvPr/>
        </p:nvSpPr>
        <p:spPr>
          <a:xfrm>
            <a:off x="3000364" y="1928802"/>
            <a:ext cx="1643074" cy="571504"/>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GB"/>
          </a:p>
        </p:txBody>
      </p:sp>
      <p:pic>
        <p:nvPicPr>
          <p:cNvPr id="3075" name="Picture 3" descr="C:\Users\tp2.MVDSERVER\Desktop\download (15).jpg"/>
          <p:cNvPicPr>
            <a:picLocks noChangeAspect="1" noChangeArrowheads="1"/>
          </p:cNvPicPr>
          <p:nvPr/>
        </p:nvPicPr>
        <p:blipFill>
          <a:blip r:embed="rId3"/>
          <a:srcRect/>
          <a:stretch>
            <a:fillRect/>
          </a:stretch>
        </p:blipFill>
        <p:spPr bwMode="auto">
          <a:xfrm>
            <a:off x="5072066" y="928670"/>
            <a:ext cx="3000396" cy="250033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Rectangle 5"/>
          <p:cNvSpPr/>
          <p:nvPr/>
        </p:nvSpPr>
        <p:spPr>
          <a:xfrm>
            <a:off x="1071538" y="3844944"/>
            <a:ext cx="6858048" cy="1631216"/>
          </a:xfrm>
          <a:prstGeom prst="rect">
            <a:avLst/>
          </a:prstGeom>
        </p:spPr>
        <p:txBody>
          <a:bodyPr wrap="square">
            <a:spAutoFit/>
          </a:bodyPr>
          <a:lstStyle/>
          <a:p>
            <a:r>
              <a:rPr lang="en-GB" sz="2500" dirty="0" smtClean="0"/>
              <a:t>Indian Company Sales  to it’s AE @ 120/-  (Assume the Transaction took place after 01/04/2017)</a:t>
            </a:r>
          </a:p>
          <a:p>
            <a:endParaRPr lang="en-GB" sz="2500" dirty="0" smtClean="0"/>
          </a:p>
          <a:p>
            <a:r>
              <a:rPr lang="en-GB" sz="2500" dirty="0" smtClean="0"/>
              <a:t>ALP = 140/-</a:t>
            </a:r>
          </a:p>
        </p:txBody>
      </p:sp>
    </p:spTree>
  </p:cSld>
  <p:clrMapOvr>
    <a:masterClrMapping/>
  </p:clrMapOvr>
  <p:transition spd="med" advClick="0" advTm="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9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33FF"/>
                </a:solidFill>
                <a:effectLst>
                  <a:outerShdw blurRad="38100" dist="38100" dir="2700000" algn="tl">
                    <a:srgbClr val="000000">
                      <a:alpha val="43137"/>
                    </a:srgbClr>
                  </a:outerShdw>
                </a:effectLst>
                <a:latin typeface="Cambria" pitchFamily="18" charset="0"/>
              </a:rPr>
              <a:t>Anti-Abuse measures</a:t>
            </a:r>
            <a:endParaRPr lang="en-GB" dirty="0">
              <a:solidFill>
                <a:srgbClr val="3333FF"/>
              </a:solidFill>
            </a:endParaRPr>
          </a:p>
        </p:txBody>
      </p:sp>
      <p:sp>
        <p:nvSpPr>
          <p:cNvPr id="3" name="Content Placeholder 2"/>
          <p:cNvSpPr>
            <a:spLocks noGrp="1"/>
          </p:cNvSpPr>
          <p:nvPr>
            <p:ph idx="1"/>
          </p:nvPr>
        </p:nvSpPr>
        <p:spPr>
          <a:xfrm>
            <a:off x="457200" y="1600200"/>
            <a:ext cx="8472518" cy="5114948"/>
          </a:xfrm>
        </p:spPr>
        <p:txBody>
          <a:bodyPr>
            <a:normAutofit fontScale="70000" lnSpcReduction="20000"/>
          </a:bodyPr>
          <a:lstStyle/>
          <a:p>
            <a:pPr algn="just">
              <a:buFont typeface="Wingdings" pitchFamily="2" charset="2"/>
              <a:buChar char="q"/>
              <a:defRPr/>
            </a:pPr>
            <a:r>
              <a:rPr lang="en-US" b="1" dirty="0" smtClean="0">
                <a:solidFill>
                  <a:srgbClr val="C00000"/>
                </a:solidFill>
                <a:latin typeface="Cambria" pitchFamily="18" charset="0"/>
              </a:rPr>
              <a:t>Thin Capitalization – Limitation on interest claim:</a:t>
            </a:r>
          </a:p>
          <a:p>
            <a:pPr algn="just">
              <a:buNone/>
              <a:defRPr/>
            </a:pPr>
            <a:endParaRPr lang="en-US" b="1" dirty="0" smtClean="0">
              <a:solidFill>
                <a:srgbClr val="C00000"/>
              </a:solidFill>
              <a:latin typeface="Cambria" pitchFamily="18" charset="0"/>
            </a:endParaRPr>
          </a:p>
          <a:p>
            <a:pPr marL="719138" indent="-358775" algn="just">
              <a:buFont typeface="Wingdings" pitchFamily="2" charset="2"/>
              <a:buChar char="ü"/>
              <a:defRPr/>
            </a:pPr>
            <a:r>
              <a:rPr lang="en-US" dirty="0" smtClean="0">
                <a:solidFill>
                  <a:srgbClr val="C00000"/>
                </a:solidFill>
                <a:latin typeface="Cambria" pitchFamily="18" charset="0"/>
              </a:rPr>
              <a:t>It is proposed to insert a new section 94B to provide that interest expense claimed by an entity to its Associated Enterprise (AE) shall be restricted to 30% of its earnings before interest, taxes, depreciation and amortization (EBITDA).</a:t>
            </a:r>
          </a:p>
          <a:p>
            <a:pPr marL="719138" indent="-358775" algn="just">
              <a:buFont typeface="Wingdings" pitchFamily="2" charset="2"/>
              <a:buChar char="ü"/>
              <a:defRPr/>
            </a:pPr>
            <a:endParaRPr lang="en-US" dirty="0" smtClean="0">
              <a:solidFill>
                <a:srgbClr val="C00000"/>
              </a:solidFill>
              <a:latin typeface="Cambria" pitchFamily="18" charset="0"/>
            </a:endParaRPr>
          </a:p>
          <a:p>
            <a:pPr marL="719138" indent="-358775" algn="just">
              <a:buFont typeface="Wingdings" pitchFamily="2" charset="2"/>
              <a:buChar char="ü"/>
              <a:defRPr/>
            </a:pPr>
            <a:r>
              <a:rPr lang="en-US" dirty="0" smtClean="0">
                <a:solidFill>
                  <a:srgbClr val="C00000"/>
                </a:solidFill>
                <a:latin typeface="Cambria" pitchFamily="18" charset="0"/>
              </a:rPr>
              <a:t>Further, a debt shall be deemed to be treated as issued by an AE where it provides guarantee to the lender.  </a:t>
            </a:r>
          </a:p>
          <a:p>
            <a:pPr marL="719138" indent="-358775" algn="just">
              <a:buNone/>
              <a:defRPr/>
            </a:pPr>
            <a:endParaRPr lang="en-US" dirty="0" smtClean="0">
              <a:solidFill>
                <a:srgbClr val="C00000"/>
              </a:solidFill>
              <a:latin typeface="Cambria" pitchFamily="18" charset="0"/>
            </a:endParaRPr>
          </a:p>
          <a:p>
            <a:pPr marL="719138" indent="-358775" algn="just">
              <a:buFont typeface="Wingdings" pitchFamily="2" charset="2"/>
              <a:buChar char="ü"/>
              <a:defRPr/>
            </a:pPr>
            <a:r>
              <a:rPr lang="en-US" dirty="0" smtClean="0">
                <a:solidFill>
                  <a:srgbClr val="C00000"/>
                </a:solidFill>
                <a:latin typeface="Cambria" pitchFamily="18" charset="0"/>
              </a:rPr>
              <a:t>Such excess interest shall be allowed to be carried forward up to 8 assessment years and can be reduced from the income to the extent of maximum allowable interest.</a:t>
            </a:r>
          </a:p>
          <a:p>
            <a:pPr marL="719138" indent="-358775" algn="just">
              <a:buFont typeface="Wingdings" pitchFamily="2" charset="2"/>
              <a:buChar char="ü"/>
              <a:defRPr/>
            </a:pPr>
            <a:endParaRPr lang="en-US" dirty="0" smtClean="0">
              <a:solidFill>
                <a:srgbClr val="C00000"/>
              </a:solidFill>
              <a:latin typeface="Cambria" pitchFamily="18" charset="0"/>
            </a:endParaRPr>
          </a:p>
          <a:p>
            <a:pPr marL="719138" indent="-358775" algn="just">
              <a:buFont typeface="Wingdings" pitchFamily="2" charset="2"/>
              <a:buChar char="ü"/>
              <a:defRPr/>
            </a:pPr>
            <a:r>
              <a:rPr lang="en-US" dirty="0" smtClean="0">
                <a:solidFill>
                  <a:srgbClr val="C00000"/>
                </a:solidFill>
                <a:latin typeface="Cambria" pitchFamily="18" charset="0"/>
              </a:rPr>
              <a:t>The provision shall not be applicable in case the interest expense does not exceed INR 1 crore.</a:t>
            </a:r>
            <a:endParaRPr lang="en-IN" dirty="0" smtClean="0">
              <a:solidFill>
                <a:srgbClr val="C00000"/>
              </a:solidFill>
              <a:latin typeface="Cambria" pitchFamily="18" charset="0"/>
            </a:endParaRPr>
          </a:p>
          <a:p>
            <a:endParaRPr lang="en-GB" dirty="0"/>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2"/>
                                        </p:tgtEl>
                                        <p:attrNameLst>
                                          <p:attrName>ppt_w</p:attrName>
                                        </p:attrNameLst>
                                      </p:cBhvr>
                                      <p:tavLst>
                                        <p:tav tm="0">
                                          <p:val>
                                            <p:strVal val="#ppt_w*.05"/>
                                          </p:val>
                                        </p:tav>
                                        <p:tav tm="100000">
                                          <p:val>
                                            <p:strVal val="#ppt_w"/>
                                          </p:val>
                                        </p:tav>
                                      </p:tavLst>
                                    </p:anim>
                                    <p:anim calcmode="lin" valueType="num">
                                      <p:cBhvr>
                                        <p:cTn id="10" dur="3000" fill="hold"/>
                                        <p:tgtEl>
                                          <p:spTgt spid="2"/>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2"/>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checkerboard(across)">
                                      <p:cBhvr>
                                        <p:cTn id="19" dur="3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diamond(in)">
                                      <p:cBhvr>
                                        <p:cTn id="24" dur="2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diamond(in)">
                                      <p:cBhvr>
                                        <p:cTn id="29" dur="2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checkerboard(across)">
                                      <p:cBhvr>
                                        <p:cTn id="34" dur="30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diamond(in)">
                                      <p:cBhvr>
                                        <p:cTn id="39"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Example for 94B</a:t>
            </a:r>
            <a:endParaRPr lang="en-GB" b="1" u="sng" dirty="0"/>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 calcmode="lin" valueType="num">
                                      <p:cBhvr>
                                        <p:cTn id="9" dur="3000" fill="hold"/>
                                        <p:tgtEl>
                                          <p:spTgt spid="2"/>
                                        </p:tgtEl>
                                        <p:attrNameLst>
                                          <p:attrName>style.rotation</p:attrName>
                                        </p:attrNameLst>
                                      </p:cBhvr>
                                      <p:tavLst>
                                        <p:tav tm="0">
                                          <p:val>
                                            <p:fltVal val="360"/>
                                          </p:val>
                                        </p:tav>
                                        <p:tav tm="100000">
                                          <p:val>
                                            <p:fltVal val="0"/>
                                          </p:val>
                                        </p:tav>
                                      </p:tavLst>
                                    </p:anim>
                                    <p:animEffect transition="in" filter="fade">
                                      <p:cBhvr>
                                        <p:cTn id="10" dur="3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path" presetSubtype="0" accel="50000" decel="50000" fill="hold" grpId="1" nodeType="clickEffect">
                                  <p:stCondLst>
                                    <p:cond delay="0"/>
                                  </p:stCondLst>
                                  <p:childTnLst>
                                    <p:animMotion origin="layout" path="M 0 0  C 0.001 0.04533  0.011 0.08667  0.028 0.11333  C 0.028 0.11467  0.055 0.15067  0.055 0.14933  C 0.07 0.16933  0.079 0.19733  0.079 0.22667  C 0.079 0.28533  0.044 0.332  0 0.33333  C -0.044 0.332  -0.079 0.28533  -0.079 0.22667  C -0.079 0.19733  -0.07 0.16933  -0.055 0.14933  C -0.055 0.15067  -0.028 0.11467  -0.028 0.11333  C -0.011 0.08667  -0.001 0.04533  0 0  Z" pathEditMode="relative" ptsTypes="">
                                      <p:cBhvr>
                                        <p:cTn id="14"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500034" y="474345"/>
            <a:ext cx="7929618" cy="6186309"/>
          </a:xfrm>
          <a:prstGeom prst="rect">
            <a:avLst/>
          </a:prstGeom>
        </p:spPr>
        <p:txBody>
          <a:bodyPr wrap="square">
            <a:spAutoFit/>
          </a:bodyPr>
          <a:lstStyle/>
          <a:p>
            <a:pPr algn="just">
              <a:buFont typeface="Wingdings" pitchFamily="2" charset="2"/>
              <a:buChar char="Ø"/>
            </a:pPr>
            <a:r>
              <a:rPr lang="en-GB" b="1" dirty="0" smtClean="0">
                <a:solidFill>
                  <a:schemeClr val="bg1"/>
                </a:solidFill>
                <a:latin typeface="Arial" pitchFamily="34" charset="0"/>
                <a:cs typeface="Arial" pitchFamily="34" charset="0"/>
              </a:rPr>
              <a:t>Surcharge </a:t>
            </a:r>
            <a:r>
              <a:rPr lang="en-GB" dirty="0" smtClean="0">
                <a:solidFill>
                  <a:schemeClr val="bg1"/>
                </a:solidFill>
                <a:latin typeface="Arial" pitchFamily="34" charset="0"/>
                <a:cs typeface="Arial" pitchFamily="34" charset="0"/>
              </a:rPr>
              <a:t>of 10% of tax payable on categories of individuals whose annual taxable income is between Rs 50 lakhs and Rs 1 crore. Above 1 crore the same surcharge of 15% shall continue.</a:t>
            </a:r>
          </a:p>
          <a:p>
            <a:pPr algn="just">
              <a:buNone/>
            </a:pPr>
            <a:endParaRPr lang="en-GB" dirty="0" smtClean="0">
              <a:solidFill>
                <a:schemeClr val="bg1"/>
              </a:solidFill>
              <a:latin typeface="Arial" pitchFamily="34" charset="0"/>
              <a:cs typeface="Arial" pitchFamily="34" charset="0"/>
            </a:endParaRPr>
          </a:p>
          <a:p>
            <a:pPr algn="just">
              <a:buNone/>
            </a:pPr>
            <a:endParaRPr lang="en-GB" dirty="0" smtClean="0">
              <a:solidFill>
                <a:schemeClr val="bg1"/>
              </a:solidFill>
              <a:latin typeface="Arial" pitchFamily="34" charset="0"/>
              <a:cs typeface="Arial" pitchFamily="34" charset="0"/>
            </a:endParaRPr>
          </a:p>
          <a:p>
            <a:pPr lvl="0" algn="just">
              <a:buFont typeface="Wingdings" pitchFamily="2" charset="2"/>
              <a:buChar char="Ø"/>
            </a:pPr>
            <a:r>
              <a:rPr lang="en-US" b="1" dirty="0" smtClean="0">
                <a:solidFill>
                  <a:schemeClr val="bg1"/>
                </a:solidFill>
                <a:latin typeface="Arial" pitchFamily="34" charset="0"/>
                <a:cs typeface="Arial" pitchFamily="34" charset="0"/>
              </a:rPr>
              <a:t>Rebate u/s. 87A </a:t>
            </a:r>
            <a:r>
              <a:rPr lang="en-US" dirty="0" smtClean="0">
                <a:solidFill>
                  <a:schemeClr val="bg1"/>
                </a:solidFill>
                <a:latin typeface="Arial" pitchFamily="34" charset="0"/>
                <a:cs typeface="Arial" pitchFamily="34" charset="0"/>
              </a:rPr>
              <a:t>is reduced to maximum of INR 2,500 from the present limit of INR 5,000 and will be available only in case of income up to INR 3.5 lakhs instead of INR 5 lakhs.</a:t>
            </a:r>
          </a:p>
          <a:p>
            <a:pPr lvl="0" algn="just">
              <a:buNone/>
            </a:pPr>
            <a:endParaRPr lang="en-US" dirty="0" smtClean="0">
              <a:solidFill>
                <a:schemeClr val="bg1"/>
              </a:solidFill>
              <a:latin typeface="Arial" pitchFamily="34" charset="0"/>
              <a:cs typeface="Arial" pitchFamily="34" charset="0"/>
            </a:endParaRPr>
          </a:p>
          <a:p>
            <a:pPr lvl="0" algn="just">
              <a:buNone/>
            </a:pPr>
            <a:endParaRPr lang="en-US" dirty="0" smtClean="0">
              <a:solidFill>
                <a:schemeClr val="bg1"/>
              </a:solidFill>
              <a:latin typeface="Arial" pitchFamily="34" charset="0"/>
              <a:cs typeface="Arial" pitchFamily="34" charset="0"/>
            </a:endParaRPr>
          </a:p>
          <a:p>
            <a:pPr algn="just">
              <a:buFont typeface="Wingdings" pitchFamily="2" charset="2"/>
              <a:buChar char="Ø"/>
            </a:pPr>
            <a:r>
              <a:rPr lang="en-GB" dirty="0" smtClean="0">
                <a:solidFill>
                  <a:schemeClr val="bg1"/>
                </a:solidFill>
                <a:latin typeface="Arial" pitchFamily="34" charset="0"/>
                <a:cs typeface="Arial" pitchFamily="34" charset="0"/>
              </a:rPr>
              <a:t>Simple </a:t>
            </a:r>
            <a:r>
              <a:rPr lang="en-GB" b="1" dirty="0" smtClean="0">
                <a:solidFill>
                  <a:schemeClr val="bg1"/>
                </a:solidFill>
                <a:latin typeface="Arial" pitchFamily="34" charset="0"/>
                <a:cs typeface="Arial" pitchFamily="34" charset="0"/>
              </a:rPr>
              <a:t>one-page form </a:t>
            </a:r>
            <a:r>
              <a:rPr lang="en-GB" dirty="0" smtClean="0">
                <a:solidFill>
                  <a:schemeClr val="bg1"/>
                </a:solidFill>
                <a:latin typeface="Arial" pitchFamily="34" charset="0"/>
                <a:cs typeface="Arial" pitchFamily="34" charset="0"/>
              </a:rPr>
              <a:t>to be filed as Income Tax Return for the category of individuals having taxable income upto Rs 5 lakhs other than business income.</a:t>
            </a:r>
          </a:p>
          <a:p>
            <a:pPr algn="just">
              <a:buNone/>
            </a:pPr>
            <a:endParaRPr lang="en-GB" dirty="0" smtClean="0">
              <a:solidFill>
                <a:schemeClr val="bg1"/>
              </a:solidFill>
              <a:latin typeface="Arial" pitchFamily="34" charset="0"/>
              <a:cs typeface="Arial" pitchFamily="34" charset="0"/>
            </a:endParaRPr>
          </a:p>
          <a:p>
            <a:pPr algn="just">
              <a:buNone/>
            </a:pPr>
            <a:endParaRPr lang="en-GB" dirty="0" smtClean="0">
              <a:solidFill>
                <a:schemeClr val="bg1"/>
              </a:solidFill>
              <a:latin typeface="Arial" pitchFamily="34" charset="0"/>
              <a:cs typeface="Arial" pitchFamily="34" charset="0"/>
            </a:endParaRPr>
          </a:p>
          <a:p>
            <a:pPr algn="just">
              <a:buFont typeface="Wingdings" pitchFamily="2" charset="2"/>
              <a:buChar char="Ø"/>
            </a:pPr>
            <a:r>
              <a:rPr lang="en-US" b="1" dirty="0" smtClean="0">
                <a:solidFill>
                  <a:schemeClr val="bg1"/>
                </a:solidFill>
                <a:latin typeface="Arial" pitchFamily="34" charset="0"/>
                <a:cs typeface="Arial" pitchFamily="34" charset="0"/>
              </a:rPr>
              <a:t>Deduction for NPS contribution (Sec 80CCD)</a:t>
            </a:r>
            <a:r>
              <a:rPr lang="en-GB" b="1" dirty="0" smtClean="0">
                <a:solidFill>
                  <a:schemeClr val="bg1"/>
                </a:solidFill>
                <a:latin typeface="Arial" pitchFamily="34" charset="0"/>
                <a:cs typeface="Arial" pitchFamily="34" charset="0"/>
              </a:rPr>
              <a:t> </a:t>
            </a:r>
            <a:r>
              <a:rPr lang="en-US" dirty="0" smtClean="0">
                <a:solidFill>
                  <a:schemeClr val="bg1"/>
                </a:solidFill>
                <a:latin typeface="Arial" pitchFamily="34" charset="0"/>
                <a:cs typeface="Arial" pitchFamily="34" charset="0"/>
              </a:rPr>
              <a:t>increase the ceiling of deduction from 10% to 20% of the gross total income for a non-employee contributing to NPS.</a:t>
            </a:r>
          </a:p>
          <a:p>
            <a:pPr algn="just"/>
            <a:endParaRPr lang="en-US" dirty="0" smtClean="0">
              <a:solidFill>
                <a:schemeClr val="bg1"/>
              </a:solidFill>
              <a:latin typeface="Arial" pitchFamily="34" charset="0"/>
              <a:cs typeface="Arial" pitchFamily="34" charset="0"/>
            </a:endParaRPr>
          </a:p>
          <a:p>
            <a:pPr algn="just"/>
            <a:endParaRPr lang="en-US" dirty="0" smtClean="0">
              <a:solidFill>
                <a:schemeClr val="bg1"/>
              </a:solidFill>
              <a:latin typeface="Arial" pitchFamily="34" charset="0"/>
              <a:cs typeface="Arial" pitchFamily="34" charset="0"/>
            </a:endParaRPr>
          </a:p>
          <a:p>
            <a:pPr algn="just"/>
            <a:endParaRPr lang="en-US" dirty="0" smtClean="0">
              <a:solidFill>
                <a:schemeClr val="bg1"/>
              </a:solidFill>
              <a:latin typeface="Arial" pitchFamily="34" charset="0"/>
              <a:cs typeface="Arial" pitchFamily="34" charset="0"/>
            </a:endParaRPr>
          </a:p>
          <a:p>
            <a:pPr algn="just"/>
            <a:endParaRPr lang="en-US" dirty="0" smtClean="0">
              <a:solidFill>
                <a:schemeClr val="bg1"/>
              </a:solidFill>
              <a:latin typeface="Arial" pitchFamily="34" charset="0"/>
              <a:cs typeface="Arial" pitchFamily="34" charset="0"/>
            </a:endParaRPr>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3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 calcmode="lin" valueType="num">
                                      <p:cBhvr>
                                        <p:cTn id="12" dur="1500" decel="50000" fill="hold">
                                          <p:stCondLst>
                                            <p:cond delay="0"/>
                                          </p:stCondLst>
                                        </p:cTn>
                                        <p:tgtEl>
                                          <p:spTgt spid="5">
                                            <p:txEl>
                                              <p:pRg st="3" end="3"/>
                                            </p:txEl>
                                          </p:spTgt>
                                        </p:tgtEl>
                                        <p:attrNameLst>
                                          <p:attrName>style.rotation</p:attrName>
                                        </p:attrNameLst>
                                      </p:cBhvr>
                                      <p:tavLst>
                                        <p:tav tm="0">
                                          <p:val>
                                            <p:fltVal val="-90"/>
                                          </p:val>
                                        </p:tav>
                                        <p:tav tm="100000">
                                          <p:val>
                                            <p:fltVal val="0"/>
                                          </p:val>
                                        </p:tav>
                                      </p:tavLst>
                                    </p:anim>
                                    <p:anim calcmode="lin" valueType="num">
                                      <p:cBhvr>
                                        <p:cTn id="13" dur="1500" decel="50000" fill="hold">
                                          <p:stCondLst>
                                            <p:cond delay="0"/>
                                          </p:stCondLst>
                                        </p:cTn>
                                        <p:tgtEl>
                                          <p:spTgt spid="5">
                                            <p:txEl>
                                              <p:pRg st="3" end="3"/>
                                            </p:txEl>
                                          </p:spTgt>
                                        </p:tgtEl>
                                        <p:attrNameLst>
                                          <p:attrName>ppt_w</p:attrName>
                                        </p:attrNameLst>
                                      </p:cBhvr>
                                      <p:tavLst>
                                        <p:tav tm="0">
                                          <p:val>
                                            <p:strVal val="#ppt_w"/>
                                          </p:val>
                                        </p:tav>
                                        <p:tav tm="100000">
                                          <p:val>
                                            <p:strVal val="#ppt_w*.05"/>
                                          </p:val>
                                        </p:tav>
                                      </p:tavLst>
                                    </p:anim>
                                    <p:anim calcmode="lin" valueType="num">
                                      <p:cBhvr>
                                        <p:cTn id="14" dur="1500" accel="50000" fill="hold">
                                          <p:stCondLst>
                                            <p:cond delay="1500"/>
                                          </p:stCondLst>
                                        </p:cTn>
                                        <p:tgtEl>
                                          <p:spTgt spid="5">
                                            <p:txEl>
                                              <p:pRg st="3" end="3"/>
                                            </p:txEl>
                                          </p:spTgt>
                                        </p:tgtEl>
                                        <p:attrNameLst>
                                          <p:attrName>ppt_w</p:attrName>
                                        </p:attrNameLst>
                                      </p:cBhvr>
                                      <p:tavLst>
                                        <p:tav tm="0">
                                          <p:val>
                                            <p:strVal val="#ppt_w*.05"/>
                                          </p:val>
                                        </p:tav>
                                        <p:tav tm="100000">
                                          <p:val>
                                            <p:strVal val="#ppt_w"/>
                                          </p:val>
                                        </p:tav>
                                      </p:tavLst>
                                    </p:anim>
                                    <p:anim calcmode="lin" valueType="num">
                                      <p:cBhvr>
                                        <p:cTn id="15" dur="3000" fill="hold"/>
                                        <p:tgtEl>
                                          <p:spTgt spid="5">
                                            <p:txEl>
                                              <p:pRg st="3" end="3"/>
                                            </p:txEl>
                                          </p:spTgt>
                                        </p:tgtEl>
                                        <p:attrNameLst>
                                          <p:attrName>ppt_h</p:attrName>
                                        </p:attrNameLst>
                                      </p:cBhvr>
                                      <p:tavLst>
                                        <p:tav tm="0">
                                          <p:val>
                                            <p:strVal val="#ppt_h"/>
                                          </p:val>
                                        </p:tav>
                                        <p:tav tm="100000">
                                          <p:val>
                                            <p:strVal val="#ppt_h"/>
                                          </p:val>
                                        </p:tav>
                                      </p:tavLst>
                                    </p:anim>
                                    <p:anim calcmode="lin" valueType="num">
                                      <p:cBhvr>
                                        <p:cTn id="16" dur="1500" decel="50000" fill="hold">
                                          <p:stCondLst>
                                            <p:cond delay="0"/>
                                          </p:stCondLst>
                                        </p:cTn>
                                        <p:tgtEl>
                                          <p:spTgt spid="5">
                                            <p:txEl>
                                              <p:pRg st="3" end="3"/>
                                            </p:txEl>
                                          </p:spTgt>
                                        </p:tgtEl>
                                        <p:attrNameLst>
                                          <p:attrName>ppt_x</p:attrName>
                                        </p:attrNameLst>
                                      </p:cBhvr>
                                      <p:tavLst>
                                        <p:tav tm="0">
                                          <p:val>
                                            <p:strVal val="#ppt_x+.4"/>
                                          </p:val>
                                        </p:tav>
                                        <p:tav tm="100000">
                                          <p:val>
                                            <p:strVal val="#ppt_x"/>
                                          </p:val>
                                        </p:tav>
                                      </p:tavLst>
                                    </p:anim>
                                    <p:anim calcmode="lin" valueType="num">
                                      <p:cBhvr>
                                        <p:cTn id="17" dur="1500" decel="50000" fill="hold">
                                          <p:stCondLst>
                                            <p:cond delay="0"/>
                                          </p:stCondLst>
                                        </p:cTn>
                                        <p:tgtEl>
                                          <p:spTgt spid="5">
                                            <p:txEl>
                                              <p:pRg st="3" end="3"/>
                                            </p:txEl>
                                          </p:spTgt>
                                        </p:tgtEl>
                                        <p:attrNameLst>
                                          <p:attrName>ppt_y</p:attrName>
                                        </p:attrNameLst>
                                      </p:cBhvr>
                                      <p:tavLst>
                                        <p:tav tm="0">
                                          <p:val>
                                            <p:strVal val="#ppt_y-.2"/>
                                          </p:val>
                                        </p:tav>
                                        <p:tav tm="100000">
                                          <p:val>
                                            <p:strVal val="#ppt_y+.1"/>
                                          </p:val>
                                        </p:tav>
                                      </p:tavLst>
                                    </p:anim>
                                    <p:anim calcmode="lin" valueType="num">
                                      <p:cBhvr>
                                        <p:cTn id="18" dur="1500" accel="50000" fill="hold">
                                          <p:stCondLst>
                                            <p:cond delay="1500"/>
                                          </p:stCondLst>
                                        </p:cTn>
                                        <p:tgtEl>
                                          <p:spTgt spid="5">
                                            <p:txEl>
                                              <p:pRg st="3" end="3"/>
                                            </p:txEl>
                                          </p:spTgt>
                                        </p:tgtEl>
                                        <p:attrNameLst>
                                          <p:attrName>ppt_y</p:attrName>
                                        </p:attrNameLst>
                                      </p:cBhvr>
                                      <p:tavLst>
                                        <p:tav tm="0">
                                          <p:val>
                                            <p:strVal val="#ppt_y+.1"/>
                                          </p:val>
                                        </p:tav>
                                        <p:tav tm="100000">
                                          <p:val>
                                            <p:strVal val="#ppt_y"/>
                                          </p:val>
                                        </p:tav>
                                      </p:tavLst>
                                    </p:anim>
                                    <p:animEffect transition="in" filter="fade">
                                      <p:cBhvr>
                                        <p:cTn id="19" dur="3000" decel="50000">
                                          <p:stCondLst>
                                            <p:cond delay="0"/>
                                          </p:stCondLst>
                                        </p:cTn>
                                        <p:tgtEl>
                                          <p:spTgt spid="5">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checkerboard(across)">
                                      <p:cBhvr>
                                        <p:cTn id="24" dur="3000"/>
                                        <p:tgtEl>
                                          <p:spTgt spid="5">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animEffect transition="in" filter="checkerboard(across)">
                                      <p:cBhvr>
                                        <p:cTn id="29" dur="3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advClick="0" advTm="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3333FF"/>
                </a:solidFill>
              </a:rPr>
              <a:t>PRESENTED &amp; PREPARED BY:-</a:t>
            </a:r>
            <a:endParaRPr lang="en-GB" b="1" dirty="0">
              <a:solidFill>
                <a:srgbClr val="3333FF"/>
              </a:solidFill>
            </a:endParaRPr>
          </a:p>
        </p:txBody>
      </p:sp>
      <p:sp>
        <p:nvSpPr>
          <p:cNvPr id="3" name="Subtitle 2"/>
          <p:cNvSpPr>
            <a:spLocks noGrp="1"/>
          </p:cNvSpPr>
          <p:nvPr>
            <p:ph type="subTitle" idx="1"/>
          </p:nvPr>
        </p:nvSpPr>
        <p:spPr>
          <a:xfrm>
            <a:off x="1371600" y="3886200"/>
            <a:ext cx="6400800" cy="1471626"/>
          </a:xfrm>
        </p:spPr>
        <p:txBody>
          <a:bodyPr/>
          <a:lstStyle/>
          <a:p>
            <a:pPr>
              <a:buFont typeface="Wingdings" pitchFamily="2" charset="2"/>
              <a:buChar char="Ø"/>
            </a:pPr>
            <a:r>
              <a:rPr lang="en-GB" b="1" dirty="0" smtClean="0">
                <a:solidFill>
                  <a:srgbClr val="FF3399"/>
                </a:solidFill>
              </a:rPr>
              <a:t> AMI D .SHAH</a:t>
            </a:r>
          </a:p>
          <a:p>
            <a:pPr>
              <a:buFont typeface="Wingdings" pitchFamily="2" charset="2"/>
              <a:buChar char="Ø"/>
            </a:pPr>
            <a:r>
              <a:rPr lang="en-GB" b="1" dirty="0" smtClean="0">
                <a:solidFill>
                  <a:srgbClr val="FF3399"/>
                </a:solidFill>
              </a:rPr>
              <a:t> SAVITA S .POTE</a:t>
            </a:r>
            <a:endParaRPr lang="en-GB" b="1" dirty="0">
              <a:solidFill>
                <a:srgbClr val="FF3399"/>
              </a:solidFill>
            </a:endParaRPr>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3000"/>
                                        <p:tgtEl>
                                          <p:spTgt spid="3">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advClick="0" advTm="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928662" y="928670"/>
            <a:ext cx="7215238" cy="2585323"/>
          </a:xfrm>
          <a:prstGeom prst="rect">
            <a:avLst/>
          </a:prstGeom>
        </p:spPr>
        <p:txBody>
          <a:bodyPr wrap="square">
            <a:spAutoFit/>
          </a:bodyPr>
          <a:lstStyle/>
          <a:p>
            <a:pPr lvl="0" algn="ctr"/>
            <a:r>
              <a:rPr lang="en-US" b="1" dirty="0" smtClean="0">
                <a:solidFill>
                  <a:srgbClr val="3333FF"/>
                </a:solidFill>
              </a:rPr>
              <a:t>Deduction under section 80G – Donation:</a:t>
            </a:r>
          </a:p>
          <a:p>
            <a:pPr lvl="0"/>
            <a:endParaRPr lang="en-US" b="1" dirty="0" smtClean="0">
              <a:solidFill>
                <a:schemeClr val="bg1"/>
              </a:solidFill>
            </a:endParaRPr>
          </a:p>
          <a:p>
            <a:pPr lvl="0"/>
            <a:endParaRPr lang="en-GB" dirty="0" smtClean="0">
              <a:solidFill>
                <a:schemeClr val="bg1"/>
              </a:solidFill>
            </a:endParaRPr>
          </a:p>
          <a:p>
            <a:pPr lvl="0">
              <a:buFont typeface="Wingdings" pitchFamily="2" charset="2"/>
              <a:buChar char="v"/>
            </a:pPr>
            <a:r>
              <a:rPr lang="en-US" dirty="0" smtClean="0">
                <a:solidFill>
                  <a:schemeClr val="bg1"/>
                </a:solidFill>
              </a:rPr>
              <a:t> Deduction u/s. 80G is not allowed if donation in excess of INR 10,000 is made in cash.</a:t>
            </a:r>
          </a:p>
          <a:p>
            <a:pPr lvl="0"/>
            <a:endParaRPr lang="en-US" dirty="0" smtClean="0">
              <a:solidFill>
                <a:schemeClr val="bg1"/>
              </a:solidFill>
            </a:endParaRPr>
          </a:p>
          <a:p>
            <a:pPr lvl="0"/>
            <a:endParaRPr lang="en-GB" dirty="0" smtClean="0">
              <a:solidFill>
                <a:schemeClr val="bg1"/>
              </a:solidFill>
            </a:endParaRPr>
          </a:p>
          <a:p>
            <a:pPr lvl="0">
              <a:buFont typeface="Wingdings" pitchFamily="2" charset="2"/>
              <a:buChar char="ü"/>
            </a:pPr>
            <a:r>
              <a:rPr lang="en-US" b="1" dirty="0" smtClean="0">
                <a:solidFill>
                  <a:srgbClr val="FF6699"/>
                </a:solidFill>
              </a:rPr>
              <a:t>It is now proposed to reduce this limit to INR 2,000. </a:t>
            </a:r>
          </a:p>
          <a:p>
            <a:pPr lvl="0"/>
            <a:endParaRPr lang="en-GB" b="1" dirty="0">
              <a:solidFill>
                <a:srgbClr val="FF6699"/>
              </a:solidFill>
            </a:endParaRPr>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8" dur="1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9" dur="1500" accel="50000" fill="hold">
                                          <p:stCondLst>
                                            <p:cond delay="1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0" dur="3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1" dur="1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2" dur="1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3" dur="1500" accel="50000" fill="hold">
                                          <p:stCondLst>
                                            <p:cond delay="1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4" dur="3000" decel="50000">
                                          <p:stCondLst>
                                            <p:cond delay="0"/>
                                          </p:stCondLst>
                                        </p:cTn>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checkerboard(across)">
                                      <p:cBhvr>
                                        <p:cTn id="19" dur="3000"/>
                                        <p:tgtEl>
                                          <p:spTgt spid="5">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nodeType="clickEffect">
                                  <p:stCondLst>
                                    <p:cond delay="0"/>
                                  </p:stCondLst>
                                  <p:iterate type="lt">
                                    <p:tmPct val="50000"/>
                                  </p:iterate>
                                  <p:childTnLst>
                                    <p:set>
                                      <p:cBhvr>
                                        <p:cTn id="23" dur="1" fill="hold">
                                          <p:stCondLst>
                                            <p:cond delay="0"/>
                                          </p:stCondLst>
                                        </p:cTn>
                                        <p:tgtEl>
                                          <p:spTgt spid="5">
                                            <p:txEl>
                                              <p:pRg st="6" end="6"/>
                                            </p:txEl>
                                          </p:spTgt>
                                        </p:tgtEl>
                                        <p:attrNameLst>
                                          <p:attrName>style.visibility</p:attrName>
                                        </p:attrNameLst>
                                      </p:cBhvr>
                                      <p:to>
                                        <p:strVal val="visible"/>
                                      </p:to>
                                    </p:set>
                                    <p:anim calcmode="discrete" valueType="clr">
                                      <p:cBhvr override="childStyle">
                                        <p:cTn id="24" dur="80"/>
                                        <p:tgtEl>
                                          <p:spTgt spid="5">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5">
                                            <p:txEl>
                                              <p:pRg st="6" end="6"/>
                                            </p:txEl>
                                          </p:spTgt>
                                        </p:tgtEl>
                                        <p:attrNameLst>
                                          <p:attrName>fillcolor</p:attrName>
                                        </p:attrNameLst>
                                      </p:cBhvr>
                                      <p:tavLst>
                                        <p:tav tm="0">
                                          <p:val>
                                            <p:clrVal>
                                              <a:schemeClr val="accent2"/>
                                            </p:clrVal>
                                          </p:val>
                                        </p:tav>
                                        <p:tav tm="50000">
                                          <p:val>
                                            <p:clrVal>
                                              <a:schemeClr val="hlink"/>
                                            </p:clrVal>
                                          </p:val>
                                        </p:tav>
                                      </p:tavLst>
                                    </p:anim>
                                    <p:set>
                                      <p:cBhvr>
                                        <p:cTn id="26" dur="80"/>
                                        <p:tgtEl>
                                          <p:spTgt spid="5">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6686568" cy="751506"/>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IN" sz="2800" b="1" i="1" u="sng" spc="50" dirty="0" smtClean="0">
                <a:ln w="11430"/>
                <a:solidFill>
                  <a:srgbClr val="FF3399"/>
                </a:solidFill>
                <a:effectLst>
                  <a:outerShdw blurRad="76200" dist="50800" dir="5400000" algn="tl" rotWithShape="0">
                    <a:srgbClr val="000000">
                      <a:alpha val="65000"/>
                    </a:srgbClr>
                  </a:outerShdw>
                </a:effectLst>
                <a:latin typeface="+mn-lt"/>
                <a:ea typeface="+mn-ea"/>
                <a:cs typeface="+mn-cs"/>
              </a:rPr>
              <a:t>CORPORATE TAX</a:t>
            </a:r>
            <a:r>
              <a:rPr lang="en-IN" sz="2800" b="1" i="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mn-ea"/>
                <a:cs typeface="+mn-cs"/>
              </a:rPr>
              <a:t>:</a:t>
            </a:r>
            <a:r>
              <a:rPr lang="en-IN" sz="2500" b="1" i="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mn-ea"/>
                <a:cs typeface="+mn-cs"/>
              </a:rPr>
              <a:t/>
            </a:r>
            <a:br>
              <a:rPr lang="en-IN" sz="2500" b="1" i="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mn-ea"/>
                <a:cs typeface="+mn-cs"/>
              </a:rPr>
            </a:br>
            <a:r>
              <a:rPr lang="en-GB" sz="25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GB" sz="25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en-GB" sz="2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xfrm>
            <a:off x="142844" y="714356"/>
            <a:ext cx="8786874" cy="5786478"/>
          </a:xfrm>
        </p:spPr>
        <p:txBody>
          <a:bodyPr>
            <a:noAutofit/>
          </a:bodyPr>
          <a:lstStyle/>
          <a:p>
            <a:pPr algn="just">
              <a:buFont typeface="Wingdings" pitchFamily="2" charset="2"/>
              <a:buChar char="q"/>
            </a:pPr>
            <a:r>
              <a:rPr lang="en-US" sz="1500" dirty="0" smtClean="0">
                <a:solidFill>
                  <a:schemeClr val="bg1"/>
                </a:solidFill>
                <a:latin typeface="Arial" pitchFamily="34" charset="0"/>
                <a:cs typeface="Arial" pitchFamily="34" charset="0"/>
              </a:rPr>
              <a:t>The rate of income tax for Companies with annual Turnover or Gross receipts up to INR 50 crores in the financial year 2015 – 16 is reduced from 30% to </a:t>
            </a:r>
            <a:r>
              <a:rPr lang="en-US" sz="1600" dirty="0" smtClean="0">
                <a:solidFill>
                  <a:schemeClr val="bg1"/>
                </a:solidFill>
                <a:latin typeface="Cambria" pitchFamily="18" charset="0"/>
              </a:rPr>
              <a:t>25%.</a:t>
            </a:r>
          </a:p>
          <a:p>
            <a:pPr algn="just">
              <a:buNone/>
            </a:pPr>
            <a:endParaRPr lang="en-IN" sz="1500" dirty="0" smtClean="0">
              <a:solidFill>
                <a:schemeClr val="bg1"/>
              </a:solidFill>
              <a:latin typeface="Arial" pitchFamily="34" charset="0"/>
              <a:cs typeface="Arial" pitchFamily="34" charset="0"/>
            </a:endParaRPr>
          </a:p>
          <a:p>
            <a:pPr algn="just">
              <a:buFont typeface="Wingdings" pitchFamily="2" charset="2"/>
              <a:buChar char="q"/>
              <a:defRPr/>
            </a:pPr>
            <a:r>
              <a:rPr lang="en-US" sz="1600" b="1" dirty="0" smtClean="0">
                <a:solidFill>
                  <a:schemeClr val="bg1"/>
                </a:solidFill>
                <a:latin typeface="Cambria" pitchFamily="18" charset="0"/>
              </a:rPr>
              <a:t>Minimum Alternative Tax (MAT):</a:t>
            </a:r>
          </a:p>
          <a:p>
            <a:pPr algn="just">
              <a:buNone/>
              <a:defRPr/>
            </a:pPr>
            <a:endParaRPr lang="en-US" sz="1600" b="1" dirty="0" smtClean="0">
              <a:latin typeface="Cambria" pitchFamily="18" charset="0"/>
            </a:endParaRPr>
          </a:p>
          <a:p>
            <a:pPr marL="719138" indent="-358775" algn="just">
              <a:buFont typeface="Wingdings" pitchFamily="2" charset="2"/>
              <a:buChar char="v"/>
              <a:defRPr/>
            </a:pPr>
            <a:r>
              <a:rPr lang="en-US" sz="1600" dirty="0" smtClean="0">
                <a:solidFill>
                  <a:srgbClr val="002060"/>
                </a:solidFill>
                <a:latin typeface="Cambria" pitchFamily="18" charset="0"/>
              </a:rPr>
              <a:t>Tax credit under MAT was allowed to be carried forward up to 10</a:t>
            </a:r>
            <a:r>
              <a:rPr lang="en-US" sz="1600" baseline="30000" dirty="0" smtClean="0">
                <a:solidFill>
                  <a:srgbClr val="002060"/>
                </a:solidFill>
                <a:latin typeface="Cambria" pitchFamily="18" charset="0"/>
              </a:rPr>
              <a:t>th</a:t>
            </a:r>
            <a:r>
              <a:rPr lang="en-US" sz="1600" dirty="0" smtClean="0">
                <a:solidFill>
                  <a:srgbClr val="002060"/>
                </a:solidFill>
                <a:latin typeface="Cambria" pitchFamily="18" charset="0"/>
              </a:rPr>
              <a:t> year.</a:t>
            </a:r>
          </a:p>
          <a:p>
            <a:pPr marL="719138" indent="-358775" algn="just">
              <a:buFont typeface="Wingdings" pitchFamily="2" charset="2"/>
              <a:buChar char="ü"/>
              <a:defRPr/>
            </a:pPr>
            <a:r>
              <a:rPr lang="en-US" sz="1600" dirty="0" smtClean="0">
                <a:solidFill>
                  <a:srgbClr val="C00000"/>
                </a:solidFill>
                <a:latin typeface="Cambria" pitchFamily="18" charset="0"/>
              </a:rPr>
              <a:t>It is now proposed that such tax credit can now be carried forward up to 15</a:t>
            </a:r>
            <a:r>
              <a:rPr lang="en-US" sz="1600" baseline="30000" dirty="0" smtClean="0">
                <a:solidFill>
                  <a:srgbClr val="C00000"/>
                </a:solidFill>
                <a:latin typeface="Cambria" pitchFamily="18" charset="0"/>
              </a:rPr>
              <a:t>th</a:t>
            </a:r>
            <a:r>
              <a:rPr lang="en-US" sz="1600" dirty="0" smtClean="0">
                <a:solidFill>
                  <a:srgbClr val="C00000"/>
                </a:solidFill>
                <a:latin typeface="Cambria" pitchFamily="18" charset="0"/>
              </a:rPr>
              <a:t> year</a:t>
            </a:r>
          </a:p>
          <a:p>
            <a:pPr lvl="0" algn="just">
              <a:buNone/>
            </a:pPr>
            <a:endParaRPr lang="en-IN" sz="1500" dirty="0" smtClean="0">
              <a:solidFill>
                <a:schemeClr val="bg1"/>
              </a:solidFill>
              <a:latin typeface="Arial" pitchFamily="34" charset="0"/>
              <a:cs typeface="Arial" pitchFamily="34" charset="0"/>
            </a:endParaRPr>
          </a:p>
          <a:p>
            <a:pPr lvl="0" algn="just">
              <a:buFont typeface="Wingdings" pitchFamily="2" charset="2"/>
              <a:buChar char="q"/>
              <a:defRPr/>
            </a:pPr>
            <a:r>
              <a:rPr lang="en-GB" sz="1600" b="1" dirty="0" smtClean="0">
                <a:solidFill>
                  <a:schemeClr val="bg1"/>
                </a:solidFill>
                <a:latin typeface="Cambria" pitchFamily="18" charset="0"/>
              </a:rPr>
              <a:t>Section 115BBDA </a:t>
            </a:r>
          </a:p>
          <a:p>
            <a:pPr lvl="0" algn="just">
              <a:buNone/>
              <a:defRPr/>
            </a:pPr>
            <a:endParaRPr lang="en-GB" sz="1600" b="1" dirty="0" smtClean="0">
              <a:solidFill>
                <a:schemeClr val="bg1"/>
              </a:solidFill>
              <a:latin typeface="Cambria" pitchFamily="18" charset="0"/>
            </a:endParaRPr>
          </a:p>
          <a:p>
            <a:pPr marL="719138" lvl="0" indent="-358775" algn="just">
              <a:buNone/>
              <a:defRPr/>
            </a:pPr>
            <a:r>
              <a:rPr lang="en-GB" sz="1600" dirty="0" smtClean="0">
                <a:solidFill>
                  <a:srgbClr val="002060"/>
                </a:solidFill>
                <a:latin typeface="Cambria" pitchFamily="18" charset="0"/>
              </a:rPr>
              <a:t>	Income by way of dividend in excess of INR 10 Lakhs is chargeable to tax at the rate of 10% on gross basis in case of a resident individual, HUF or firm. </a:t>
            </a:r>
          </a:p>
          <a:p>
            <a:pPr marL="719138" lvl="0" indent="-358775" algn="just">
              <a:buNone/>
              <a:defRPr/>
            </a:pPr>
            <a:endParaRPr lang="en-GB" sz="1600" dirty="0" smtClean="0">
              <a:solidFill>
                <a:srgbClr val="002060"/>
              </a:solidFill>
              <a:latin typeface="Cambria" pitchFamily="18" charset="0"/>
            </a:endParaRPr>
          </a:p>
          <a:p>
            <a:pPr marL="719138" lvl="0" indent="-358775" algn="just">
              <a:buFont typeface="Wingdings" pitchFamily="2" charset="2"/>
              <a:buChar char="ü"/>
              <a:defRPr/>
            </a:pPr>
            <a:r>
              <a:rPr lang="en-GB" sz="1600" dirty="0" smtClean="0">
                <a:solidFill>
                  <a:srgbClr val="C00000"/>
                </a:solidFill>
                <a:latin typeface="Cambria" pitchFamily="18" charset="0"/>
              </a:rPr>
              <a:t>It is proposed to extend the scope of this provision to all resident assesses, except domestic companies and specified funds, trusts, institutions.</a:t>
            </a:r>
          </a:p>
          <a:p>
            <a:pPr lvl="0" algn="just">
              <a:buNone/>
            </a:pPr>
            <a:endParaRPr lang="en-GB" sz="1500" dirty="0" smtClean="0">
              <a:solidFill>
                <a:schemeClr val="bg1"/>
              </a:solidFill>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4" dur="1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5" dur="1500" accel="50000" fill="hold">
                                          <p:stCondLst>
                                            <p:cond delay="1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6" dur="3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1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8" dur="1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9" dur="1500" accel="50000" fill="hold">
                                          <p:stCondLst>
                                            <p:cond delay="1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0" dur="3000" decel="50000">
                                          <p:stCondLst>
                                            <p:cond delay="0"/>
                                          </p:stCondLst>
                                        </p:cTn>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heckerboard(across)">
                                      <p:cBhvr>
                                        <p:cTn id="25" dur="3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5"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1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31" dur="1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32" dur="1500" accel="50000" fill="hold">
                                          <p:stCondLst>
                                            <p:cond delay="1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33" dur="3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34" dur="1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35" dur="1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36" dur="1500" accel="50000" fill="hold">
                                          <p:stCondLst>
                                            <p:cond delay="1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37" dur="3000" decel="50000">
                                          <p:stCondLst>
                                            <p:cond delay="0"/>
                                          </p:stCondLst>
                                        </p:cTn>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42"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3">
                                            <p:txEl>
                                              <p:pRg st="5" end="5"/>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5"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50" dur="1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51" dur="1500" accel="50000" fill="hold">
                                          <p:stCondLst>
                                            <p:cond delay="1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52" dur="3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53" dur="1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54" dur="1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55" dur="1500" accel="50000" fill="hold">
                                          <p:stCondLst>
                                            <p:cond delay="1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56" dur="3000" decel="50000">
                                          <p:stCondLst>
                                            <p:cond delay="0"/>
                                          </p:stCondLst>
                                        </p:cTn>
                                        <p:tgtEl>
                                          <p:spTgt spid="3">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checkerboard(across)">
                                      <p:cBhvr>
                                        <p:cTn id="61" dur="3000"/>
                                        <p:tgtEl>
                                          <p:spTgt spid="3">
                                            <p:txEl>
                                              <p:pRg st="9" end="9"/>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7" presetClass="entr" presetSubtype="0" fill="hold" nodeType="clickEffect">
                                  <p:stCondLst>
                                    <p:cond delay="0"/>
                                  </p:stCondLst>
                                  <p:iterate type="lt">
                                    <p:tmPct val="50000"/>
                                  </p:iterate>
                                  <p:childTnLst>
                                    <p:set>
                                      <p:cBhvr>
                                        <p:cTn id="65" dur="1" fill="hold">
                                          <p:stCondLst>
                                            <p:cond delay="0"/>
                                          </p:stCondLst>
                                        </p:cTn>
                                        <p:tgtEl>
                                          <p:spTgt spid="3">
                                            <p:txEl>
                                              <p:pRg st="11" end="11"/>
                                            </p:txEl>
                                          </p:spTgt>
                                        </p:tgtEl>
                                        <p:attrNameLst>
                                          <p:attrName>style.visibility</p:attrName>
                                        </p:attrNameLst>
                                      </p:cBhvr>
                                      <p:to>
                                        <p:strVal val="visible"/>
                                      </p:to>
                                    </p:set>
                                    <p:anim calcmode="discrete" valueType="clr">
                                      <p:cBhvr override="childStyle">
                                        <p:cTn id="66" dur="80"/>
                                        <p:tgtEl>
                                          <p:spTgt spid="3">
                                            <p:txEl>
                                              <p:pRg st="11" end="1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7" dur="80"/>
                                        <p:tgtEl>
                                          <p:spTgt spid="3">
                                            <p:txEl>
                                              <p:pRg st="11" end="11"/>
                                            </p:txEl>
                                          </p:spTgt>
                                        </p:tgtEl>
                                        <p:attrNameLst>
                                          <p:attrName>fillcolor</p:attrName>
                                        </p:attrNameLst>
                                      </p:cBhvr>
                                      <p:tavLst>
                                        <p:tav tm="0">
                                          <p:val>
                                            <p:clrVal>
                                              <a:schemeClr val="accent2"/>
                                            </p:clrVal>
                                          </p:val>
                                        </p:tav>
                                        <p:tav tm="50000">
                                          <p:val>
                                            <p:clrVal>
                                              <a:schemeClr val="hlink"/>
                                            </p:clrVal>
                                          </p:val>
                                        </p:tav>
                                      </p:tavLst>
                                    </p:anim>
                                    <p:set>
                                      <p:cBhvr>
                                        <p:cTn id="68" dur="80"/>
                                        <p:tgtEl>
                                          <p:spTgt spid="3">
                                            <p:txEl>
                                              <p:pRg st="11" end="1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6000"/>
            <a:lum/>
          </a:blip>
          <a:srcRect/>
          <a:stretch>
            <a:fillRect l="-1000"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6686568" cy="714380"/>
          </a:xfrm>
        </p:spPr>
        <p:txBody>
          <a:bodyPr>
            <a:noAutofit/>
          </a:bodyPr>
          <a:lstStyle/>
          <a:p>
            <a:r>
              <a:rPr lang="en-GB" sz="3000" b="1" i="1" u="sng" cap="all" dirty="0" smtClean="0">
                <a:ln w="9000" cmpd="sng">
                  <a:solidFill>
                    <a:schemeClr val="accent4">
                      <a:shade val="50000"/>
                      <a:satMod val="120000"/>
                    </a:schemeClr>
                  </a:solidFill>
                  <a:prstDash val="solid"/>
                </a:ln>
                <a:solidFill>
                  <a:srgbClr val="FF3300"/>
                </a:solidFill>
                <a:effectLst>
                  <a:reflection blurRad="12700" stA="28000" endPos="45000" dist="1000" dir="5400000" sy="-100000" algn="bl" rotWithShape="0"/>
                </a:effectLst>
                <a:latin typeface="+mn-lt"/>
                <a:ea typeface="+mn-ea"/>
                <a:cs typeface="+mn-cs"/>
              </a:rPr>
              <a:t>Other Taxations</a:t>
            </a:r>
          </a:p>
        </p:txBody>
      </p:sp>
      <p:sp>
        <p:nvSpPr>
          <p:cNvPr id="3" name="Content Placeholder 2"/>
          <p:cNvSpPr>
            <a:spLocks noGrp="1"/>
          </p:cNvSpPr>
          <p:nvPr>
            <p:ph idx="1"/>
          </p:nvPr>
        </p:nvSpPr>
        <p:spPr>
          <a:xfrm>
            <a:off x="457200" y="1214422"/>
            <a:ext cx="8401080" cy="5429288"/>
          </a:xfrm>
        </p:spPr>
        <p:txBody>
          <a:bodyPr>
            <a:normAutofit/>
          </a:bodyPr>
          <a:lstStyle/>
          <a:p>
            <a:pPr>
              <a:buFont typeface="Wingdings" pitchFamily="2" charset="2"/>
              <a:buChar char="Ø"/>
            </a:pPr>
            <a:r>
              <a:rPr lang="en-GB" sz="2000" dirty="0" smtClean="0">
                <a:solidFill>
                  <a:srgbClr val="3333FF"/>
                </a:solidFill>
                <a:latin typeface="Arial" pitchFamily="34" charset="0"/>
                <a:cs typeface="Arial" pitchFamily="34" charset="0"/>
              </a:rPr>
              <a:t>Foreign Portfolio Investor(FPI) Category I &amp; II exempted from indirect transfer provision.</a:t>
            </a:r>
          </a:p>
          <a:p>
            <a:pPr>
              <a:buNone/>
            </a:pPr>
            <a:endParaRPr lang="en-GB" sz="2000" dirty="0" smtClean="0">
              <a:solidFill>
                <a:srgbClr val="3333FF"/>
              </a:solidFill>
              <a:latin typeface="Arial" pitchFamily="34" charset="0"/>
              <a:cs typeface="Arial" pitchFamily="34" charset="0"/>
            </a:endParaRPr>
          </a:p>
          <a:p>
            <a:pPr>
              <a:buNone/>
            </a:pPr>
            <a:r>
              <a:rPr lang="en-GB" sz="2000" b="1" u="sng" dirty="0" smtClean="0">
                <a:solidFill>
                  <a:srgbClr val="3333FF"/>
                </a:solidFill>
                <a:latin typeface="Arial" pitchFamily="34" charset="0"/>
                <a:cs typeface="Arial" pitchFamily="34" charset="0"/>
              </a:rPr>
              <a:t>CHARITABLE TRUST</a:t>
            </a:r>
          </a:p>
          <a:p>
            <a:pPr>
              <a:buNone/>
            </a:pPr>
            <a:endParaRPr lang="en-GB" sz="2000" dirty="0" smtClean="0">
              <a:solidFill>
                <a:srgbClr val="3333FF"/>
              </a:solidFill>
              <a:latin typeface="Arial" pitchFamily="34" charset="0"/>
              <a:cs typeface="Arial" pitchFamily="34" charset="0"/>
            </a:endParaRPr>
          </a:p>
          <a:p>
            <a:pPr>
              <a:buFont typeface="Wingdings" pitchFamily="2" charset="2"/>
              <a:buChar char="Ø"/>
            </a:pPr>
            <a:r>
              <a:rPr lang="en-IN" sz="2000" dirty="0" smtClean="0">
                <a:solidFill>
                  <a:srgbClr val="7030A0"/>
                </a:solidFill>
                <a:latin typeface="Arial" pitchFamily="34" charset="0"/>
                <a:cs typeface="Arial" pitchFamily="34" charset="0"/>
              </a:rPr>
              <a:t>Any corpus donation made by one trust to other trust or institution</a:t>
            </a:r>
          </a:p>
          <a:p>
            <a:pPr marL="719138" lvl="2" indent="-358775" algn="just">
              <a:buFont typeface="Wingdings" pitchFamily="2" charset="2"/>
              <a:buChar char="v"/>
              <a:defRPr/>
            </a:pPr>
            <a:endParaRPr lang="en-IN" sz="1600" dirty="0" smtClean="0">
              <a:solidFill>
                <a:srgbClr val="002060"/>
              </a:solidFill>
              <a:latin typeface="Cambria" pitchFamily="18" charset="0"/>
            </a:endParaRPr>
          </a:p>
          <a:p>
            <a:pPr marL="719138" lvl="2" indent="-358775" algn="just">
              <a:buFont typeface="Wingdings" pitchFamily="2" charset="2"/>
              <a:buChar char="v"/>
              <a:defRPr/>
            </a:pPr>
            <a:r>
              <a:rPr lang="en-IN" sz="2000" dirty="0" smtClean="0">
                <a:solidFill>
                  <a:srgbClr val="002060"/>
                </a:solidFill>
                <a:latin typeface="Cambria" pitchFamily="18" charset="0"/>
              </a:rPr>
              <a:t>Was treated as application of Income.</a:t>
            </a:r>
          </a:p>
          <a:p>
            <a:pPr marL="719138" lvl="2" indent="-358775" algn="just">
              <a:buNone/>
              <a:defRPr/>
            </a:pPr>
            <a:endParaRPr lang="en-IN" sz="2000" dirty="0" smtClean="0">
              <a:solidFill>
                <a:srgbClr val="002060"/>
              </a:solidFill>
              <a:latin typeface="Cambria" pitchFamily="18" charset="0"/>
            </a:endParaRPr>
          </a:p>
          <a:p>
            <a:pPr marL="719138" indent="-358775" algn="just">
              <a:buFont typeface="Wingdings" pitchFamily="2" charset="2"/>
              <a:buChar char="ü"/>
              <a:defRPr/>
            </a:pPr>
            <a:r>
              <a:rPr lang="en-IN" sz="2000" dirty="0" smtClean="0">
                <a:solidFill>
                  <a:srgbClr val="C00000"/>
                </a:solidFill>
                <a:latin typeface="Cambria" pitchFamily="18" charset="0"/>
              </a:rPr>
              <a:t>But with the proposed amendment its shall not be treated as application of income for charitable or religious purposes.</a:t>
            </a:r>
          </a:p>
          <a:p>
            <a:pPr>
              <a:buNone/>
            </a:pPr>
            <a:endParaRPr lang="en-IN" sz="2000" dirty="0" smtClean="0">
              <a:solidFill>
                <a:srgbClr val="3333FF"/>
              </a:solidFill>
              <a:latin typeface="Arial" pitchFamily="34" charset="0"/>
              <a:cs typeface="Arial" pitchFamily="34" charset="0"/>
            </a:endParaRPr>
          </a:p>
          <a:p>
            <a:pPr>
              <a:buFont typeface="Wingdings" pitchFamily="2" charset="2"/>
              <a:buChar char="Ø"/>
            </a:pPr>
            <a:r>
              <a:rPr lang="en-IN" sz="2000" dirty="0" smtClean="0">
                <a:solidFill>
                  <a:srgbClr val="3333FF"/>
                </a:solidFill>
                <a:latin typeface="Arial" pitchFamily="34" charset="0"/>
                <a:cs typeface="Arial" pitchFamily="34" charset="0"/>
              </a:rPr>
              <a:t>Clarification to obtain Fresh Registration.</a:t>
            </a:r>
          </a:p>
          <a:p>
            <a:pPr>
              <a:buNone/>
            </a:pPr>
            <a:endParaRPr lang="en-IN" sz="2000" dirty="0" smtClean="0">
              <a:solidFill>
                <a:srgbClr val="3333FF"/>
              </a:solidFill>
              <a:latin typeface="Arial" pitchFamily="34" charset="0"/>
              <a:cs typeface="Arial" pitchFamily="34" charset="0"/>
            </a:endParaRPr>
          </a:p>
          <a:p>
            <a:pPr>
              <a:buNone/>
            </a:pPr>
            <a:endParaRPr lang="en-GB" sz="2000" dirty="0" smtClean="0">
              <a:solidFill>
                <a:srgbClr val="3333FF"/>
              </a:solidFill>
              <a:latin typeface="Arial" pitchFamily="34" charset="0"/>
              <a:cs typeface="Arial" pitchFamily="34" charset="0"/>
            </a:endParaRPr>
          </a:p>
          <a:p>
            <a:pPr>
              <a:buNone/>
            </a:pPr>
            <a:endParaRPr lang="en-GB" sz="2000" dirty="0" smtClean="0">
              <a:solidFill>
                <a:srgbClr val="3333FF"/>
              </a:solidFill>
              <a:latin typeface="Arial" pitchFamily="34" charset="0"/>
              <a:cs typeface="Arial" pitchFamily="34" charset="0"/>
            </a:endParaRPr>
          </a:p>
          <a:p>
            <a:pPr>
              <a:buFont typeface="Wingdings" pitchFamily="2" charset="2"/>
              <a:buChar char="Ø"/>
            </a:pPr>
            <a:endParaRPr lang="en-GB" sz="1600" dirty="0">
              <a:latin typeface="Arial" pitchFamily="34" charset="0"/>
              <a:cs typeface="Arial" pitchFamily="34" charset="0"/>
            </a:endParaRPr>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3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anim calcmode="lin" valueType="num">
                                      <p:cBhvr>
                                        <p:cTn id="18" dur="5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9"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25" dur="1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26" dur="1500" accel="50000" fill="hold">
                                          <p:stCondLst>
                                            <p:cond delay="1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27" dur="3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28" dur="1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29" dur="1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30" dur="1500" accel="50000" fill="hold">
                                          <p:stCondLst>
                                            <p:cond delay="1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31" dur="3000" decel="50000">
                                          <p:stCondLst>
                                            <p:cond delay="0"/>
                                          </p:stCondLst>
                                        </p:cTn>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diamond(in)">
                                      <p:cBhvr>
                                        <p:cTn id="36" dur="20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7" presetClass="entr" presetSubtype="0" fill="hold" nodeType="clickEffect">
                                  <p:stCondLst>
                                    <p:cond delay="0"/>
                                  </p:stCondLst>
                                  <p:iterate type="lt">
                                    <p:tmPct val="50000"/>
                                  </p:iterate>
                                  <p:childTnLst>
                                    <p:set>
                                      <p:cBhvr>
                                        <p:cTn id="40" dur="1" fill="hold">
                                          <p:stCondLst>
                                            <p:cond delay="0"/>
                                          </p:stCondLst>
                                        </p:cTn>
                                        <p:tgtEl>
                                          <p:spTgt spid="3">
                                            <p:txEl>
                                              <p:pRg st="8" end="8"/>
                                            </p:txEl>
                                          </p:spTgt>
                                        </p:tgtEl>
                                        <p:attrNameLst>
                                          <p:attrName>style.visibility</p:attrName>
                                        </p:attrNameLst>
                                      </p:cBhvr>
                                      <p:to>
                                        <p:strVal val="visible"/>
                                      </p:to>
                                    </p:set>
                                    <p:anim calcmode="discrete" valueType="clr">
                                      <p:cBhvr override="childStyle">
                                        <p:cTn id="41" dur="80"/>
                                        <p:tgtEl>
                                          <p:spTgt spid="3">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3">
                                            <p:txEl>
                                              <p:pRg st="8" end="8"/>
                                            </p:txEl>
                                          </p:spTgt>
                                        </p:tgtEl>
                                        <p:attrNameLst>
                                          <p:attrName>fillcolor</p:attrName>
                                        </p:attrNameLst>
                                      </p:cBhvr>
                                      <p:tavLst>
                                        <p:tav tm="0">
                                          <p:val>
                                            <p:clrVal>
                                              <a:schemeClr val="accent2"/>
                                            </p:clrVal>
                                          </p:val>
                                        </p:tav>
                                        <p:tav tm="50000">
                                          <p:val>
                                            <p:clrVal>
                                              <a:schemeClr val="hlink"/>
                                            </p:clrVal>
                                          </p:val>
                                        </p:tav>
                                      </p:tavLst>
                                    </p:anim>
                                    <p:set>
                                      <p:cBhvr>
                                        <p:cTn id="43" dur="80"/>
                                        <p:tgtEl>
                                          <p:spTgt spid="3">
                                            <p:txEl>
                                              <p:pRg st="8" end="8"/>
                                            </p:txEl>
                                          </p:spTgt>
                                        </p:tgtEl>
                                        <p:attrNameLst>
                                          <p:attrName>fill.type</p:attrName>
                                        </p:attrNameLst>
                                      </p:cBhvr>
                                      <p:to>
                                        <p:strVal val="solid"/>
                                      </p:to>
                                    </p:set>
                                  </p:childTnLst>
                                </p:cTn>
                              </p:par>
                            </p:childTnLst>
                          </p:cTn>
                        </p:par>
                      </p:childTnLst>
                    </p:cTn>
                  </p:par>
                  <p:par>
                    <p:cTn id="44" fill="hold">
                      <p:stCondLst>
                        <p:cond delay="indefinite"/>
                      </p:stCondLst>
                      <p:childTnLst>
                        <p:par>
                          <p:cTn id="45" fill="hold">
                            <p:stCondLst>
                              <p:cond delay="0"/>
                            </p:stCondLst>
                            <p:childTnLst>
                              <p:par>
                                <p:cTn id="46" presetID="8" presetClass="entr" presetSubtype="16" fill="hold" nodeType="click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diamond(in)">
                                      <p:cBhvr>
                                        <p:cTn id="48"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latin typeface="Cambria" pitchFamily="18" charset="0"/>
              </a:rPr>
              <a:t>Electoral Funding</a:t>
            </a:r>
            <a:endParaRPr lang="en-GB" dirty="0">
              <a:solidFill>
                <a:schemeClr val="bg1"/>
              </a:solidFill>
            </a:endParaRPr>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v"/>
              <a:defRPr/>
            </a:pPr>
            <a:r>
              <a:rPr lang="en-US" sz="2000" dirty="0" smtClean="0">
                <a:solidFill>
                  <a:schemeClr val="bg1"/>
                </a:solidFill>
                <a:latin typeface="Cambria" pitchFamily="18" charset="0"/>
              </a:rPr>
              <a:t>Political parties registered with the Election Commission of India are exempt from paying Income Tax.</a:t>
            </a:r>
          </a:p>
          <a:p>
            <a:pPr algn="just">
              <a:buFont typeface="Wingdings" pitchFamily="2" charset="2"/>
              <a:buChar char="v"/>
              <a:defRPr/>
            </a:pPr>
            <a:endParaRPr lang="en-US" sz="2000" dirty="0" smtClean="0">
              <a:solidFill>
                <a:schemeClr val="bg1"/>
              </a:solidFill>
              <a:latin typeface="Cambria" pitchFamily="18" charset="0"/>
            </a:endParaRPr>
          </a:p>
          <a:p>
            <a:pPr algn="just">
              <a:buFont typeface="Wingdings" pitchFamily="2" charset="2"/>
              <a:buChar char="v"/>
              <a:defRPr/>
            </a:pPr>
            <a:r>
              <a:rPr lang="en-US" sz="2000" dirty="0" smtClean="0">
                <a:solidFill>
                  <a:schemeClr val="bg1"/>
                </a:solidFill>
                <a:latin typeface="Cambria" pitchFamily="18" charset="0"/>
              </a:rPr>
              <a:t>There is no restriction on receipt of any amount of donation in cash by a political party.</a:t>
            </a:r>
          </a:p>
          <a:p>
            <a:pPr algn="just">
              <a:buNone/>
              <a:defRPr/>
            </a:pPr>
            <a:endParaRPr lang="en-US" sz="2000" dirty="0" smtClean="0">
              <a:solidFill>
                <a:schemeClr val="bg1"/>
              </a:solidFill>
              <a:latin typeface="Cambria" pitchFamily="18" charset="0"/>
            </a:endParaRPr>
          </a:p>
          <a:p>
            <a:pPr algn="just">
              <a:buFont typeface="Wingdings" pitchFamily="2" charset="2"/>
              <a:buChar char="ü"/>
              <a:defRPr/>
            </a:pPr>
            <a:r>
              <a:rPr lang="en-US" sz="2000" dirty="0" smtClean="0">
                <a:solidFill>
                  <a:srgbClr val="FF3300"/>
                </a:solidFill>
                <a:latin typeface="Cambria" pitchFamily="18" charset="0"/>
              </a:rPr>
              <a:t>It is now proposed to provide that:</a:t>
            </a:r>
          </a:p>
          <a:p>
            <a:pPr algn="just">
              <a:buNone/>
              <a:defRPr/>
            </a:pPr>
            <a:endParaRPr lang="en-US" sz="2000" dirty="0" smtClean="0">
              <a:solidFill>
                <a:srgbClr val="FF3300"/>
              </a:solidFill>
              <a:latin typeface="Cambria" pitchFamily="18" charset="0"/>
            </a:endParaRPr>
          </a:p>
          <a:p>
            <a:pPr marL="720725" indent="-360363" algn="just">
              <a:buFont typeface="Courier New" pitchFamily="49" charset="0"/>
              <a:buChar char="o"/>
              <a:defRPr/>
            </a:pPr>
            <a:r>
              <a:rPr lang="en-US" sz="2000" dirty="0" smtClean="0">
                <a:solidFill>
                  <a:srgbClr val="FF3300"/>
                </a:solidFill>
                <a:latin typeface="Cambria" pitchFamily="18" charset="0"/>
              </a:rPr>
              <a:t>No donation of INR 2,000 or more can be accepted in cash;</a:t>
            </a:r>
          </a:p>
          <a:p>
            <a:pPr marL="720725" indent="-360363" algn="just">
              <a:buFont typeface="Courier New" pitchFamily="49" charset="0"/>
              <a:buChar char="o"/>
              <a:defRPr/>
            </a:pPr>
            <a:endParaRPr lang="en-US" sz="2000" dirty="0" smtClean="0">
              <a:solidFill>
                <a:srgbClr val="FF3300"/>
              </a:solidFill>
              <a:latin typeface="Cambria" pitchFamily="18" charset="0"/>
            </a:endParaRPr>
          </a:p>
          <a:p>
            <a:pPr marL="720725" indent="-360363" algn="just">
              <a:buFont typeface="Courier New" pitchFamily="49" charset="0"/>
              <a:buChar char="o"/>
              <a:defRPr/>
            </a:pPr>
            <a:r>
              <a:rPr lang="en-US" sz="2000" dirty="0" smtClean="0">
                <a:solidFill>
                  <a:srgbClr val="FF3300"/>
                </a:solidFill>
                <a:latin typeface="Cambria" pitchFamily="18" charset="0"/>
              </a:rPr>
              <a:t>Political party must furnish Return of Income before the prescribed time limit.</a:t>
            </a:r>
          </a:p>
          <a:p>
            <a:pPr marL="720725" indent="-360363" algn="just">
              <a:buNone/>
              <a:defRPr/>
            </a:pPr>
            <a:endParaRPr lang="en-US" sz="2000" dirty="0" smtClean="0">
              <a:solidFill>
                <a:srgbClr val="FF3300"/>
              </a:solidFill>
              <a:latin typeface="Cambria" pitchFamily="18" charset="0"/>
            </a:endParaRPr>
          </a:p>
          <a:p>
            <a:pPr algn="just">
              <a:buFont typeface="Wingdings" pitchFamily="2" charset="2"/>
              <a:buChar char="v"/>
              <a:defRPr/>
            </a:pPr>
            <a:r>
              <a:rPr lang="en-GB" sz="2100" dirty="0" smtClean="0">
                <a:solidFill>
                  <a:schemeClr val="bg1"/>
                </a:solidFill>
                <a:latin typeface="Cambria" pitchFamily="18" charset="0"/>
              </a:rPr>
              <a:t>Voluntary contribution other than by way of electoral bonds in excess of 20,000/- then Political parties are required to maintain the requisite records.</a:t>
            </a:r>
          </a:p>
          <a:p>
            <a:pPr marL="720725" indent="-360363" algn="just">
              <a:buNone/>
              <a:defRPr/>
            </a:pPr>
            <a:endParaRPr lang="en-GB" sz="2000" dirty="0">
              <a:solidFill>
                <a:srgbClr val="FF3300"/>
              </a:solidFill>
            </a:endParaRPr>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3" dur="1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4" dur="1500" accel="50000" fill="hold">
                                          <p:stCondLst>
                                            <p:cond delay="1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5" dur="3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1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7" dur="1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8" dur="1500" accel="50000" fill="hold">
                                          <p:stCondLst>
                                            <p:cond delay="1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9" dur="3000" decel="50000">
                                          <p:stCondLst>
                                            <p:cond delay="0"/>
                                          </p:stCondLst>
                                        </p:cTn>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5" dur="1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6" dur="1500" accel="50000" fill="hold">
                                          <p:stCondLst>
                                            <p:cond delay="1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7" dur="3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8" dur="1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9" dur="1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0" dur="1500" accel="50000" fill="hold">
                                          <p:stCondLst>
                                            <p:cond delay="1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1" dur="3000" decel="50000">
                                          <p:stCondLst>
                                            <p:cond delay="0"/>
                                          </p:stCondLst>
                                        </p:cTn>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7" presetClass="entr" presetSubtype="0" fill="hold" nodeType="clickEffect">
                                  <p:stCondLst>
                                    <p:cond delay="0"/>
                                  </p:stCondLst>
                                  <p:iterate type="lt">
                                    <p:tmPct val="50000"/>
                                  </p:iterate>
                                  <p:childTnLst>
                                    <p:set>
                                      <p:cBhvr>
                                        <p:cTn id="35"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36"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8" dur="80"/>
                                        <p:tgtEl>
                                          <p:spTgt spid="3">
                                            <p:txEl>
                                              <p:pRg st="4" end="4"/>
                                            </p:txEl>
                                          </p:spTgt>
                                        </p:tgtEl>
                                        <p:attrNameLst>
                                          <p:attrName>fill.type</p:attrName>
                                        </p:attrNameLst>
                                      </p:cBhvr>
                                      <p:to>
                                        <p:strVal val="solid"/>
                                      </p:to>
                                    </p:se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diamond(in)">
                                      <p:cBhvr>
                                        <p:cTn id="43" dur="3000"/>
                                        <p:tgtEl>
                                          <p:spTgt spid="3">
                                            <p:txEl>
                                              <p:pRg st="6" end="6"/>
                                            </p:txEl>
                                          </p:spTgt>
                                        </p:tgtEl>
                                      </p:cBhvr>
                                    </p:animEffect>
                                  </p:childTnLst>
                                </p:cTn>
                              </p:par>
                              <p:par>
                                <p:cTn id="44" presetID="8" presetClass="entr" presetSubtype="16"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diamond(in)">
                                      <p:cBhvr>
                                        <p:cTn id="46" dur="30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8" presetClass="entr" presetSubtype="16"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diamond(in)">
                                      <p:cBhvr>
                                        <p:cTn id="51"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u="sng" dirty="0" smtClean="0">
                <a:solidFill>
                  <a:srgbClr val="00B0F0"/>
                </a:solidFill>
              </a:rPr>
              <a:t>House Property &amp; Capital Gains</a:t>
            </a:r>
            <a:endParaRPr lang="en-GB" b="1" u="sng" dirty="0">
              <a:solidFill>
                <a:srgbClr val="00B0F0"/>
              </a:solidFill>
            </a:endParaRPr>
          </a:p>
        </p:txBody>
      </p:sp>
      <p:sp>
        <p:nvSpPr>
          <p:cNvPr id="1026" name="Rectangle 2"/>
          <p:cNvSpPr>
            <a:spLocks noChangeArrowheads="1"/>
          </p:cNvSpPr>
          <p:nvPr/>
        </p:nvSpPr>
        <p:spPr bwMode="auto">
          <a:xfrm>
            <a:off x="0" y="0"/>
            <a:ext cx="553917" cy="323165"/>
          </a:xfrm>
          <a:prstGeom prst="rect">
            <a:avLst/>
          </a:prstGeom>
          <a:solidFill>
            <a:srgbClr val="FFFFFF"/>
          </a:solidFill>
          <a:ln w="9525">
            <a:noFill/>
            <a:miter lim="800000"/>
            <a:headEnd/>
            <a:tailEnd/>
          </a:ln>
          <a:effectLst/>
        </p:spPr>
        <p:txBody>
          <a:bodyPr vert="horz" wrap="none" lIns="457056"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Content Placeholder 11"/>
          <p:cNvSpPr>
            <a:spLocks noGrp="1"/>
          </p:cNvSpPr>
          <p:nvPr>
            <p:ph idx="1"/>
          </p:nvPr>
        </p:nvSpPr>
        <p:spPr>
          <a:xfrm>
            <a:off x="214282" y="1214422"/>
            <a:ext cx="8715436" cy="5429288"/>
          </a:xfrm>
        </p:spPr>
        <p:txBody>
          <a:bodyPr>
            <a:normAutofit/>
          </a:bodyPr>
          <a:lstStyle/>
          <a:p>
            <a:pPr>
              <a:buNone/>
            </a:pPr>
            <a:endParaRPr lang="en-US" sz="1800" dirty="0" smtClean="0">
              <a:solidFill>
                <a:srgbClr val="FF3399"/>
              </a:solidFill>
            </a:endParaRPr>
          </a:p>
          <a:p>
            <a:pPr>
              <a:buFont typeface="Wingdings" pitchFamily="2" charset="2"/>
              <a:buChar char="Ø"/>
            </a:pPr>
            <a:r>
              <a:rPr lang="en-GB" sz="1950" dirty="0">
                <a:solidFill>
                  <a:schemeClr val="bg1"/>
                </a:solidFill>
              </a:rPr>
              <a:t>Holding period for Long-term capital gains tax on immovable property from three years to two </a:t>
            </a:r>
            <a:r>
              <a:rPr lang="en-GB" sz="1950" dirty="0" smtClean="0">
                <a:solidFill>
                  <a:schemeClr val="bg1"/>
                </a:solidFill>
              </a:rPr>
              <a:t>years.</a:t>
            </a:r>
          </a:p>
          <a:p>
            <a:pPr>
              <a:buNone/>
            </a:pPr>
            <a:endParaRPr lang="en-GB" sz="1950" dirty="0" smtClean="0">
              <a:solidFill>
                <a:schemeClr val="bg1"/>
              </a:solidFill>
            </a:endParaRPr>
          </a:p>
          <a:p>
            <a:pPr>
              <a:buFont typeface="Wingdings" pitchFamily="2" charset="2"/>
              <a:buChar char="Ø"/>
            </a:pPr>
            <a:r>
              <a:rPr lang="en-GB" sz="1950" dirty="0" smtClean="0">
                <a:solidFill>
                  <a:schemeClr val="bg1"/>
                </a:solidFill>
              </a:rPr>
              <a:t>For Joint Development Agreement signed for development of property, the liability to pay capital gain tax will arise in the year the project is completed.</a:t>
            </a:r>
          </a:p>
          <a:p>
            <a:pPr>
              <a:buNone/>
            </a:pPr>
            <a:endParaRPr lang="en-GB" sz="1950" dirty="0" smtClean="0">
              <a:solidFill>
                <a:schemeClr val="bg1"/>
              </a:solidFill>
            </a:endParaRPr>
          </a:p>
          <a:p>
            <a:pPr>
              <a:buFont typeface="Wingdings" pitchFamily="2" charset="2"/>
              <a:buChar char="Ø"/>
            </a:pPr>
            <a:r>
              <a:rPr lang="en-GB" sz="1950" dirty="0" smtClean="0">
                <a:solidFill>
                  <a:schemeClr val="bg1"/>
                </a:solidFill>
              </a:rPr>
              <a:t>Tax on notional rental income will only apply after one year of the end of the year in which completion certificate is received.</a:t>
            </a:r>
          </a:p>
          <a:p>
            <a:pPr>
              <a:buNone/>
            </a:pPr>
            <a:endParaRPr lang="en-GB" sz="1950" dirty="0" smtClean="0">
              <a:solidFill>
                <a:schemeClr val="bg1"/>
              </a:solidFill>
            </a:endParaRPr>
          </a:p>
          <a:p>
            <a:pPr>
              <a:buFont typeface="Wingdings" pitchFamily="2" charset="2"/>
              <a:buChar char="Ø"/>
            </a:pPr>
            <a:r>
              <a:rPr lang="en-GB" sz="1950" dirty="0" smtClean="0">
                <a:solidFill>
                  <a:schemeClr val="bg1"/>
                </a:solidFill>
              </a:rPr>
              <a:t>Change in the base year of Indexation : to 1- Apr-2001 from 1-Apr-1981 for all classes of assets including immovable property.</a:t>
            </a:r>
          </a:p>
          <a:p>
            <a:pPr>
              <a:buNone/>
            </a:pPr>
            <a:endParaRPr lang="en-GB" sz="1950" dirty="0" smtClean="0">
              <a:solidFill>
                <a:schemeClr val="bg1"/>
              </a:solidFill>
            </a:endParaRPr>
          </a:p>
          <a:p>
            <a:pPr>
              <a:buNone/>
            </a:pPr>
            <a:endParaRPr lang="en-GB" sz="1950" dirty="0" smtClean="0">
              <a:solidFill>
                <a:schemeClr val="bg1"/>
              </a:solidFill>
            </a:endParaRPr>
          </a:p>
          <a:p>
            <a:pPr>
              <a:buNone/>
            </a:pPr>
            <a:endParaRPr lang="en-GB" sz="1950" dirty="0" smtClean="0">
              <a:solidFill>
                <a:schemeClr val="bg1"/>
              </a:solidFill>
            </a:endParaRPr>
          </a:p>
          <a:p>
            <a:pPr>
              <a:buNone/>
            </a:pPr>
            <a:endParaRPr lang="en-GB" sz="1800" dirty="0"/>
          </a:p>
          <a:p>
            <a:pPr>
              <a:buFont typeface="Wingdings" pitchFamily="2" charset="2"/>
              <a:buChar char="Ø"/>
            </a:pPr>
            <a:endParaRPr lang="en-GB" sz="1800" dirty="0">
              <a:solidFill>
                <a:srgbClr val="FF3399"/>
              </a:solidFill>
            </a:endParaRPr>
          </a:p>
          <a:p>
            <a:pPr>
              <a:buFont typeface="Wingdings" pitchFamily="2" charset="2"/>
              <a:buChar char="Ø"/>
            </a:pPr>
            <a:endParaRPr lang="en-GB" dirty="0"/>
          </a:p>
          <a:p>
            <a:pPr>
              <a:buFont typeface="Wingdings" pitchFamily="2" charset="2"/>
              <a:buChar char="Ø"/>
            </a:pPr>
            <a:endParaRPr lang="en-GB" dirty="0"/>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 calcmode="lin" valueType="num">
                                      <p:cBhvr>
                                        <p:cTn id="12" dur="1500" decel="50000" fill="hold">
                                          <p:stCondLst>
                                            <p:cond delay="0"/>
                                          </p:stCondLst>
                                        </p:cTn>
                                        <p:tgtEl>
                                          <p:spTgt spid="12">
                                            <p:txEl>
                                              <p:pRg st="1" end="1"/>
                                            </p:txEl>
                                          </p:spTgt>
                                        </p:tgtEl>
                                        <p:attrNameLst>
                                          <p:attrName>style.rotation</p:attrName>
                                        </p:attrNameLst>
                                      </p:cBhvr>
                                      <p:tavLst>
                                        <p:tav tm="0">
                                          <p:val>
                                            <p:fltVal val="-90"/>
                                          </p:val>
                                        </p:tav>
                                        <p:tav tm="100000">
                                          <p:val>
                                            <p:fltVal val="0"/>
                                          </p:val>
                                        </p:tav>
                                      </p:tavLst>
                                    </p:anim>
                                    <p:anim calcmode="lin" valueType="num">
                                      <p:cBhvr>
                                        <p:cTn id="13" dur="1500" decel="50000" fill="hold">
                                          <p:stCondLst>
                                            <p:cond delay="0"/>
                                          </p:stCondLst>
                                        </p:cTn>
                                        <p:tgtEl>
                                          <p:spTgt spid="12">
                                            <p:txEl>
                                              <p:pRg st="1" end="1"/>
                                            </p:txEl>
                                          </p:spTgt>
                                        </p:tgtEl>
                                        <p:attrNameLst>
                                          <p:attrName>ppt_w</p:attrName>
                                        </p:attrNameLst>
                                      </p:cBhvr>
                                      <p:tavLst>
                                        <p:tav tm="0">
                                          <p:val>
                                            <p:strVal val="#ppt_w"/>
                                          </p:val>
                                        </p:tav>
                                        <p:tav tm="100000">
                                          <p:val>
                                            <p:strVal val="#ppt_w*.05"/>
                                          </p:val>
                                        </p:tav>
                                      </p:tavLst>
                                    </p:anim>
                                    <p:anim calcmode="lin" valueType="num">
                                      <p:cBhvr>
                                        <p:cTn id="14" dur="1500" accel="50000" fill="hold">
                                          <p:stCondLst>
                                            <p:cond delay="1500"/>
                                          </p:stCondLst>
                                        </p:cTn>
                                        <p:tgtEl>
                                          <p:spTgt spid="12">
                                            <p:txEl>
                                              <p:pRg st="1" end="1"/>
                                            </p:txEl>
                                          </p:spTgt>
                                        </p:tgtEl>
                                        <p:attrNameLst>
                                          <p:attrName>ppt_w</p:attrName>
                                        </p:attrNameLst>
                                      </p:cBhvr>
                                      <p:tavLst>
                                        <p:tav tm="0">
                                          <p:val>
                                            <p:strVal val="#ppt_w*.05"/>
                                          </p:val>
                                        </p:tav>
                                        <p:tav tm="100000">
                                          <p:val>
                                            <p:strVal val="#ppt_w"/>
                                          </p:val>
                                        </p:tav>
                                      </p:tavLst>
                                    </p:anim>
                                    <p:anim calcmode="lin" valueType="num">
                                      <p:cBhvr>
                                        <p:cTn id="15" dur="3000" fill="hold"/>
                                        <p:tgtEl>
                                          <p:spTgt spid="12">
                                            <p:txEl>
                                              <p:pRg st="1" end="1"/>
                                            </p:txEl>
                                          </p:spTgt>
                                        </p:tgtEl>
                                        <p:attrNameLst>
                                          <p:attrName>ppt_h</p:attrName>
                                        </p:attrNameLst>
                                      </p:cBhvr>
                                      <p:tavLst>
                                        <p:tav tm="0">
                                          <p:val>
                                            <p:strVal val="#ppt_h"/>
                                          </p:val>
                                        </p:tav>
                                        <p:tav tm="100000">
                                          <p:val>
                                            <p:strVal val="#ppt_h"/>
                                          </p:val>
                                        </p:tav>
                                      </p:tavLst>
                                    </p:anim>
                                    <p:anim calcmode="lin" valueType="num">
                                      <p:cBhvr>
                                        <p:cTn id="16" dur="1500" decel="50000" fill="hold">
                                          <p:stCondLst>
                                            <p:cond delay="0"/>
                                          </p:stCondLst>
                                        </p:cTn>
                                        <p:tgtEl>
                                          <p:spTgt spid="12">
                                            <p:txEl>
                                              <p:pRg st="1" end="1"/>
                                            </p:txEl>
                                          </p:spTgt>
                                        </p:tgtEl>
                                        <p:attrNameLst>
                                          <p:attrName>ppt_x</p:attrName>
                                        </p:attrNameLst>
                                      </p:cBhvr>
                                      <p:tavLst>
                                        <p:tav tm="0">
                                          <p:val>
                                            <p:strVal val="#ppt_x+.4"/>
                                          </p:val>
                                        </p:tav>
                                        <p:tav tm="100000">
                                          <p:val>
                                            <p:strVal val="#ppt_x"/>
                                          </p:val>
                                        </p:tav>
                                      </p:tavLst>
                                    </p:anim>
                                    <p:anim calcmode="lin" valueType="num">
                                      <p:cBhvr>
                                        <p:cTn id="17" dur="1500" decel="50000" fill="hold">
                                          <p:stCondLst>
                                            <p:cond delay="0"/>
                                          </p:stCondLst>
                                        </p:cTn>
                                        <p:tgtEl>
                                          <p:spTgt spid="12">
                                            <p:txEl>
                                              <p:pRg st="1" end="1"/>
                                            </p:txEl>
                                          </p:spTgt>
                                        </p:tgtEl>
                                        <p:attrNameLst>
                                          <p:attrName>ppt_y</p:attrName>
                                        </p:attrNameLst>
                                      </p:cBhvr>
                                      <p:tavLst>
                                        <p:tav tm="0">
                                          <p:val>
                                            <p:strVal val="#ppt_y-.2"/>
                                          </p:val>
                                        </p:tav>
                                        <p:tav tm="100000">
                                          <p:val>
                                            <p:strVal val="#ppt_y+.1"/>
                                          </p:val>
                                        </p:tav>
                                      </p:tavLst>
                                    </p:anim>
                                    <p:anim calcmode="lin" valueType="num">
                                      <p:cBhvr>
                                        <p:cTn id="18" dur="1500" accel="50000" fill="hold">
                                          <p:stCondLst>
                                            <p:cond delay="1500"/>
                                          </p:stCondLst>
                                        </p:cTn>
                                        <p:tgtEl>
                                          <p:spTgt spid="12">
                                            <p:txEl>
                                              <p:pRg st="1" end="1"/>
                                            </p:txEl>
                                          </p:spTgt>
                                        </p:tgtEl>
                                        <p:attrNameLst>
                                          <p:attrName>ppt_y</p:attrName>
                                        </p:attrNameLst>
                                      </p:cBhvr>
                                      <p:tavLst>
                                        <p:tav tm="0">
                                          <p:val>
                                            <p:strVal val="#ppt_y+.1"/>
                                          </p:val>
                                        </p:tav>
                                        <p:tav tm="100000">
                                          <p:val>
                                            <p:strVal val="#ppt_y"/>
                                          </p:val>
                                        </p:tav>
                                      </p:tavLst>
                                    </p:anim>
                                    <p:animEffect transition="in" filter="fade">
                                      <p:cBhvr>
                                        <p:cTn id="19" dur="3000" decel="50000">
                                          <p:stCondLst>
                                            <p:cond delay="0"/>
                                          </p:stCondLst>
                                        </p:cTn>
                                        <p:tgtEl>
                                          <p:spTgt spid="1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12">
                                            <p:txEl>
                                              <p:pRg st="3" end="3"/>
                                            </p:txEl>
                                          </p:spTgt>
                                        </p:tgtEl>
                                        <p:attrNameLst>
                                          <p:attrName>style.visibility</p:attrName>
                                        </p:attrNameLst>
                                      </p:cBhvr>
                                      <p:to>
                                        <p:strVal val="visible"/>
                                      </p:to>
                                    </p:set>
                                    <p:animEffect transition="in" filter="diamond(in)">
                                      <p:cBhvr>
                                        <p:cTn id="24" dur="2000"/>
                                        <p:tgtEl>
                                          <p:spTgt spid="12">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nodeType="clickEffect">
                                  <p:stCondLst>
                                    <p:cond delay="0"/>
                                  </p:stCondLst>
                                  <p:childTnLst>
                                    <p:set>
                                      <p:cBhvr>
                                        <p:cTn id="28" dur="1" fill="hold">
                                          <p:stCondLst>
                                            <p:cond delay="0"/>
                                          </p:stCondLst>
                                        </p:cTn>
                                        <p:tgtEl>
                                          <p:spTgt spid="12">
                                            <p:txEl>
                                              <p:pRg st="5" end="5"/>
                                            </p:txEl>
                                          </p:spTgt>
                                        </p:tgtEl>
                                        <p:attrNameLst>
                                          <p:attrName>style.visibility</p:attrName>
                                        </p:attrNameLst>
                                      </p:cBhvr>
                                      <p:to>
                                        <p:strVal val="visible"/>
                                      </p:to>
                                    </p:set>
                                    <p:anim calcmode="lin" valueType="num">
                                      <p:cBhvr>
                                        <p:cTn id="29" dur="1500" decel="50000" fill="hold">
                                          <p:stCondLst>
                                            <p:cond delay="0"/>
                                          </p:stCondLst>
                                        </p:cTn>
                                        <p:tgtEl>
                                          <p:spTgt spid="12">
                                            <p:txEl>
                                              <p:pRg st="5" end="5"/>
                                            </p:txEl>
                                          </p:spTgt>
                                        </p:tgtEl>
                                        <p:attrNameLst>
                                          <p:attrName>style.rotation</p:attrName>
                                        </p:attrNameLst>
                                      </p:cBhvr>
                                      <p:tavLst>
                                        <p:tav tm="0">
                                          <p:val>
                                            <p:fltVal val="-90"/>
                                          </p:val>
                                        </p:tav>
                                        <p:tav tm="100000">
                                          <p:val>
                                            <p:fltVal val="0"/>
                                          </p:val>
                                        </p:tav>
                                      </p:tavLst>
                                    </p:anim>
                                    <p:anim calcmode="lin" valueType="num">
                                      <p:cBhvr>
                                        <p:cTn id="30" dur="1500" decel="50000" fill="hold">
                                          <p:stCondLst>
                                            <p:cond delay="0"/>
                                          </p:stCondLst>
                                        </p:cTn>
                                        <p:tgtEl>
                                          <p:spTgt spid="12">
                                            <p:txEl>
                                              <p:pRg st="5" end="5"/>
                                            </p:txEl>
                                          </p:spTgt>
                                        </p:tgtEl>
                                        <p:attrNameLst>
                                          <p:attrName>ppt_w</p:attrName>
                                        </p:attrNameLst>
                                      </p:cBhvr>
                                      <p:tavLst>
                                        <p:tav tm="0">
                                          <p:val>
                                            <p:strVal val="#ppt_w"/>
                                          </p:val>
                                        </p:tav>
                                        <p:tav tm="100000">
                                          <p:val>
                                            <p:strVal val="#ppt_w*.05"/>
                                          </p:val>
                                        </p:tav>
                                      </p:tavLst>
                                    </p:anim>
                                    <p:anim calcmode="lin" valueType="num">
                                      <p:cBhvr>
                                        <p:cTn id="31" dur="1500" accel="50000" fill="hold">
                                          <p:stCondLst>
                                            <p:cond delay="1500"/>
                                          </p:stCondLst>
                                        </p:cTn>
                                        <p:tgtEl>
                                          <p:spTgt spid="12">
                                            <p:txEl>
                                              <p:pRg st="5" end="5"/>
                                            </p:txEl>
                                          </p:spTgt>
                                        </p:tgtEl>
                                        <p:attrNameLst>
                                          <p:attrName>ppt_w</p:attrName>
                                        </p:attrNameLst>
                                      </p:cBhvr>
                                      <p:tavLst>
                                        <p:tav tm="0">
                                          <p:val>
                                            <p:strVal val="#ppt_w*.05"/>
                                          </p:val>
                                        </p:tav>
                                        <p:tav tm="100000">
                                          <p:val>
                                            <p:strVal val="#ppt_w"/>
                                          </p:val>
                                        </p:tav>
                                      </p:tavLst>
                                    </p:anim>
                                    <p:anim calcmode="lin" valueType="num">
                                      <p:cBhvr>
                                        <p:cTn id="32" dur="3000" fill="hold"/>
                                        <p:tgtEl>
                                          <p:spTgt spid="12">
                                            <p:txEl>
                                              <p:pRg st="5" end="5"/>
                                            </p:txEl>
                                          </p:spTgt>
                                        </p:tgtEl>
                                        <p:attrNameLst>
                                          <p:attrName>ppt_h</p:attrName>
                                        </p:attrNameLst>
                                      </p:cBhvr>
                                      <p:tavLst>
                                        <p:tav tm="0">
                                          <p:val>
                                            <p:strVal val="#ppt_h"/>
                                          </p:val>
                                        </p:tav>
                                        <p:tav tm="100000">
                                          <p:val>
                                            <p:strVal val="#ppt_h"/>
                                          </p:val>
                                        </p:tav>
                                      </p:tavLst>
                                    </p:anim>
                                    <p:anim calcmode="lin" valueType="num">
                                      <p:cBhvr>
                                        <p:cTn id="33" dur="1500" decel="50000" fill="hold">
                                          <p:stCondLst>
                                            <p:cond delay="0"/>
                                          </p:stCondLst>
                                        </p:cTn>
                                        <p:tgtEl>
                                          <p:spTgt spid="12">
                                            <p:txEl>
                                              <p:pRg st="5" end="5"/>
                                            </p:txEl>
                                          </p:spTgt>
                                        </p:tgtEl>
                                        <p:attrNameLst>
                                          <p:attrName>ppt_x</p:attrName>
                                        </p:attrNameLst>
                                      </p:cBhvr>
                                      <p:tavLst>
                                        <p:tav tm="0">
                                          <p:val>
                                            <p:strVal val="#ppt_x+.4"/>
                                          </p:val>
                                        </p:tav>
                                        <p:tav tm="100000">
                                          <p:val>
                                            <p:strVal val="#ppt_x"/>
                                          </p:val>
                                        </p:tav>
                                      </p:tavLst>
                                    </p:anim>
                                    <p:anim calcmode="lin" valueType="num">
                                      <p:cBhvr>
                                        <p:cTn id="34" dur="1500" decel="50000" fill="hold">
                                          <p:stCondLst>
                                            <p:cond delay="0"/>
                                          </p:stCondLst>
                                        </p:cTn>
                                        <p:tgtEl>
                                          <p:spTgt spid="12">
                                            <p:txEl>
                                              <p:pRg st="5" end="5"/>
                                            </p:txEl>
                                          </p:spTgt>
                                        </p:tgtEl>
                                        <p:attrNameLst>
                                          <p:attrName>ppt_y</p:attrName>
                                        </p:attrNameLst>
                                      </p:cBhvr>
                                      <p:tavLst>
                                        <p:tav tm="0">
                                          <p:val>
                                            <p:strVal val="#ppt_y-.2"/>
                                          </p:val>
                                        </p:tav>
                                        <p:tav tm="100000">
                                          <p:val>
                                            <p:strVal val="#ppt_y+.1"/>
                                          </p:val>
                                        </p:tav>
                                      </p:tavLst>
                                    </p:anim>
                                    <p:anim calcmode="lin" valueType="num">
                                      <p:cBhvr>
                                        <p:cTn id="35" dur="1500" accel="50000" fill="hold">
                                          <p:stCondLst>
                                            <p:cond delay="1500"/>
                                          </p:stCondLst>
                                        </p:cTn>
                                        <p:tgtEl>
                                          <p:spTgt spid="12">
                                            <p:txEl>
                                              <p:pRg st="5" end="5"/>
                                            </p:txEl>
                                          </p:spTgt>
                                        </p:tgtEl>
                                        <p:attrNameLst>
                                          <p:attrName>ppt_y</p:attrName>
                                        </p:attrNameLst>
                                      </p:cBhvr>
                                      <p:tavLst>
                                        <p:tav tm="0">
                                          <p:val>
                                            <p:strVal val="#ppt_y+.1"/>
                                          </p:val>
                                        </p:tav>
                                        <p:tav tm="100000">
                                          <p:val>
                                            <p:strVal val="#ppt_y"/>
                                          </p:val>
                                        </p:tav>
                                      </p:tavLst>
                                    </p:anim>
                                    <p:animEffect transition="in" filter="fade">
                                      <p:cBhvr>
                                        <p:cTn id="36" dur="3000" decel="50000">
                                          <p:stCondLst>
                                            <p:cond delay="0"/>
                                          </p:stCondLst>
                                        </p:cTn>
                                        <p:tgtEl>
                                          <p:spTgt spid="12">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nodeType="clickEffect">
                                  <p:stCondLst>
                                    <p:cond delay="0"/>
                                  </p:stCondLst>
                                  <p:childTnLst>
                                    <p:set>
                                      <p:cBhvr>
                                        <p:cTn id="40" dur="1" fill="hold">
                                          <p:stCondLst>
                                            <p:cond delay="0"/>
                                          </p:stCondLst>
                                        </p:cTn>
                                        <p:tgtEl>
                                          <p:spTgt spid="12">
                                            <p:txEl>
                                              <p:pRg st="7" end="7"/>
                                            </p:txEl>
                                          </p:spTgt>
                                        </p:tgtEl>
                                        <p:attrNameLst>
                                          <p:attrName>style.visibility</p:attrName>
                                        </p:attrNameLst>
                                      </p:cBhvr>
                                      <p:to>
                                        <p:strVal val="visible"/>
                                      </p:to>
                                    </p:set>
                                    <p:animEffect transition="in" filter="diamond(in)">
                                      <p:cBhvr>
                                        <p:cTn id="41" dur="2000"/>
                                        <p:tgtEl>
                                          <p:spTgt spid="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8000"/>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42844" y="714356"/>
            <a:ext cx="8786874" cy="6032421"/>
          </a:xfrm>
          <a:prstGeom prst="rect">
            <a:avLst/>
          </a:prstGeom>
        </p:spPr>
        <p:txBody>
          <a:bodyPr wrap="square">
            <a:spAutoFit/>
          </a:bodyPr>
          <a:lstStyle/>
          <a:p>
            <a:endParaRPr lang="en-IN" sz="1900" dirty="0" smtClean="0">
              <a:solidFill>
                <a:schemeClr val="bg1"/>
              </a:solidFill>
            </a:endParaRPr>
          </a:p>
          <a:p>
            <a:pPr>
              <a:buFont typeface="Wingdings" pitchFamily="2" charset="2"/>
              <a:buChar char="Ø"/>
            </a:pPr>
            <a:r>
              <a:rPr lang="en-IN" sz="1900" dirty="0" smtClean="0">
                <a:solidFill>
                  <a:schemeClr val="bg1"/>
                </a:solidFill>
              </a:rPr>
              <a:t>The conversion of preference share into equity share will </a:t>
            </a:r>
            <a:r>
              <a:rPr lang="en-IN" sz="1900" b="1" dirty="0" smtClean="0">
                <a:solidFill>
                  <a:schemeClr val="bg1"/>
                </a:solidFill>
              </a:rPr>
              <a:t>NOT</a:t>
            </a:r>
            <a:r>
              <a:rPr lang="en-IN" sz="1900" dirty="0" smtClean="0">
                <a:solidFill>
                  <a:schemeClr val="bg1"/>
                </a:solidFill>
              </a:rPr>
              <a:t> be regarded as a taxable transfer.</a:t>
            </a:r>
          </a:p>
          <a:p>
            <a:endParaRPr lang="en-IN" sz="1900" dirty="0" smtClean="0">
              <a:solidFill>
                <a:schemeClr val="bg1"/>
              </a:solidFill>
            </a:endParaRPr>
          </a:p>
          <a:p>
            <a:endParaRPr lang="en-IN" sz="1900" dirty="0" smtClean="0">
              <a:solidFill>
                <a:schemeClr val="bg1"/>
              </a:solidFill>
            </a:endParaRPr>
          </a:p>
          <a:p>
            <a:pPr>
              <a:buFont typeface="Wingdings" pitchFamily="2" charset="2"/>
              <a:buChar char="Ø"/>
            </a:pPr>
            <a:r>
              <a:rPr lang="en-US" sz="2000" b="1" dirty="0" smtClean="0">
                <a:solidFill>
                  <a:srgbClr val="7030A0"/>
                </a:solidFill>
                <a:latin typeface="Cambria" pitchFamily="18" charset="0"/>
              </a:rPr>
              <a:t>Exemption of Long Term Capital Gains:</a:t>
            </a:r>
          </a:p>
          <a:p>
            <a:endParaRPr lang="en-US" sz="2000" b="1" dirty="0" smtClean="0">
              <a:solidFill>
                <a:srgbClr val="7030A0"/>
              </a:solidFill>
              <a:latin typeface="Cambria" pitchFamily="18" charset="0"/>
            </a:endParaRPr>
          </a:p>
          <a:p>
            <a:pPr>
              <a:buNone/>
            </a:pPr>
            <a:endParaRPr lang="en-GB" sz="2000" dirty="0" smtClean="0">
              <a:solidFill>
                <a:schemeClr val="bg1"/>
              </a:solidFill>
            </a:endParaRPr>
          </a:p>
          <a:p>
            <a:pPr marL="719138" indent="-358775" algn="just">
              <a:buFont typeface="Wingdings" pitchFamily="2" charset="2"/>
              <a:buChar char="v"/>
              <a:defRPr/>
            </a:pPr>
            <a:r>
              <a:rPr lang="en-US" sz="2000" dirty="0" smtClean="0">
                <a:solidFill>
                  <a:srgbClr val="002060"/>
                </a:solidFill>
                <a:latin typeface="Cambria" pitchFamily="18" charset="0"/>
              </a:rPr>
              <a:t>Long Term capital gain on sale of equity share of unit of an equity oriented fund is exempt from tax if Security Transaction Tax (STT) is paid on the transaction of sale</a:t>
            </a:r>
          </a:p>
          <a:p>
            <a:pPr marL="719138" indent="-358775" algn="just">
              <a:buFont typeface="Wingdings" pitchFamily="2" charset="2"/>
              <a:buChar char="§"/>
              <a:defRPr/>
            </a:pPr>
            <a:endParaRPr lang="en-US" sz="2000" dirty="0" smtClean="0">
              <a:latin typeface="Cambria" pitchFamily="18" charset="0"/>
            </a:endParaRPr>
          </a:p>
          <a:p>
            <a:pPr marL="719138" indent="-358775" algn="just">
              <a:buFont typeface="Wingdings" pitchFamily="2" charset="2"/>
              <a:buChar char="ü"/>
              <a:defRPr/>
            </a:pPr>
            <a:r>
              <a:rPr lang="en-US" sz="2000" dirty="0" smtClean="0">
                <a:solidFill>
                  <a:srgbClr val="C00000"/>
                </a:solidFill>
                <a:latin typeface="Cambria" pitchFamily="18" charset="0"/>
              </a:rPr>
              <a:t>It is proposed not to allow the exemption to the shares that are acquired after 1</a:t>
            </a:r>
            <a:r>
              <a:rPr lang="en-US" sz="2000" baseline="30000" dirty="0" smtClean="0">
                <a:solidFill>
                  <a:srgbClr val="C00000"/>
                </a:solidFill>
                <a:latin typeface="Cambria" pitchFamily="18" charset="0"/>
              </a:rPr>
              <a:t>st</a:t>
            </a:r>
            <a:r>
              <a:rPr lang="en-US" sz="2000" dirty="0" smtClean="0">
                <a:solidFill>
                  <a:srgbClr val="C00000"/>
                </a:solidFill>
                <a:latin typeface="Cambria" pitchFamily="18" charset="0"/>
              </a:rPr>
              <a:t> October 2004 on which the STT is </a:t>
            </a:r>
            <a:r>
              <a:rPr lang="en-US" sz="2000" b="1" dirty="0" smtClean="0">
                <a:solidFill>
                  <a:srgbClr val="C00000"/>
                </a:solidFill>
                <a:latin typeface="Cambria" pitchFamily="18" charset="0"/>
              </a:rPr>
              <a:t>not paid</a:t>
            </a:r>
            <a:r>
              <a:rPr lang="en-US" sz="2000" dirty="0" smtClean="0">
                <a:solidFill>
                  <a:srgbClr val="C00000"/>
                </a:solidFill>
                <a:latin typeface="Cambria" pitchFamily="18" charset="0"/>
              </a:rPr>
              <a:t>. </a:t>
            </a:r>
            <a:endParaRPr lang="en-IN" sz="2000" dirty="0" smtClean="0">
              <a:solidFill>
                <a:srgbClr val="C00000"/>
              </a:solidFill>
              <a:latin typeface="Cambria" pitchFamily="18" charset="0"/>
            </a:endParaRPr>
          </a:p>
          <a:p>
            <a:endParaRPr lang="en-IN" sz="1900" dirty="0" smtClean="0">
              <a:solidFill>
                <a:schemeClr val="bg1"/>
              </a:solidFill>
            </a:endParaRPr>
          </a:p>
          <a:p>
            <a:pPr lvl="0"/>
            <a:endParaRPr lang="en-IN" sz="1900" dirty="0" smtClean="0">
              <a:solidFill>
                <a:schemeClr val="bg1"/>
              </a:solidFill>
            </a:endParaRPr>
          </a:p>
          <a:p>
            <a:pPr lvl="0"/>
            <a:endParaRPr lang="en-IN" sz="1900" dirty="0" smtClean="0">
              <a:solidFill>
                <a:schemeClr val="bg1"/>
              </a:solidFill>
            </a:endParaRPr>
          </a:p>
          <a:p>
            <a:pPr lvl="0"/>
            <a:endParaRPr lang="en-IN" dirty="0" smtClean="0">
              <a:solidFill>
                <a:srgbClr val="3333FF"/>
              </a:solidFill>
            </a:endParaRPr>
          </a:p>
          <a:p>
            <a:pPr lvl="0"/>
            <a:endParaRPr lang="en-IN" dirty="0" smtClean="0"/>
          </a:p>
          <a:p>
            <a:pPr lvl="0"/>
            <a:endParaRPr lang="en-IN" dirty="0" smtClean="0"/>
          </a:p>
        </p:txBody>
      </p:sp>
    </p:spTree>
  </p:cSld>
  <p:clrMapOvr>
    <a:masterClrMapping/>
  </p:clrMapOvr>
  <p:transition spd="med"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3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8" dur="3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9" dur="3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 calcmode="lin" valueType="num">
                                      <p:cBhvr>
                                        <p:cTn id="14" dur="1500" decel="50000" fill="hold">
                                          <p:stCondLst>
                                            <p:cond delay="0"/>
                                          </p:stCondLst>
                                        </p:cTn>
                                        <p:tgtEl>
                                          <p:spTgt spid="2">
                                            <p:txEl>
                                              <p:pRg st="4" end="4"/>
                                            </p:txEl>
                                          </p:spTgt>
                                        </p:tgtEl>
                                        <p:attrNameLst>
                                          <p:attrName>style.rotation</p:attrName>
                                        </p:attrNameLst>
                                      </p:cBhvr>
                                      <p:tavLst>
                                        <p:tav tm="0">
                                          <p:val>
                                            <p:fltVal val="-90"/>
                                          </p:val>
                                        </p:tav>
                                        <p:tav tm="100000">
                                          <p:val>
                                            <p:fltVal val="0"/>
                                          </p:val>
                                        </p:tav>
                                      </p:tavLst>
                                    </p:anim>
                                    <p:anim calcmode="lin" valueType="num">
                                      <p:cBhvr>
                                        <p:cTn id="15" dur="1500" decel="50000" fill="hold">
                                          <p:stCondLst>
                                            <p:cond delay="0"/>
                                          </p:stCondLst>
                                        </p:cTn>
                                        <p:tgtEl>
                                          <p:spTgt spid="2">
                                            <p:txEl>
                                              <p:pRg st="4" end="4"/>
                                            </p:txEl>
                                          </p:spTgt>
                                        </p:tgtEl>
                                        <p:attrNameLst>
                                          <p:attrName>ppt_w</p:attrName>
                                        </p:attrNameLst>
                                      </p:cBhvr>
                                      <p:tavLst>
                                        <p:tav tm="0">
                                          <p:val>
                                            <p:strVal val="#ppt_w"/>
                                          </p:val>
                                        </p:tav>
                                        <p:tav tm="100000">
                                          <p:val>
                                            <p:strVal val="#ppt_w*.05"/>
                                          </p:val>
                                        </p:tav>
                                      </p:tavLst>
                                    </p:anim>
                                    <p:anim calcmode="lin" valueType="num">
                                      <p:cBhvr>
                                        <p:cTn id="16" dur="1500" accel="50000" fill="hold">
                                          <p:stCondLst>
                                            <p:cond delay="1500"/>
                                          </p:stCondLst>
                                        </p:cTn>
                                        <p:tgtEl>
                                          <p:spTgt spid="2">
                                            <p:txEl>
                                              <p:pRg st="4" end="4"/>
                                            </p:txEl>
                                          </p:spTgt>
                                        </p:tgtEl>
                                        <p:attrNameLst>
                                          <p:attrName>ppt_w</p:attrName>
                                        </p:attrNameLst>
                                      </p:cBhvr>
                                      <p:tavLst>
                                        <p:tav tm="0">
                                          <p:val>
                                            <p:strVal val="#ppt_w*.05"/>
                                          </p:val>
                                        </p:tav>
                                        <p:tav tm="100000">
                                          <p:val>
                                            <p:strVal val="#ppt_w"/>
                                          </p:val>
                                        </p:tav>
                                      </p:tavLst>
                                    </p:anim>
                                    <p:anim calcmode="lin" valueType="num">
                                      <p:cBhvr>
                                        <p:cTn id="17" dur="3000" fill="hold"/>
                                        <p:tgtEl>
                                          <p:spTgt spid="2">
                                            <p:txEl>
                                              <p:pRg st="4" end="4"/>
                                            </p:txEl>
                                          </p:spTgt>
                                        </p:tgtEl>
                                        <p:attrNameLst>
                                          <p:attrName>ppt_h</p:attrName>
                                        </p:attrNameLst>
                                      </p:cBhvr>
                                      <p:tavLst>
                                        <p:tav tm="0">
                                          <p:val>
                                            <p:strVal val="#ppt_h"/>
                                          </p:val>
                                        </p:tav>
                                        <p:tav tm="100000">
                                          <p:val>
                                            <p:strVal val="#ppt_h"/>
                                          </p:val>
                                        </p:tav>
                                      </p:tavLst>
                                    </p:anim>
                                    <p:anim calcmode="lin" valueType="num">
                                      <p:cBhvr>
                                        <p:cTn id="18" dur="1500" decel="50000" fill="hold">
                                          <p:stCondLst>
                                            <p:cond delay="0"/>
                                          </p:stCondLst>
                                        </p:cTn>
                                        <p:tgtEl>
                                          <p:spTgt spid="2">
                                            <p:txEl>
                                              <p:pRg st="4" end="4"/>
                                            </p:txEl>
                                          </p:spTgt>
                                        </p:tgtEl>
                                        <p:attrNameLst>
                                          <p:attrName>ppt_x</p:attrName>
                                        </p:attrNameLst>
                                      </p:cBhvr>
                                      <p:tavLst>
                                        <p:tav tm="0">
                                          <p:val>
                                            <p:strVal val="#ppt_x+.4"/>
                                          </p:val>
                                        </p:tav>
                                        <p:tav tm="100000">
                                          <p:val>
                                            <p:strVal val="#ppt_x"/>
                                          </p:val>
                                        </p:tav>
                                      </p:tavLst>
                                    </p:anim>
                                    <p:anim calcmode="lin" valueType="num">
                                      <p:cBhvr>
                                        <p:cTn id="19" dur="1500" decel="50000" fill="hold">
                                          <p:stCondLst>
                                            <p:cond delay="0"/>
                                          </p:stCondLst>
                                        </p:cTn>
                                        <p:tgtEl>
                                          <p:spTgt spid="2">
                                            <p:txEl>
                                              <p:pRg st="4" end="4"/>
                                            </p:txEl>
                                          </p:spTgt>
                                        </p:tgtEl>
                                        <p:attrNameLst>
                                          <p:attrName>ppt_y</p:attrName>
                                        </p:attrNameLst>
                                      </p:cBhvr>
                                      <p:tavLst>
                                        <p:tav tm="0">
                                          <p:val>
                                            <p:strVal val="#ppt_y-.2"/>
                                          </p:val>
                                        </p:tav>
                                        <p:tav tm="100000">
                                          <p:val>
                                            <p:strVal val="#ppt_y+.1"/>
                                          </p:val>
                                        </p:tav>
                                      </p:tavLst>
                                    </p:anim>
                                    <p:anim calcmode="lin" valueType="num">
                                      <p:cBhvr>
                                        <p:cTn id="20" dur="1500" accel="50000" fill="hold">
                                          <p:stCondLst>
                                            <p:cond delay="1500"/>
                                          </p:stCondLst>
                                        </p:cTn>
                                        <p:tgtEl>
                                          <p:spTgt spid="2">
                                            <p:txEl>
                                              <p:pRg st="4" end="4"/>
                                            </p:txEl>
                                          </p:spTgt>
                                        </p:tgtEl>
                                        <p:attrNameLst>
                                          <p:attrName>ppt_y</p:attrName>
                                        </p:attrNameLst>
                                      </p:cBhvr>
                                      <p:tavLst>
                                        <p:tav tm="0">
                                          <p:val>
                                            <p:strVal val="#ppt_y+.1"/>
                                          </p:val>
                                        </p:tav>
                                        <p:tav tm="100000">
                                          <p:val>
                                            <p:strVal val="#ppt_y"/>
                                          </p:val>
                                        </p:tav>
                                      </p:tavLst>
                                    </p:anim>
                                    <p:animEffect transition="in" filter="fade">
                                      <p:cBhvr>
                                        <p:cTn id="21" dur="3000" decel="50000">
                                          <p:stCondLst>
                                            <p:cond delay="0"/>
                                          </p:stCondLst>
                                        </p:cTn>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2">
                                            <p:txEl>
                                              <p:pRg st="7" end="7"/>
                                            </p:txEl>
                                          </p:spTgt>
                                        </p:tgtEl>
                                        <p:attrNameLst>
                                          <p:attrName>style.visibility</p:attrName>
                                        </p:attrNameLst>
                                      </p:cBhvr>
                                      <p:to>
                                        <p:strVal val="visible"/>
                                      </p:to>
                                    </p:set>
                                    <p:animEffect transition="in" filter="checkerboard(across)">
                                      <p:cBhvr>
                                        <p:cTn id="26" dur="3000"/>
                                        <p:tgtEl>
                                          <p:spTgt spid="2">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7" presetClass="entr" presetSubtype="0" fill="hold" nodeType="clickEffect">
                                  <p:stCondLst>
                                    <p:cond delay="0"/>
                                  </p:stCondLst>
                                  <p:iterate type="lt">
                                    <p:tmPct val="50000"/>
                                  </p:iterate>
                                  <p:childTnLst>
                                    <p:set>
                                      <p:cBhvr>
                                        <p:cTn id="30" dur="1" fill="hold">
                                          <p:stCondLst>
                                            <p:cond delay="0"/>
                                          </p:stCondLst>
                                        </p:cTn>
                                        <p:tgtEl>
                                          <p:spTgt spid="2">
                                            <p:txEl>
                                              <p:pRg st="9" end="9"/>
                                            </p:txEl>
                                          </p:spTgt>
                                        </p:tgtEl>
                                        <p:attrNameLst>
                                          <p:attrName>style.visibility</p:attrName>
                                        </p:attrNameLst>
                                      </p:cBhvr>
                                      <p:to>
                                        <p:strVal val="visible"/>
                                      </p:to>
                                    </p:set>
                                    <p:anim calcmode="discrete" valueType="clr">
                                      <p:cBhvr override="childStyle">
                                        <p:cTn id="31" dur="80"/>
                                        <p:tgtEl>
                                          <p:spTgt spid="2">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2">
                                            <p:txEl>
                                              <p:pRg st="9" end="9"/>
                                            </p:txEl>
                                          </p:spTgt>
                                        </p:tgtEl>
                                        <p:attrNameLst>
                                          <p:attrName>fillcolor</p:attrName>
                                        </p:attrNameLst>
                                      </p:cBhvr>
                                      <p:tavLst>
                                        <p:tav tm="0">
                                          <p:val>
                                            <p:clrVal>
                                              <a:schemeClr val="accent2"/>
                                            </p:clrVal>
                                          </p:val>
                                        </p:tav>
                                        <p:tav tm="50000">
                                          <p:val>
                                            <p:clrVal>
                                              <a:schemeClr val="hlink"/>
                                            </p:clrVal>
                                          </p:val>
                                        </p:tav>
                                      </p:tavLst>
                                    </p:anim>
                                    <p:set>
                                      <p:cBhvr>
                                        <p:cTn id="33" dur="80"/>
                                        <p:tgtEl>
                                          <p:spTgt spid="2">
                                            <p:txEl>
                                              <p:pRg st="9" end="9"/>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879</TotalTime>
  <Words>1735</Words>
  <Application>Microsoft Office PowerPoint</Application>
  <PresentationFormat>On-screen Show (4:3)</PresentationFormat>
  <Paragraphs>254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Budget 2017 - Highlights</vt:lpstr>
      <vt:lpstr>TAX RATES</vt:lpstr>
      <vt:lpstr>Slide 3</vt:lpstr>
      <vt:lpstr>Slide 4</vt:lpstr>
      <vt:lpstr>CORPORATE TAX:  </vt:lpstr>
      <vt:lpstr>Other Taxations</vt:lpstr>
      <vt:lpstr>Electoral Funding</vt:lpstr>
      <vt:lpstr>House Property &amp; Capital Gains</vt:lpstr>
      <vt:lpstr>Slide 9</vt:lpstr>
      <vt:lpstr>Slide 10</vt:lpstr>
      <vt:lpstr>Profits &amp; Gains From Business &amp; Profession</vt:lpstr>
      <vt:lpstr>Slide 12</vt:lpstr>
      <vt:lpstr>Income From Other Sources &amp; SET OFF CARRY FORWARD</vt:lpstr>
      <vt:lpstr>Slide 14</vt:lpstr>
      <vt:lpstr>Slide 15</vt:lpstr>
      <vt:lpstr>Slide 16</vt:lpstr>
      <vt:lpstr>Slide 17</vt:lpstr>
      <vt:lpstr>Assessment Procedure</vt:lpstr>
      <vt:lpstr>Slide 19</vt:lpstr>
      <vt:lpstr>Slide 20</vt:lpstr>
      <vt:lpstr>TDS</vt:lpstr>
      <vt:lpstr>TCS</vt:lpstr>
      <vt:lpstr>Promoting Digital Economy</vt:lpstr>
      <vt:lpstr>Slide 24</vt:lpstr>
      <vt:lpstr>Slide 25</vt:lpstr>
      <vt:lpstr>Slide 26</vt:lpstr>
      <vt:lpstr>Slide 27</vt:lpstr>
      <vt:lpstr>Anti-Abuse measures</vt:lpstr>
      <vt:lpstr>Example for 94B</vt:lpstr>
      <vt:lpstr>Slide 30</vt:lpstr>
      <vt:lpstr>PRESENTED &amp; PREPARED BY:-</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2017 - Highlights</dc:title>
  <dc:creator>tp2</dc:creator>
  <cp:lastModifiedBy>tp2</cp:lastModifiedBy>
  <cp:revision>180</cp:revision>
  <dcterms:created xsi:type="dcterms:W3CDTF">2017-02-22T08:43:30Z</dcterms:created>
  <dcterms:modified xsi:type="dcterms:W3CDTF">2017-02-27T13:25:00Z</dcterms:modified>
</cp:coreProperties>
</file>