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16" r:id="rId1"/>
  </p:sldMasterIdLst>
  <p:notesMasterIdLst>
    <p:notesMasterId r:id="rId27"/>
  </p:notesMasterIdLst>
  <p:handoutMasterIdLst>
    <p:handoutMasterId r:id="rId28"/>
  </p:handoutMasterIdLst>
  <p:sldIdLst>
    <p:sldId id="256" r:id="rId2"/>
    <p:sldId id="304" r:id="rId3"/>
    <p:sldId id="305" r:id="rId4"/>
    <p:sldId id="306" r:id="rId5"/>
    <p:sldId id="307" r:id="rId6"/>
    <p:sldId id="308" r:id="rId7"/>
    <p:sldId id="309" r:id="rId8"/>
    <p:sldId id="310" r:id="rId9"/>
    <p:sldId id="314" r:id="rId10"/>
    <p:sldId id="315" r:id="rId11"/>
    <p:sldId id="328" r:id="rId12"/>
    <p:sldId id="329" r:id="rId13"/>
    <p:sldId id="316" r:id="rId14"/>
    <p:sldId id="318" r:id="rId15"/>
    <p:sldId id="332" r:id="rId16"/>
    <p:sldId id="317" r:id="rId17"/>
    <p:sldId id="325" r:id="rId18"/>
    <p:sldId id="331" r:id="rId19"/>
    <p:sldId id="311" r:id="rId20"/>
    <p:sldId id="319" r:id="rId21"/>
    <p:sldId id="320" r:id="rId22"/>
    <p:sldId id="321" r:id="rId23"/>
    <p:sldId id="333" r:id="rId24"/>
    <p:sldId id="283" r:id="rId25"/>
    <p:sldId id="284" r:id="rId26"/>
  </p:sldIdLst>
  <p:sldSz cx="9144000" cy="6858000" type="screen4x3"/>
  <p:notesSz cx="6742113" cy="9872663"/>
  <p:defaultTextStyle>
    <a:defPPr>
      <a:defRPr lang="en-US"/>
    </a:defPPr>
    <a:lvl1pPr algn="l" rtl="0" fontAlgn="base">
      <a:spcBef>
        <a:spcPct val="0"/>
      </a:spcBef>
      <a:spcAft>
        <a:spcPct val="0"/>
      </a:spcAft>
      <a:defRPr kern="1200">
        <a:solidFill>
          <a:schemeClr val="tx1"/>
        </a:solidFill>
        <a:latin typeface="Lucida Sans Unicode" pitchFamily="34" charset="0"/>
        <a:ea typeface="+mn-ea"/>
        <a:cs typeface="Arial" charset="0"/>
      </a:defRPr>
    </a:lvl1pPr>
    <a:lvl2pPr marL="457200" algn="l" rtl="0" fontAlgn="base">
      <a:spcBef>
        <a:spcPct val="0"/>
      </a:spcBef>
      <a:spcAft>
        <a:spcPct val="0"/>
      </a:spcAft>
      <a:defRPr kern="1200">
        <a:solidFill>
          <a:schemeClr val="tx1"/>
        </a:solidFill>
        <a:latin typeface="Lucida Sans Unicode" pitchFamily="34" charset="0"/>
        <a:ea typeface="+mn-ea"/>
        <a:cs typeface="Arial" charset="0"/>
      </a:defRPr>
    </a:lvl2pPr>
    <a:lvl3pPr marL="914400" algn="l" rtl="0" fontAlgn="base">
      <a:spcBef>
        <a:spcPct val="0"/>
      </a:spcBef>
      <a:spcAft>
        <a:spcPct val="0"/>
      </a:spcAft>
      <a:defRPr kern="1200">
        <a:solidFill>
          <a:schemeClr val="tx1"/>
        </a:solidFill>
        <a:latin typeface="Lucida Sans Unicode" pitchFamily="34" charset="0"/>
        <a:ea typeface="+mn-ea"/>
        <a:cs typeface="Arial" charset="0"/>
      </a:defRPr>
    </a:lvl3pPr>
    <a:lvl4pPr marL="1371600" algn="l" rtl="0" fontAlgn="base">
      <a:spcBef>
        <a:spcPct val="0"/>
      </a:spcBef>
      <a:spcAft>
        <a:spcPct val="0"/>
      </a:spcAft>
      <a:defRPr kern="1200">
        <a:solidFill>
          <a:schemeClr val="tx1"/>
        </a:solidFill>
        <a:latin typeface="Lucida Sans Unicode" pitchFamily="34" charset="0"/>
        <a:ea typeface="+mn-ea"/>
        <a:cs typeface="Arial" charset="0"/>
      </a:defRPr>
    </a:lvl4pPr>
    <a:lvl5pPr marL="1828800" algn="l" rtl="0" fontAlgn="base">
      <a:spcBef>
        <a:spcPct val="0"/>
      </a:spcBef>
      <a:spcAft>
        <a:spcPct val="0"/>
      </a:spcAft>
      <a:defRPr kern="1200">
        <a:solidFill>
          <a:schemeClr val="tx1"/>
        </a:solidFill>
        <a:latin typeface="Lucida Sans Unicode" pitchFamily="34" charset="0"/>
        <a:ea typeface="+mn-ea"/>
        <a:cs typeface="Arial" charset="0"/>
      </a:defRPr>
    </a:lvl5pPr>
    <a:lvl6pPr marL="2286000" algn="l" defTabSz="914400" rtl="0" eaLnBrk="1" latinLnBrk="0" hangingPunct="1">
      <a:defRPr kern="1200">
        <a:solidFill>
          <a:schemeClr val="tx1"/>
        </a:solidFill>
        <a:latin typeface="Lucida Sans Unicode" pitchFamily="34" charset="0"/>
        <a:ea typeface="+mn-ea"/>
        <a:cs typeface="Arial" charset="0"/>
      </a:defRPr>
    </a:lvl6pPr>
    <a:lvl7pPr marL="2743200" algn="l" defTabSz="914400" rtl="0" eaLnBrk="1" latinLnBrk="0" hangingPunct="1">
      <a:defRPr kern="1200">
        <a:solidFill>
          <a:schemeClr val="tx1"/>
        </a:solidFill>
        <a:latin typeface="Lucida Sans Unicode" pitchFamily="34" charset="0"/>
        <a:ea typeface="+mn-ea"/>
        <a:cs typeface="Arial" charset="0"/>
      </a:defRPr>
    </a:lvl7pPr>
    <a:lvl8pPr marL="3200400" algn="l" defTabSz="914400" rtl="0" eaLnBrk="1" latinLnBrk="0" hangingPunct="1">
      <a:defRPr kern="1200">
        <a:solidFill>
          <a:schemeClr val="tx1"/>
        </a:solidFill>
        <a:latin typeface="Lucida Sans Unicode" pitchFamily="34" charset="0"/>
        <a:ea typeface="+mn-ea"/>
        <a:cs typeface="Arial" charset="0"/>
      </a:defRPr>
    </a:lvl8pPr>
    <a:lvl9pPr marL="3657600" algn="l" defTabSz="914400" rtl="0" eaLnBrk="1" latinLnBrk="0" hangingPunct="1">
      <a:defRPr kern="1200">
        <a:solidFill>
          <a:schemeClr val="tx1"/>
        </a:solidFill>
        <a:latin typeface="Lucida Sans Unicode"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0" autoAdjust="0"/>
    <p:restoredTop sz="89247" autoAdjust="0"/>
  </p:normalViewPr>
  <p:slideViewPr>
    <p:cSldViewPr>
      <p:cViewPr>
        <p:scale>
          <a:sx n="66" d="100"/>
          <a:sy n="66" d="100"/>
        </p:scale>
        <p:origin x="-149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9107F7-0078-4187-8A4A-F61D42B61AB7}"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CA551310-26EE-4C68-8ADD-E9170C65AF36}">
      <dgm:prSet phldrT="[Text]" custT="1"/>
      <dgm:spPr/>
      <dgm:t>
        <a:bodyPr/>
        <a:lstStyle/>
        <a:p>
          <a:r>
            <a:rPr lang="en-US" sz="1000" dirty="0" smtClean="0"/>
            <a:t>Relative u/s 2(77)</a:t>
          </a:r>
          <a:endParaRPr lang="en-US" sz="1000" dirty="0"/>
        </a:p>
      </dgm:t>
    </dgm:pt>
    <dgm:pt modelId="{087AFBBC-589D-4D86-8065-7C71D8503A34}" type="parTrans" cxnId="{4819C8C1-0062-4771-BCDE-9B2A7FED203C}">
      <dgm:prSet/>
      <dgm:spPr/>
      <dgm:t>
        <a:bodyPr/>
        <a:lstStyle/>
        <a:p>
          <a:endParaRPr lang="en-US"/>
        </a:p>
      </dgm:t>
    </dgm:pt>
    <dgm:pt modelId="{E3A80E8F-537F-435F-AA82-8305D9F1D9D6}" type="sibTrans" cxnId="{4819C8C1-0062-4771-BCDE-9B2A7FED203C}">
      <dgm:prSet/>
      <dgm:spPr/>
      <dgm:t>
        <a:bodyPr/>
        <a:lstStyle/>
        <a:p>
          <a:endParaRPr lang="en-US"/>
        </a:p>
      </dgm:t>
    </dgm:pt>
    <dgm:pt modelId="{EB7FA042-AFB9-43AA-8C2C-6E222AA2C5A5}">
      <dgm:prSet phldrT="[Text]"/>
      <dgm:spPr/>
      <dgm:t>
        <a:bodyPr/>
        <a:lstStyle/>
        <a:p>
          <a:r>
            <a:rPr lang="en-US" dirty="0" smtClean="0"/>
            <a:t>Members of </a:t>
          </a:r>
        </a:p>
        <a:p>
          <a:r>
            <a:rPr lang="en-US" dirty="0" smtClean="0"/>
            <a:t>HUF</a:t>
          </a:r>
          <a:endParaRPr lang="en-US" dirty="0"/>
        </a:p>
      </dgm:t>
    </dgm:pt>
    <dgm:pt modelId="{97D47E5E-FA71-421C-B3CA-84FB98CE5191}" type="parTrans" cxnId="{F8DD8E3D-8A6C-4915-9E0F-DAA04226AC3C}">
      <dgm:prSet/>
      <dgm:spPr/>
      <dgm:t>
        <a:bodyPr/>
        <a:lstStyle/>
        <a:p>
          <a:endParaRPr lang="en-US"/>
        </a:p>
      </dgm:t>
    </dgm:pt>
    <dgm:pt modelId="{1F841E7B-82DC-42DA-8CB0-310469176D9C}" type="sibTrans" cxnId="{F8DD8E3D-8A6C-4915-9E0F-DAA04226AC3C}">
      <dgm:prSet/>
      <dgm:spPr/>
      <dgm:t>
        <a:bodyPr/>
        <a:lstStyle/>
        <a:p>
          <a:endParaRPr lang="en-US"/>
        </a:p>
      </dgm:t>
    </dgm:pt>
    <dgm:pt modelId="{594778DD-25AC-44F0-9543-215AC5E3407D}">
      <dgm:prSet phldrT="[Text]"/>
      <dgm:spPr/>
      <dgm:t>
        <a:bodyPr/>
        <a:lstStyle/>
        <a:p>
          <a:r>
            <a:rPr lang="en-US" dirty="0" smtClean="0"/>
            <a:t>Husband &amp; Wife	</a:t>
          </a:r>
        </a:p>
      </dgm:t>
    </dgm:pt>
    <dgm:pt modelId="{8FDE2C66-6ECD-4DC7-BE39-2F7D1B96BE0E}" type="parTrans" cxnId="{8EC030A1-D189-44A0-94FC-C8EA02C85761}">
      <dgm:prSet/>
      <dgm:spPr/>
      <dgm:t>
        <a:bodyPr/>
        <a:lstStyle/>
        <a:p>
          <a:endParaRPr lang="en-US"/>
        </a:p>
      </dgm:t>
    </dgm:pt>
    <dgm:pt modelId="{513E8FC8-9BA2-4C4A-8CC1-E089A3AF33B0}" type="sibTrans" cxnId="{8EC030A1-D189-44A0-94FC-C8EA02C85761}">
      <dgm:prSet/>
      <dgm:spPr/>
      <dgm:t>
        <a:bodyPr/>
        <a:lstStyle/>
        <a:p>
          <a:endParaRPr lang="en-US"/>
        </a:p>
      </dgm:t>
    </dgm:pt>
    <dgm:pt modelId="{CDC703FE-205C-434C-B6F7-B988B671F16D}">
      <dgm:prSet phldrT="[Text]"/>
      <dgm:spPr/>
      <dgm:t>
        <a:bodyPr/>
        <a:lstStyle/>
        <a:p>
          <a:r>
            <a:rPr lang="en-US" dirty="0" smtClean="0"/>
            <a:t>Father &amp; Mother</a:t>
          </a:r>
          <a:endParaRPr lang="en-US" dirty="0"/>
        </a:p>
      </dgm:t>
    </dgm:pt>
    <dgm:pt modelId="{02975DF3-6DB1-4258-A16D-FE2E998A1F2B}" type="parTrans" cxnId="{4DA87D54-7FAF-473D-B8FD-E618CADB7025}">
      <dgm:prSet/>
      <dgm:spPr/>
      <dgm:t>
        <a:bodyPr/>
        <a:lstStyle/>
        <a:p>
          <a:endParaRPr lang="en-US"/>
        </a:p>
      </dgm:t>
    </dgm:pt>
    <dgm:pt modelId="{466DDC14-38C3-4031-B4B9-71AE66BB0603}" type="sibTrans" cxnId="{4DA87D54-7FAF-473D-B8FD-E618CADB7025}">
      <dgm:prSet/>
      <dgm:spPr/>
      <dgm:t>
        <a:bodyPr/>
        <a:lstStyle/>
        <a:p>
          <a:endParaRPr lang="en-US"/>
        </a:p>
      </dgm:t>
    </dgm:pt>
    <dgm:pt modelId="{FCBB1705-5479-42FF-8C1A-4FC0AAC8F5B7}">
      <dgm:prSet phldrT="[Text]"/>
      <dgm:spPr/>
      <dgm:t>
        <a:bodyPr/>
        <a:lstStyle/>
        <a:p>
          <a:r>
            <a:rPr lang="en-US" dirty="0" smtClean="0"/>
            <a:t>Son &amp; Daughter</a:t>
          </a:r>
          <a:endParaRPr lang="en-US" dirty="0"/>
        </a:p>
      </dgm:t>
    </dgm:pt>
    <dgm:pt modelId="{5CCBD4A6-5286-452E-BB8E-2A3564BF7856}" type="parTrans" cxnId="{670855B2-25F7-4F69-819F-AC6F38F06D73}">
      <dgm:prSet/>
      <dgm:spPr/>
      <dgm:t>
        <a:bodyPr/>
        <a:lstStyle/>
        <a:p>
          <a:endParaRPr lang="en-US"/>
        </a:p>
      </dgm:t>
    </dgm:pt>
    <dgm:pt modelId="{7FFE01D5-6AB6-4FB5-8994-3AF2509B3758}" type="sibTrans" cxnId="{670855B2-25F7-4F69-819F-AC6F38F06D73}">
      <dgm:prSet/>
      <dgm:spPr/>
      <dgm:t>
        <a:bodyPr/>
        <a:lstStyle/>
        <a:p>
          <a:endParaRPr lang="en-US"/>
        </a:p>
      </dgm:t>
    </dgm:pt>
    <dgm:pt modelId="{4FFB6B5B-AA13-4DAD-A957-0237BBD972A2}">
      <dgm:prSet phldrT="[Text]"/>
      <dgm:spPr/>
      <dgm:t>
        <a:bodyPr/>
        <a:lstStyle/>
        <a:p>
          <a:r>
            <a:rPr lang="en-US" dirty="0" smtClean="0"/>
            <a:t>Daughter’s Husband</a:t>
          </a:r>
          <a:endParaRPr lang="en-US" dirty="0"/>
        </a:p>
      </dgm:t>
    </dgm:pt>
    <dgm:pt modelId="{E8E7B1CE-2762-4D9F-8C1B-6C672039088B}" type="parTrans" cxnId="{35A06F02-55F2-41F2-B8BC-73E99E9202DD}">
      <dgm:prSet/>
      <dgm:spPr/>
      <dgm:t>
        <a:bodyPr/>
        <a:lstStyle/>
        <a:p>
          <a:endParaRPr lang="en-US"/>
        </a:p>
      </dgm:t>
    </dgm:pt>
    <dgm:pt modelId="{7425E01E-D42A-4307-85FB-A4E2D8E33B9A}" type="sibTrans" cxnId="{35A06F02-55F2-41F2-B8BC-73E99E9202DD}">
      <dgm:prSet/>
      <dgm:spPr/>
      <dgm:t>
        <a:bodyPr/>
        <a:lstStyle/>
        <a:p>
          <a:endParaRPr lang="en-US"/>
        </a:p>
      </dgm:t>
    </dgm:pt>
    <dgm:pt modelId="{AF39FFED-0288-4301-A89C-5C5A2FD8B0F5}">
      <dgm:prSet phldrT="[Text]"/>
      <dgm:spPr/>
      <dgm:t>
        <a:bodyPr/>
        <a:lstStyle/>
        <a:p>
          <a:r>
            <a:rPr lang="en-US" dirty="0" smtClean="0"/>
            <a:t>Son’s Wife</a:t>
          </a:r>
          <a:endParaRPr lang="en-US" dirty="0"/>
        </a:p>
      </dgm:t>
    </dgm:pt>
    <dgm:pt modelId="{95EBFAC2-3ACB-40BA-B516-DE0DA573E20E}" type="parTrans" cxnId="{5E6B2BE5-A1A9-43F0-A992-64D15FBFC11A}">
      <dgm:prSet/>
      <dgm:spPr/>
      <dgm:t>
        <a:bodyPr/>
        <a:lstStyle/>
        <a:p>
          <a:endParaRPr lang="en-US"/>
        </a:p>
      </dgm:t>
    </dgm:pt>
    <dgm:pt modelId="{2D298A34-D01F-45AA-9148-FDDA3EF6A359}" type="sibTrans" cxnId="{5E6B2BE5-A1A9-43F0-A992-64D15FBFC11A}">
      <dgm:prSet/>
      <dgm:spPr/>
      <dgm:t>
        <a:bodyPr/>
        <a:lstStyle/>
        <a:p>
          <a:endParaRPr lang="en-US"/>
        </a:p>
      </dgm:t>
    </dgm:pt>
    <dgm:pt modelId="{07351A01-3233-4E71-BB5C-3ABB7E30C855}">
      <dgm:prSet phldrT="[Text]"/>
      <dgm:spPr/>
      <dgm:t>
        <a:bodyPr/>
        <a:lstStyle/>
        <a:p>
          <a:r>
            <a:rPr lang="en-US" dirty="0" smtClean="0"/>
            <a:t>Brother &amp; Sister</a:t>
          </a:r>
          <a:endParaRPr lang="en-US" dirty="0"/>
        </a:p>
      </dgm:t>
    </dgm:pt>
    <dgm:pt modelId="{A7AC9FB0-457D-4B2C-AC8D-73F160FDFF5C}" type="parTrans" cxnId="{53486D6B-3073-494D-9F2B-B66BB653255A}">
      <dgm:prSet/>
      <dgm:spPr/>
      <dgm:t>
        <a:bodyPr/>
        <a:lstStyle/>
        <a:p>
          <a:endParaRPr lang="en-US"/>
        </a:p>
      </dgm:t>
    </dgm:pt>
    <dgm:pt modelId="{332188F1-3B60-46FA-80BC-E3871247156E}" type="sibTrans" cxnId="{53486D6B-3073-494D-9F2B-B66BB653255A}">
      <dgm:prSet/>
      <dgm:spPr/>
      <dgm:t>
        <a:bodyPr/>
        <a:lstStyle/>
        <a:p>
          <a:endParaRPr lang="en-US"/>
        </a:p>
      </dgm:t>
    </dgm:pt>
    <dgm:pt modelId="{B08066B7-5EA4-44EF-9F32-78FFB61EEA51}" type="pres">
      <dgm:prSet presAssocID="{589107F7-0078-4187-8A4A-F61D42B61AB7}" presName="Name0" presStyleCnt="0">
        <dgm:presLayoutVars>
          <dgm:chMax val="1"/>
          <dgm:dir/>
          <dgm:animLvl val="ctr"/>
          <dgm:resizeHandles val="exact"/>
        </dgm:presLayoutVars>
      </dgm:prSet>
      <dgm:spPr/>
      <dgm:t>
        <a:bodyPr/>
        <a:lstStyle/>
        <a:p>
          <a:endParaRPr lang="en-US"/>
        </a:p>
      </dgm:t>
    </dgm:pt>
    <dgm:pt modelId="{8E55D458-DA96-42C3-AC44-5A513C955EBF}" type="pres">
      <dgm:prSet presAssocID="{CA551310-26EE-4C68-8ADD-E9170C65AF36}" presName="centerShape" presStyleLbl="node0" presStyleIdx="0" presStyleCnt="1"/>
      <dgm:spPr/>
      <dgm:t>
        <a:bodyPr/>
        <a:lstStyle/>
        <a:p>
          <a:endParaRPr lang="en-US"/>
        </a:p>
      </dgm:t>
    </dgm:pt>
    <dgm:pt modelId="{C476E0C9-3E68-4072-8F8D-8872CE65B155}" type="pres">
      <dgm:prSet presAssocID="{97D47E5E-FA71-421C-B3CA-84FB98CE5191}" presName="parTrans" presStyleLbl="sibTrans2D1" presStyleIdx="0" presStyleCnt="7"/>
      <dgm:spPr/>
      <dgm:t>
        <a:bodyPr/>
        <a:lstStyle/>
        <a:p>
          <a:endParaRPr lang="en-US"/>
        </a:p>
      </dgm:t>
    </dgm:pt>
    <dgm:pt modelId="{34F6984C-47BF-4F78-81AE-23692B621752}" type="pres">
      <dgm:prSet presAssocID="{97D47E5E-FA71-421C-B3CA-84FB98CE5191}" presName="connectorText" presStyleLbl="sibTrans2D1" presStyleIdx="0" presStyleCnt="7"/>
      <dgm:spPr/>
      <dgm:t>
        <a:bodyPr/>
        <a:lstStyle/>
        <a:p>
          <a:endParaRPr lang="en-US"/>
        </a:p>
      </dgm:t>
    </dgm:pt>
    <dgm:pt modelId="{E0E59CFB-2BF8-47A3-AE58-5A97B6CF9958}" type="pres">
      <dgm:prSet presAssocID="{EB7FA042-AFB9-43AA-8C2C-6E222AA2C5A5}" presName="node" presStyleLbl="node1" presStyleIdx="0" presStyleCnt="7">
        <dgm:presLayoutVars>
          <dgm:bulletEnabled val="1"/>
        </dgm:presLayoutVars>
      </dgm:prSet>
      <dgm:spPr/>
      <dgm:t>
        <a:bodyPr/>
        <a:lstStyle/>
        <a:p>
          <a:endParaRPr lang="en-US"/>
        </a:p>
      </dgm:t>
    </dgm:pt>
    <dgm:pt modelId="{F8C6498E-E1A5-4A1E-8CF5-BDC48A934494}" type="pres">
      <dgm:prSet presAssocID="{8FDE2C66-6ECD-4DC7-BE39-2F7D1B96BE0E}" presName="parTrans" presStyleLbl="sibTrans2D1" presStyleIdx="1" presStyleCnt="7"/>
      <dgm:spPr/>
      <dgm:t>
        <a:bodyPr/>
        <a:lstStyle/>
        <a:p>
          <a:endParaRPr lang="en-US"/>
        </a:p>
      </dgm:t>
    </dgm:pt>
    <dgm:pt modelId="{01928CE7-3D5C-481D-84AA-45072A588C78}" type="pres">
      <dgm:prSet presAssocID="{8FDE2C66-6ECD-4DC7-BE39-2F7D1B96BE0E}" presName="connectorText" presStyleLbl="sibTrans2D1" presStyleIdx="1" presStyleCnt="7"/>
      <dgm:spPr/>
      <dgm:t>
        <a:bodyPr/>
        <a:lstStyle/>
        <a:p>
          <a:endParaRPr lang="en-US"/>
        </a:p>
      </dgm:t>
    </dgm:pt>
    <dgm:pt modelId="{EB2D7321-68B2-4FDB-8DBA-3027A3FB9293}" type="pres">
      <dgm:prSet presAssocID="{594778DD-25AC-44F0-9543-215AC5E3407D}" presName="node" presStyleLbl="node1" presStyleIdx="1" presStyleCnt="7">
        <dgm:presLayoutVars>
          <dgm:bulletEnabled val="1"/>
        </dgm:presLayoutVars>
      </dgm:prSet>
      <dgm:spPr/>
      <dgm:t>
        <a:bodyPr/>
        <a:lstStyle/>
        <a:p>
          <a:endParaRPr lang="en-US"/>
        </a:p>
      </dgm:t>
    </dgm:pt>
    <dgm:pt modelId="{0A91062B-324F-406F-B1DC-23772AA9B560}" type="pres">
      <dgm:prSet presAssocID="{02975DF3-6DB1-4258-A16D-FE2E998A1F2B}" presName="parTrans" presStyleLbl="sibTrans2D1" presStyleIdx="2" presStyleCnt="7"/>
      <dgm:spPr/>
      <dgm:t>
        <a:bodyPr/>
        <a:lstStyle/>
        <a:p>
          <a:endParaRPr lang="en-US"/>
        </a:p>
      </dgm:t>
    </dgm:pt>
    <dgm:pt modelId="{4351D1A6-D61B-46F2-8DFC-93D364E3EBA5}" type="pres">
      <dgm:prSet presAssocID="{02975DF3-6DB1-4258-A16D-FE2E998A1F2B}" presName="connectorText" presStyleLbl="sibTrans2D1" presStyleIdx="2" presStyleCnt="7"/>
      <dgm:spPr/>
      <dgm:t>
        <a:bodyPr/>
        <a:lstStyle/>
        <a:p>
          <a:endParaRPr lang="en-US"/>
        </a:p>
      </dgm:t>
    </dgm:pt>
    <dgm:pt modelId="{3899CE41-BD8F-44DE-B356-55200FAB47C6}" type="pres">
      <dgm:prSet presAssocID="{CDC703FE-205C-434C-B6F7-B988B671F16D}" presName="node" presStyleLbl="node1" presStyleIdx="2" presStyleCnt="7">
        <dgm:presLayoutVars>
          <dgm:bulletEnabled val="1"/>
        </dgm:presLayoutVars>
      </dgm:prSet>
      <dgm:spPr/>
      <dgm:t>
        <a:bodyPr/>
        <a:lstStyle/>
        <a:p>
          <a:endParaRPr lang="en-US"/>
        </a:p>
      </dgm:t>
    </dgm:pt>
    <dgm:pt modelId="{CBA77B77-A7F2-4834-B9F1-A6AC6B26FD76}" type="pres">
      <dgm:prSet presAssocID="{5CCBD4A6-5286-452E-BB8E-2A3564BF7856}" presName="parTrans" presStyleLbl="sibTrans2D1" presStyleIdx="3" presStyleCnt="7"/>
      <dgm:spPr/>
      <dgm:t>
        <a:bodyPr/>
        <a:lstStyle/>
        <a:p>
          <a:endParaRPr lang="en-US"/>
        </a:p>
      </dgm:t>
    </dgm:pt>
    <dgm:pt modelId="{C4A856DC-2BC7-4073-B1DD-790F2EC7DA67}" type="pres">
      <dgm:prSet presAssocID="{5CCBD4A6-5286-452E-BB8E-2A3564BF7856}" presName="connectorText" presStyleLbl="sibTrans2D1" presStyleIdx="3" presStyleCnt="7"/>
      <dgm:spPr/>
      <dgm:t>
        <a:bodyPr/>
        <a:lstStyle/>
        <a:p>
          <a:endParaRPr lang="en-US"/>
        </a:p>
      </dgm:t>
    </dgm:pt>
    <dgm:pt modelId="{63D6265F-1A93-4BE1-A44B-E70748F138A6}" type="pres">
      <dgm:prSet presAssocID="{FCBB1705-5479-42FF-8C1A-4FC0AAC8F5B7}" presName="node" presStyleLbl="node1" presStyleIdx="3" presStyleCnt="7">
        <dgm:presLayoutVars>
          <dgm:bulletEnabled val="1"/>
        </dgm:presLayoutVars>
      </dgm:prSet>
      <dgm:spPr/>
      <dgm:t>
        <a:bodyPr/>
        <a:lstStyle/>
        <a:p>
          <a:endParaRPr lang="en-US"/>
        </a:p>
      </dgm:t>
    </dgm:pt>
    <dgm:pt modelId="{F56EEBDD-98CB-4FFA-81F2-48FACBA6FC44}" type="pres">
      <dgm:prSet presAssocID="{E8E7B1CE-2762-4D9F-8C1B-6C672039088B}" presName="parTrans" presStyleLbl="sibTrans2D1" presStyleIdx="4" presStyleCnt="7"/>
      <dgm:spPr/>
      <dgm:t>
        <a:bodyPr/>
        <a:lstStyle/>
        <a:p>
          <a:endParaRPr lang="en-US"/>
        </a:p>
      </dgm:t>
    </dgm:pt>
    <dgm:pt modelId="{8B290CE4-0C6A-49BE-B575-229FD6688084}" type="pres">
      <dgm:prSet presAssocID="{E8E7B1CE-2762-4D9F-8C1B-6C672039088B}" presName="connectorText" presStyleLbl="sibTrans2D1" presStyleIdx="4" presStyleCnt="7"/>
      <dgm:spPr/>
      <dgm:t>
        <a:bodyPr/>
        <a:lstStyle/>
        <a:p>
          <a:endParaRPr lang="en-US"/>
        </a:p>
      </dgm:t>
    </dgm:pt>
    <dgm:pt modelId="{9454C8B9-70EA-41BD-94E6-51675B86D4EF}" type="pres">
      <dgm:prSet presAssocID="{4FFB6B5B-AA13-4DAD-A957-0237BBD972A2}" presName="node" presStyleLbl="node1" presStyleIdx="4" presStyleCnt="7">
        <dgm:presLayoutVars>
          <dgm:bulletEnabled val="1"/>
        </dgm:presLayoutVars>
      </dgm:prSet>
      <dgm:spPr/>
      <dgm:t>
        <a:bodyPr/>
        <a:lstStyle/>
        <a:p>
          <a:endParaRPr lang="en-US"/>
        </a:p>
      </dgm:t>
    </dgm:pt>
    <dgm:pt modelId="{322694A9-B0ED-4D53-8872-060504944C9F}" type="pres">
      <dgm:prSet presAssocID="{95EBFAC2-3ACB-40BA-B516-DE0DA573E20E}" presName="parTrans" presStyleLbl="sibTrans2D1" presStyleIdx="5" presStyleCnt="7"/>
      <dgm:spPr/>
      <dgm:t>
        <a:bodyPr/>
        <a:lstStyle/>
        <a:p>
          <a:endParaRPr lang="en-US"/>
        </a:p>
      </dgm:t>
    </dgm:pt>
    <dgm:pt modelId="{A8FB091E-0462-48A2-91EA-09F317BCD107}" type="pres">
      <dgm:prSet presAssocID="{95EBFAC2-3ACB-40BA-B516-DE0DA573E20E}" presName="connectorText" presStyleLbl="sibTrans2D1" presStyleIdx="5" presStyleCnt="7"/>
      <dgm:spPr/>
      <dgm:t>
        <a:bodyPr/>
        <a:lstStyle/>
        <a:p>
          <a:endParaRPr lang="en-US"/>
        </a:p>
      </dgm:t>
    </dgm:pt>
    <dgm:pt modelId="{CD2994E6-4A4B-4207-A432-31CC20D043BA}" type="pres">
      <dgm:prSet presAssocID="{AF39FFED-0288-4301-A89C-5C5A2FD8B0F5}" presName="node" presStyleLbl="node1" presStyleIdx="5" presStyleCnt="7">
        <dgm:presLayoutVars>
          <dgm:bulletEnabled val="1"/>
        </dgm:presLayoutVars>
      </dgm:prSet>
      <dgm:spPr/>
      <dgm:t>
        <a:bodyPr/>
        <a:lstStyle/>
        <a:p>
          <a:endParaRPr lang="en-US"/>
        </a:p>
      </dgm:t>
    </dgm:pt>
    <dgm:pt modelId="{006891F9-3A91-4B48-997F-0938EBCC67BC}" type="pres">
      <dgm:prSet presAssocID="{A7AC9FB0-457D-4B2C-AC8D-73F160FDFF5C}" presName="parTrans" presStyleLbl="sibTrans2D1" presStyleIdx="6" presStyleCnt="7"/>
      <dgm:spPr/>
      <dgm:t>
        <a:bodyPr/>
        <a:lstStyle/>
        <a:p>
          <a:endParaRPr lang="en-US"/>
        </a:p>
      </dgm:t>
    </dgm:pt>
    <dgm:pt modelId="{B6D87307-9888-4B1D-968F-D43CE15959B6}" type="pres">
      <dgm:prSet presAssocID="{A7AC9FB0-457D-4B2C-AC8D-73F160FDFF5C}" presName="connectorText" presStyleLbl="sibTrans2D1" presStyleIdx="6" presStyleCnt="7"/>
      <dgm:spPr/>
      <dgm:t>
        <a:bodyPr/>
        <a:lstStyle/>
        <a:p>
          <a:endParaRPr lang="en-US"/>
        </a:p>
      </dgm:t>
    </dgm:pt>
    <dgm:pt modelId="{5944CF44-69A6-4D3C-9DA2-77CF6EC605CE}" type="pres">
      <dgm:prSet presAssocID="{07351A01-3233-4E71-BB5C-3ABB7E30C855}" presName="node" presStyleLbl="node1" presStyleIdx="6" presStyleCnt="7">
        <dgm:presLayoutVars>
          <dgm:bulletEnabled val="1"/>
        </dgm:presLayoutVars>
      </dgm:prSet>
      <dgm:spPr/>
      <dgm:t>
        <a:bodyPr/>
        <a:lstStyle/>
        <a:p>
          <a:endParaRPr lang="en-US"/>
        </a:p>
      </dgm:t>
    </dgm:pt>
  </dgm:ptLst>
  <dgm:cxnLst>
    <dgm:cxn modelId="{6C80644C-710C-498E-A1EE-8BAD2CE04A9B}" type="presOf" srcId="{CDC703FE-205C-434C-B6F7-B988B671F16D}" destId="{3899CE41-BD8F-44DE-B356-55200FAB47C6}" srcOrd="0" destOrd="0" presId="urn:microsoft.com/office/officeart/2005/8/layout/radial5"/>
    <dgm:cxn modelId="{85A05139-C887-47A6-BB49-BB9B3EF95F30}" type="presOf" srcId="{97D47E5E-FA71-421C-B3CA-84FB98CE5191}" destId="{34F6984C-47BF-4F78-81AE-23692B621752}" srcOrd="1" destOrd="0" presId="urn:microsoft.com/office/officeart/2005/8/layout/radial5"/>
    <dgm:cxn modelId="{0564878E-4A22-41C2-B668-0CC4598A3079}" type="presOf" srcId="{8FDE2C66-6ECD-4DC7-BE39-2F7D1B96BE0E}" destId="{F8C6498E-E1A5-4A1E-8CF5-BDC48A934494}" srcOrd="0" destOrd="0" presId="urn:microsoft.com/office/officeart/2005/8/layout/radial5"/>
    <dgm:cxn modelId="{BF909502-37BF-49EE-8823-EBDB760134D6}" type="presOf" srcId="{5CCBD4A6-5286-452E-BB8E-2A3564BF7856}" destId="{C4A856DC-2BC7-4073-B1DD-790F2EC7DA67}" srcOrd="1" destOrd="0" presId="urn:microsoft.com/office/officeart/2005/8/layout/radial5"/>
    <dgm:cxn modelId="{13986DC8-7B90-4E22-BF51-D6E1A740DF41}" type="presOf" srcId="{95EBFAC2-3ACB-40BA-B516-DE0DA573E20E}" destId="{A8FB091E-0462-48A2-91EA-09F317BCD107}" srcOrd="1" destOrd="0" presId="urn:microsoft.com/office/officeart/2005/8/layout/radial5"/>
    <dgm:cxn modelId="{53486D6B-3073-494D-9F2B-B66BB653255A}" srcId="{CA551310-26EE-4C68-8ADD-E9170C65AF36}" destId="{07351A01-3233-4E71-BB5C-3ABB7E30C855}" srcOrd="6" destOrd="0" parTransId="{A7AC9FB0-457D-4B2C-AC8D-73F160FDFF5C}" sibTransId="{332188F1-3B60-46FA-80BC-E3871247156E}"/>
    <dgm:cxn modelId="{670855B2-25F7-4F69-819F-AC6F38F06D73}" srcId="{CA551310-26EE-4C68-8ADD-E9170C65AF36}" destId="{FCBB1705-5479-42FF-8C1A-4FC0AAC8F5B7}" srcOrd="3" destOrd="0" parTransId="{5CCBD4A6-5286-452E-BB8E-2A3564BF7856}" sibTransId="{7FFE01D5-6AB6-4FB5-8994-3AF2509B3758}"/>
    <dgm:cxn modelId="{4043719D-FC04-43C6-86A8-EC32E82C239A}" type="presOf" srcId="{FCBB1705-5479-42FF-8C1A-4FC0AAC8F5B7}" destId="{63D6265F-1A93-4BE1-A44B-E70748F138A6}" srcOrd="0" destOrd="0" presId="urn:microsoft.com/office/officeart/2005/8/layout/radial5"/>
    <dgm:cxn modelId="{24152998-1A8C-41C0-B66F-579D5BC22128}" type="presOf" srcId="{CA551310-26EE-4C68-8ADD-E9170C65AF36}" destId="{8E55D458-DA96-42C3-AC44-5A513C955EBF}" srcOrd="0" destOrd="0" presId="urn:microsoft.com/office/officeart/2005/8/layout/radial5"/>
    <dgm:cxn modelId="{54D73A7E-CBC7-489C-B7EE-A3A4A826DD1F}" type="presOf" srcId="{07351A01-3233-4E71-BB5C-3ABB7E30C855}" destId="{5944CF44-69A6-4D3C-9DA2-77CF6EC605CE}" srcOrd="0" destOrd="0" presId="urn:microsoft.com/office/officeart/2005/8/layout/radial5"/>
    <dgm:cxn modelId="{4819C8C1-0062-4771-BCDE-9B2A7FED203C}" srcId="{589107F7-0078-4187-8A4A-F61D42B61AB7}" destId="{CA551310-26EE-4C68-8ADD-E9170C65AF36}" srcOrd="0" destOrd="0" parTransId="{087AFBBC-589D-4D86-8065-7C71D8503A34}" sibTransId="{E3A80E8F-537F-435F-AA82-8305D9F1D9D6}"/>
    <dgm:cxn modelId="{DA136623-4AFE-4240-A504-ECC1B2F63DA1}" type="presOf" srcId="{5CCBD4A6-5286-452E-BB8E-2A3564BF7856}" destId="{CBA77B77-A7F2-4834-B9F1-A6AC6B26FD76}" srcOrd="0" destOrd="0" presId="urn:microsoft.com/office/officeart/2005/8/layout/radial5"/>
    <dgm:cxn modelId="{8B7A458D-E733-4B75-817B-F4E3F8345DEE}" type="presOf" srcId="{4FFB6B5B-AA13-4DAD-A957-0237BBD972A2}" destId="{9454C8B9-70EA-41BD-94E6-51675B86D4EF}" srcOrd="0" destOrd="0" presId="urn:microsoft.com/office/officeart/2005/8/layout/radial5"/>
    <dgm:cxn modelId="{4DA87D54-7FAF-473D-B8FD-E618CADB7025}" srcId="{CA551310-26EE-4C68-8ADD-E9170C65AF36}" destId="{CDC703FE-205C-434C-B6F7-B988B671F16D}" srcOrd="2" destOrd="0" parTransId="{02975DF3-6DB1-4258-A16D-FE2E998A1F2B}" sibTransId="{466DDC14-38C3-4031-B4B9-71AE66BB0603}"/>
    <dgm:cxn modelId="{C5F8D3DC-05D3-4ACF-89CB-8EF5F2D19C27}" type="presOf" srcId="{A7AC9FB0-457D-4B2C-AC8D-73F160FDFF5C}" destId="{B6D87307-9888-4B1D-968F-D43CE15959B6}" srcOrd="1" destOrd="0" presId="urn:microsoft.com/office/officeart/2005/8/layout/radial5"/>
    <dgm:cxn modelId="{DAB2D36F-5A37-4D2C-A571-9918747C30CF}" type="presOf" srcId="{97D47E5E-FA71-421C-B3CA-84FB98CE5191}" destId="{C476E0C9-3E68-4072-8F8D-8872CE65B155}" srcOrd="0" destOrd="0" presId="urn:microsoft.com/office/officeart/2005/8/layout/radial5"/>
    <dgm:cxn modelId="{65F83A5E-562E-43CB-BCA4-15A08E0F3F9D}" type="presOf" srcId="{02975DF3-6DB1-4258-A16D-FE2E998A1F2B}" destId="{4351D1A6-D61B-46F2-8DFC-93D364E3EBA5}" srcOrd="1" destOrd="0" presId="urn:microsoft.com/office/officeart/2005/8/layout/radial5"/>
    <dgm:cxn modelId="{1CAC4556-5CE3-419A-BFC1-200994F90E40}" type="presOf" srcId="{AF39FFED-0288-4301-A89C-5C5A2FD8B0F5}" destId="{CD2994E6-4A4B-4207-A432-31CC20D043BA}" srcOrd="0" destOrd="0" presId="urn:microsoft.com/office/officeart/2005/8/layout/radial5"/>
    <dgm:cxn modelId="{3257B98D-6E4B-40CD-95CE-1538E09B4832}" type="presOf" srcId="{E8E7B1CE-2762-4D9F-8C1B-6C672039088B}" destId="{8B290CE4-0C6A-49BE-B575-229FD6688084}" srcOrd="1" destOrd="0" presId="urn:microsoft.com/office/officeart/2005/8/layout/radial5"/>
    <dgm:cxn modelId="{F8DD8E3D-8A6C-4915-9E0F-DAA04226AC3C}" srcId="{CA551310-26EE-4C68-8ADD-E9170C65AF36}" destId="{EB7FA042-AFB9-43AA-8C2C-6E222AA2C5A5}" srcOrd="0" destOrd="0" parTransId="{97D47E5E-FA71-421C-B3CA-84FB98CE5191}" sibTransId="{1F841E7B-82DC-42DA-8CB0-310469176D9C}"/>
    <dgm:cxn modelId="{BBBD3CB1-C95C-4843-93CA-A1DF461CF116}" type="presOf" srcId="{A7AC9FB0-457D-4B2C-AC8D-73F160FDFF5C}" destId="{006891F9-3A91-4B48-997F-0938EBCC67BC}" srcOrd="0" destOrd="0" presId="urn:microsoft.com/office/officeart/2005/8/layout/radial5"/>
    <dgm:cxn modelId="{5E6B2BE5-A1A9-43F0-A992-64D15FBFC11A}" srcId="{CA551310-26EE-4C68-8ADD-E9170C65AF36}" destId="{AF39FFED-0288-4301-A89C-5C5A2FD8B0F5}" srcOrd="5" destOrd="0" parTransId="{95EBFAC2-3ACB-40BA-B516-DE0DA573E20E}" sibTransId="{2D298A34-D01F-45AA-9148-FDDA3EF6A359}"/>
    <dgm:cxn modelId="{28AD32F4-CE2F-4FE8-B459-B05D04574AFE}" type="presOf" srcId="{EB7FA042-AFB9-43AA-8C2C-6E222AA2C5A5}" destId="{E0E59CFB-2BF8-47A3-AE58-5A97B6CF9958}" srcOrd="0" destOrd="0" presId="urn:microsoft.com/office/officeart/2005/8/layout/radial5"/>
    <dgm:cxn modelId="{35A06F02-55F2-41F2-B8BC-73E99E9202DD}" srcId="{CA551310-26EE-4C68-8ADD-E9170C65AF36}" destId="{4FFB6B5B-AA13-4DAD-A957-0237BBD972A2}" srcOrd="4" destOrd="0" parTransId="{E8E7B1CE-2762-4D9F-8C1B-6C672039088B}" sibTransId="{7425E01E-D42A-4307-85FB-A4E2D8E33B9A}"/>
    <dgm:cxn modelId="{D4017AE9-F951-4C93-A557-A0E97C0E63CC}" type="presOf" srcId="{594778DD-25AC-44F0-9543-215AC5E3407D}" destId="{EB2D7321-68B2-4FDB-8DBA-3027A3FB9293}" srcOrd="0" destOrd="0" presId="urn:microsoft.com/office/officeart/2005/8/layout/radial5"/>
    <dgm:cxn modelId="{EDFCE20A-604B-4F1D-8349-953236114765}" type="presOf" srcId="{E8E7B1CE-2762-4D9F-8C1B-6C672039088B}" destId="{F56EEBDD-98CB-4FFA-81F2-48FACBA6FC44}" srcOrd="0" destOrd="0" presId="urn:microsoft.com/office/officeart/2005/8/layout/radial5"/>
    <dgm:cxn modelId="{ECB70297-1372-49AF-822F-04DB88E4B79B}" type="presOf" srcId="{02975DF3-6DB1-4258-A16D-FE2E998A1F2B}" destId="{0A91062B-324F-406F-B1DC-23772AA9B560}" srcOrd="0" destOrd="0" presId="urn:microsoft.com/office/officeart/2005/8/layout/radial5"/>
    <dgm:cxn modelId="{8EC030A1-D189-44A0-94FC-C8EA02C85761}" srcId="{CA551310-26EE-4C68-8ADD-E9170C65AF36}" destId="{594778DD-25AC-44F0-9543-215AC5E3407D}" srcOrd="1" destOrd="0" parTransId="{8FDE2C66-6ECD-4DC7-BE39-2F7D1B96BE0E}" sibTransId="{513E8FC8-9BA2-4C4A-8CC1-E089A3AF33B0}"/>
    <dgm:cxn modelId="{B6D2A0ED-A5C4-4788-A60D-73FE6178780B}" type="presOf" srcId="{95EBFAC2-3ACB-40BA-B516-DE0DA573E20E}" destId="{322694A9-B0ED-4D53-8872-060504944C9F}" srcOrd="0" destOrd="0" presId="urn:microsoft.com/office/officeart/2005/8/layout/radial5"/>
    <dgm:cxn modelId="{0867F26F-FE0F-4CC7-9DC2-62D907C277A8}" type="presOf" srcId="{8FDE2C66-6ECD-4DC7-BE39-2F7D1B96BE0E}" destId="{01928CE7-3D5C-481D-84AA-45072A588C78}" srcOrd="1" destOrd="0" presId="urn:microsoft.com/office/officeart/2005/8/layout/radial5"/>
    <dgm:cxn modelId="{F1F6401F-5F6B-46E3-8220-E271F84361D4}" type="presOf" srcId="{589107F7-0078-4187-8A4A-F61D42B61AB7}" destId="{B08066B7-5EA4-44EF-9F32-78FFB61EEA51}" srcOrd="0" destOrd="0" presId="urn:microsoft.com/office/officeart/2005/8/layout/radial5"/>
    <dgm:cxn modelId="{3A31CBF0-E377-470E-B3C6-85C9DBE893D0}" type="presParOf" srcId="{B08066B7-5EA4-44EF-9F32-78FFB61EEA51}" destId="{8E55D458-DA96-42C3-AC44-5A513C955EBF}" srcOrd="0" destOrd="0" presId="urn:microsoft.com/office/officeart/2005/8/layout/radial5"/>
    <dgm:cxn modelId="{F7F66362-0F88-4305-9FE9-482B341ED983}" type="presParOf" srcId="{B08066B7-5EA4-44EF-9F32-78FFB61EEA51}" destId="{C476E0C9-3E68-4072-8F8D-8872CE65B155}" srcOrd="1" destOrd="0" presId="urn:microsoft.com/office/officeart/2005/8/layout/radial5"/>
    <dgm:cxn modelId="{9B6EEC97-4992-4AA2-BBBF-29CC6CDD1CBB}" type="presParOf" srcId="{C476E0C9-3E68-4072-8F8D-8872CE65B155}" destId="{34F6984C-47BF-4F78-81AE-23692B621752}" srcOrd="0" destOrd="0" presId="urn:microsoft.com/office/officeart/2005/8/layout/radial5"/>
    <dgm:cxn modelId="{4CCFDBF1-FCC5-4380-8192-61D8670BD98F}" type="presParOf" srcId="{B08066B7-5EA4-44EF-9F32-78FFB61EEA51}" destId="{E0E59CFB-2BF8-47A3-AE58-5A97B6CF9958}" srcOrd="2" destOrd="0" presId="urn:microsoft.com/office/officeart/2005/8/layout/radial5"/>
    <dgm:cxn modelId="{D30DF68B-8FA2-45F6-9585-1A65AD3EBC21}" type="presParOf" srcId="{B08066B7-5EA4-44EF-9F32-78FFB61EEA51}" destId="{F8C6498E-E1A5-4A1E-8CF5-BDC48A934494}" srcOrd="3" destOrd="0" presId="urn:microsoft.com/office/officeart/2005/8/layout/radial5"/>
    <dgm:cxn modelId="{DF0170B2-6780-4382-9114-510359B26831}" type="presParOf" srcId="{F8C6498E-E1A5-4A1E-8CF5-BDC48A934494}" destId="{01928CE7-3D5C-481D-84AA-45072A588C78}" srcOrd="0" destOrd="0" presId="urn:microsoft.com/office/officeart/2005/8/layout/radial5"/>
    <dgm:cxn modelId="{409FF424-E0DF-44FC-B6F0-031E26C5362A}" type="presParOf" srcId="{B08066B7-5EA4-44EF-9F32-78FFB61EEA51}" destId="{EB2D7321-68B2-4FDB-8DBA-3027A3FB9293}" srcOrd="4" destOrd="0" presId="urn:microsoft.com/office/officeart/2005/8/layout/radial5"/>
    <dgm:cxn modelId="{D8AEA90A-A14C-4F05-B60C-447374CCE985}" type="presParOf" srcId="{B08066B7-5EA4-44EF-9F32-78FFB61EEA51}" destId="{0A91062B-324F-406F-B1DC-23772AA9B560}" srcOrd="5" destOrd="0" presId="urn:microsoft.com/office/officeart/2005/8/layout/radial5"/>
    <dgm:cxn modelId="{2EE7B891-091A-447D-80F6-EC087075A994}" type="presParOf" srcId="{0A91062B-324F-406F-B1DC-23772AA9B560}" destId="{4351D1A6-D61B-46F2-8DFC-93D364E3EBA5}" srcOrd="0" destOrd="0" presId="urn:microsoft.com/office/officeart/2005/8/layout/radial5"/>
    <dgm:cxn modelId="{66B451A7-B5F7-4EB9-B712-1445A12C2E0F}" type="presParOf" srcId="{B08066B7-5EA4-44EF-9F32-78FFB61EEA51}" destId="{3899CE41-BD8F-44DE-B356-55200FAB47C6}" srcOrd="6" destOrd="0" presId="urn:microsoft.com/office/officeart/2005/8/layout/radial5"/>
    <dgm:cxn modelId="{BF2FA8B7-D9B5-4968-90D9-3EC54A120BFD}" type="presParOf" srcId="{B08066B7-5EA4-44EF-9F32-78FFB61EEA51}" destId="{CBA77B77-A7F2-4834-B9F1-A6AC6B26FD76}" srcOrd="7" destOrd="0" presId="urn:microsoft.com/office/officeart/2005/8/layout/radial5"/>
    <dgm:cxn modelId="{9F5DEE36-251A-4934-9D3D-28D2DFDEC332}" type="presParOf" srcId="{CBA77B77-A7F2-4834-B9F1-A6AC6B26FD76}" destId="{C4A856DC-2BC7-4073-B1DD-790F2EC7DA67}" srcOrd="0" destOrd="0" presId="urn:microsoft.com/office/officeart/2005/8/layout/radial5"/>
    <dgm:cxn modelId="{4D7FAEFA-0D40-4AAD-9340-E76C28500EDB}" type="presParOf" srcId="{B08066B7-5EA4-44EF-9F32-78FFB61EEA51}" destId="{63D6265F-1A93-4BE1-A44B-E70748F138A6}" srcOrd="8" destOrd="0" presId="urn:microsoft.com/office/officeart/2005/8/layout/radial5"/>
    <dgm:cxn modelId="{FC1BAE7A-6FCD-4ABF-8435-FFA9A5FD5A58}" type="presParOf" srcId="{B08066B7-5EA4-44EF-9F32-78FFB61EEA51}" destId="{F56EEBDD-98CB-4FFA-81F2-48FACBA6FC44}" srcOrd="9" destOrd="0" presId="urn:microsoft.com/office/officeart/2005/8/layout/radial5"/>
    <dgm:cxn modelId="{EBD496AF-DF99-411B-AEDB-DB84DD6A0057}" type="presParOf" srcId="{F56EEBDD-98CB-4FFA-81F2-48FACBA6FC44}" destId="{8B290CE4-0C6A-49BE-B575-229FD6688084}" srcOrd="0" destOrd="0" presId="urn:microsoft.com/office/officeart/2005/8/layout/radial5"/>
    <dgm:cxn modelId="{90F5A8E7-8C27-4034-83DF-F9DC80342A42}" type="presParOf" srcId="{B08066B7-5EA4-44EF-9F32-78FFB61EEA51}" destId="{9454C8B9-70EA-41BD-94E6-51675B86D4EF}" srcOrd="10" destOrd="0" presId="urn:microsoft.com/office/officeart/2005/8/layout/radial5"/>
    <dgm:cxn modelId="{30C52C0B-F08E-460D-B722-3BD0BDD53160}" type="presParOf" srcId="{B08066B7-5EA4-44EF-9F32-78FFB61EEA51}" destId="{322694A9-B0ED-4D53-8872-060504944C9F}" srcOrd="11" destOrd="0" presId="urn:microsoft.com/office/officeart/2005/8/layout/radial5"/>
    <dgm:cxn modelId="{1AAF7809-E4C2-4CE0-9A18-084084B544D2}" type="presParOf" srcId="{322694A9-B0ED-4D53-8872-060504944C9F}" destId="{A8FB091E-0462-48A2-91EA-09F317BCD107}" srcOrd="0" destOrd="0" presId="urn:microsoft.com/office/officeart/2005/8/layout/radial5"/>
    <dgm:cxn modelId="{E50CC291-AC9B-41C0-8567-D654F644D896}" type="presParOf" srcId="{B08066B7-5EA4-44EF-9F32-78FFB61EEA51}" destId="{CD2994E6-4A4B-4207-A432-31CC20D043BA}" srcOrd="12" destOrd="0" presId="urn:microsoft.com/office/officeart/2005/8/layout/radial5"/>
    <dgm:cxn modelId="{D80F9D37-13A5-4182-BE23-0A693CA36437}" type="presParOf" srcId="{B08066B7-5EA4-44EF-9F32-78FFB61EEA51}" destId="{006891F9-3A91-4B48-997F-0938EBCC67BC}" srcOrd="13" destOrd="0" presId="urn:microsoft.com/office/officeart/2005/8/layout/radial5"/>
    <dgm:cxn modelId="{D8C60046-8C83-4B10-9404-7C7595B42041}" type="presParOf" srcId="{006891F9-3A91-4B48-997F-0938EBCC67BC}" destId="{B6D87307-9888-4B1D-968F-D43CE15959B6}" srcOrd="0" destOrd="0" presId="urn:microsoft.com/office/officeart/2005/8/layout/radial5"/>
    <dgm:cxn modelId="{D64F1556-8751-4248-AB99-1DDD6999A5B1}" type="presParOf" srcId="{B08066B7-5EA4-44EF-9F32-78FFB61EEA51}" destId="{5944CF44-69A6-4D3C-9DA2-77CF6EC605CE}" srcOrd="14" destOrd="0" presId="urn:microsoft.com/office/officeart/2005/8/layout/radial5"/>
  </dgm:cxnLst>
  <dgm:bg/>
  <dgm:whole/>
  <dgm:extLst>
    <a:ext uri="http://schemas.microsoft.com/office/drawing/2008/diagram">
      <dsp:dataModelExt xmlns:dsp="http://schemas.microsoft.com/office/drawing/2008/diagram" xmlns="" relId="rId5"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588"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sz="quarter" idx="1"/>
          </p:nvPr>
        </p:nvSpPr>
        <p:spPr>
          <a:xfrm>
            <a:off x="3819525" y="0"/>
            <a:ext cx="2921000" cy="493713"/>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6B3EF13-0F41-4700-8AF8-D2F772212294}" type="datetimeFigureOut">
              <a:rPr lang="en-US"/>
              <a:pPr>
                <a:defRPr/>
              </a:pPr>
              <a:t>3/11/2015</a:t>
            </a:fld>
            <a:endParaRPr lang="en-IN"/>
          </a:p>
        </p:txBody>
      </p:sp>
      <p:sp>
        <p:nvSpPr>
          <p:cNvPr id="4" name="Footer Placeholder 3"/>
          <p:cNvSpPr>
            <a:spLocks noGrp="1"/>
          </p:cNvSpPr>
          <p:nvPr>
            <p:ph type="ftr" sz="quarter" idx="2"/>
          </p:nvPr>
        </p:nvSpPr>
        <p:spPr>
          <a:xfrm>
            <a:off x="0" y="9377363"/>
            <a:ext cx="2922588" cy="49371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N"/>
          </a:p>
        </p:txBody>
      </p:sp>
      <p:sp>
        <p:nvSpPr>
          <p:cNvPr id="5" name="Slide Number Placeholder 4"/>
          <p:cNvSpPr>
            <a:spLocks noGrp="1"/>
          </p:cNvSpPr>
          <p:nvPr>
            <p:ph type="sldNum" sz="quarter" idx="3"/>
          </p:nvPr>
        </p:nvSpPr>
        <p:spPr>
          <a:xfrm>
            <a:off x="3819525" y="9377363"/>
            <a:ext cx="2921000" cy="493712"/>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53077B1-E3A0-4713-9B8E-CC5D2BE5F206}" type="slidenum">
              <a:rPr lang="en-IN"/>
              <a:pPr>
                <a:defRPr/>
              </a:pPr>
              <a:t>‹#›</a:t>
            </a:fld>
            <a:endParaRPr lang="en-IN"/>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19525" y="0"/>
            <a:ext cx="2921000" cy="493713"/>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A4CEBFB-F129-4984-B595-7A4AEA748442}" type="datetimeFigureOut">
              <a:rPr lang="en-US"/>
              <a:pPr>
                <a:defRPr/>
              </a:pPr>
              <a:t>3/11/2015</a:t>
            </a:fld>
            <a:endParaRPr lang="en-US"/>
          </a:p>
        </p:txBody>
      </p:sp>
      <p:sp>
        <p:nvSpPr>
          <p:cNvPr id="4" name="Slide Image Placeholder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4688" y="4689475"/>
            <a:ext cx="5392737" cy="44434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377363"/>
            <a:ext cx="2921000" cy="49371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19525" y="9377363"/>
            <a:ext cx="2921000" cy="493712"/>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BD4D408-897F-4178-ADA2-517F7C277D9B}"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26FF3D-6880-4E3C-9465-788533C45274}"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307587-7E34-45F3-8561-3BF15334D833}"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7F7023-2E84-42FF-887A-74AEEB5C5622}" type="slidenum">
              <a:rPr lang="en-US"/>
              <a:pPr fontAlgn="base">
                <a:spcBef>
                  <a:spcPct val="0"/>
                </a:spcBef>
                <a:spcAft>
                  <a:spcPct val="0"/>
                </a:spcAft>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IN"/>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17043D26-0022-4A3B-9FF8-D627885292F1}" type="datetime1">
              <a:rPr lang="en-US"/>
              <a:pPr>
                <a:defRPr/>
              </a:pPr>
              <a:t>3/11/2015</a:t>
            </a:fld>
            <a:endParaRPr lang="en-US"/>
          </a:p>
        </p:txBody>
      </p:sp>
      <p:sp>
        <p:nvSpPr>
          <p:cNvPr id="12" name="Footer Placeholder 18"/>
          <p:cNvSpPr>
            <a:spLocks noGrp="1"/>
          </p:cNvSpPr>
          <p:nvPr>
            <p:ph type="ftr" sz="quarter" idx="11"/>
          </p:nvPr>
        </p:nvSpPr>
        <p:spPr/>
        <p:txBody>
          <a:bodyPr/>
          <a:lstStyle>
            <a:lvl1pPr>
              <a:defRPr smtClean="0">
                <a:solidFill>
                  <a:schemeClr val="accent1">
                    <a:tint val="20000"/>
                  </a:schemeClr>
                </a:solidFill>
              </a:defRPr>
            </a:lvl1pPr>
            <a:extLst/>
          </a:lstStyle>
          <a:p>
            <a:pPr>
              <a:defRPr/>
            </a:pPr>
            <a:r>
              <a:rPr lang="en-IN"/>
              <a:t>M. V. Damania &amp; Co.,  Chartered Accountants</a:t>
            </a: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4332A286-FBC6-4C30-B504-3BDB1B09A3C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D77EA8F-A4BE-43CF-8728-3B7A0744CF24}" type="datetime1">
              <a:rPr lang="en-US"/>
              <a:pPr>
                <a:defRPr/>
              </a:pPr>
              <a:t>3/11/2015</a:t>
            </a:fld>
            <a:endParaRPr lang="en-US"/>
          </a:p>
        </p:txBody>
      </p:sp>
      <p:sp>
        <p:nvSpPr>
          <p:cNvPr id="5" name="Footer Placeholder 21"/>
          <p:cNvSpPr>
            <a:spLocks noGrp="1"/>
          </p:cNvSpPr>
          <p:nvPr>
            <p:ph type="ftr" sz="quarter" idx="11"/>
          </p:nvPr>
        </p:nvSpPr>
        <p:spPr/>
        <p:txBody>
          <a:bodyPr/>
          <a:lstStyle>
            <a:lvl1pPr>
              <a:defRPr/>
            </a:lvl1pPr>
          </a:lstStyle>
          <a:p>
            <a:pPr>
              <a:defRPr/>
            </a:pPr>
            <a:r>
              <a:rPr lang="en-IN"/>
              <a:t>M. V. Damania &amp; Co.,  Chartered Accountants</a:t>
            </a:r>
            <a:endParaRPr lang="en-US"/>
          </a:p>
        </p:txBody>
      </p:sp>
      <p:sp>
        <p:nvSpPr>
          <p:cNvPr id="6" name="Slide Number Placeholder 17"/>
          <p:cNvSpPr>
            <a:spLocks noGrp="1"/>
          </p:cNvSpPr>
          <p:nvPr>
            <p:ph type="sldNum" sz="quarter" idx="12"/>
          </p:nvPr>
        </p:nvSpPr>
        <p:spPr/>
        <p:txBody>
          <a:bodyPr/>
          <a:lstStyle>
            <a:lvl1pPr>
              <a:defRPr/>
            </a:lvl1pPr>
          </a:lstStyle>
          <a:p>
            <a:pPr>
              <a:defRPr/>
            </a:pPr>
            <a:fld id="{220F7200-9D02-442A-81A8-24C2D693BFB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C8220AA-CD5F-4457-AF05-2A31640F5A5B}" type="datetime1">
              <a:rPr lang="en-US"/>
              <a:pPr>
                <a:defRPr/>
              </a:pPr>
              <a:t>3/11/2015</a:t>
            </a:fld>
            <a:endParaRPr lang="en-US"/>
          </a:p>
        </p:txBody>
      </p:sp>
      <p:sp>
        <p:nvSpPr>
          <p:cNvPr id="5" name="Footer Placeholder 21"/>
          <p:cNvSpPr>
            <a:spLocks noGrp="1"/>
          </p:cNvSpPr>
          <p:nvPr>
            <p:ph type="ftr" sz="quarter" idx="11"/>
          </p:nvPr>
        </p:nvSpPr>
        <p:spPr/>
        <p:txBody>
          <a:bodyPr/>
          <a:lstStyle>
            <a:lvl1pPr>
              <a:defRPr/>
            </a:lvl1pPr>
          </a:lstStyle>
          <a:p>
            <a:pPr>
              <a:defRPr/>
            </a:pPr>
            <a:r>
              <a:rPr lang="en-IN"/>
              <a:t>M. V. Damania &amp; Co.,  Chartered Accountants</a:t>
            </a:r>
            <a:endParaRPr lang="en-US"/>
          </a:p>
        </p:txBody>
      </p:sp>
      <p:sp>
        <p:nvSpPr>
          <p:cNvPr id="6" name="Slide Number Placeholder 17"/>
          <p:cNvSpPr>
            <a:spLocks noGrp="1"/>
          </p:cNvSpPr>
          <p:nvPr>
            <p:ph type="sldNum" sz="quarter" idx="12"/>
          </p:nvPr>
        </p:nvSpPr>
        <p:spPr/>
        <p:txBody>
          <a:bodyPr/>
          <a:lstStyle>
            <a:lvl1pPr>
              <a:defRPr/>
            </a:lvl1pPr>
          </a:lstStyle>
          <a:p>
            <a:pPr>
              <a:defRPr/>
            </a:pPr>
            <a:fld id="{6B664D39-56D4-4B24-B11F-C4760B3EC61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F7E9948E-5621-4A6E-BC3B-353C078B7D20}" type="datetime1">
              <a:rPr lang="en-US"/>
              <a:pPr>
                <a:defRPr/>
              </a:pPr>
              <a:t>3/11/2015</a:t>
            </a:fld>
            <a:endParaRPr lang="en-US"/>
          </a:p>
        </p:txBody>
      </p:sp>
      <p:sp>
        <p:nvSpPr>
          <p:cNvPr id="5" name="Footer Placeholder 21"/>
          <p:cNvSpPr>
            <a:spLocks noGrp="1"/>
          </p:cNvSpPr>
          <p:nvPr>
            <p:ph type="ftr" sz="quarter" idx="11"/>
          </p:nvPr>
        </p:nvSpPr>
        <p:spPr/>
        <p:txBody>
          <a:bodyPr/>
          <a:lstStyle>
            <a:lvl1pPr>
              <a:defRPr/>
            </a:lvl1pPr>
          </a:lstStyle>
          <a:p>
            <a:pPr>
              <a:defRPr/>
            </a:pPr>
            <a:r>
              <a:rPr lang="en-IN"/>
              <a:t>M. V. Damania &amp; Co.,  Chartered Accountants</a:t>
            </a:r>
            <a:endParaRPr lang="en-US"/>
          </a:p>
        </p:txBody>
      </p:sp>
      <p:sp>
        <p:nvSpPr>
          <p:cNvPr id="6" name="Slide Number Placeholder 17"/>
          <p:cNvSpPr>
            <a:spLocks noGrp="1"/>
          </p:cNvSpPr>
          <p:nvPr>
            <p:ph type="sldNum" sz="quarter" idx="12"/>
          </p:nvPr>
        </p:nvSpPr>
        <p:spPr/>
        <p:txBody>
          <a:bodyPr/>
          <a:lstStyle>
            <a:lvl1pPr>
              <a:defRPr/>
            </a:lvl1pPr>
          </a:lstStyle>
          <a:p>
            <a:pPr>
              <a:defRPr/>
            </a:pPr>
            <a:fld id="{7CBE4A53-147C-4AE0-923E-E908EA77CB7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38441492-7E86-45D5-9847-551984E73B1E}" type="datetime1">
              <a:rPr lang="en-US"/>
              <a:pPr>
                <a:defRPr/>
              </a:pPr>
              <a:t>3/11/2015</a:t>
            </a:fld>
            <a:endParaRPr lang="en-US"/>
          </a:p>
        </p:txBody>
      </p:sp>
      <p:sp>
        <p:nvSpPr>
          <p:cNvPr id="7" name="Footer Placeholder 4"/>
          <p:cNvSpPr>
            <a:spLocks noGrp="1"/>
          </p:cNvSpPr>
          <p:nvPr>
            <p:ph type="ftr" sz="quarter" idx="11"/>
          </p:nvPr>
        </p:nvSpPr>
        <p:spPr/>
        <p:txBody>
          <a:bodyPr/>
          <a:lstStyle>
            <a:lvl1pPr>
              <a:defRPr/>
            </a:lvl1pPr>
            <a:extLst/>
          </a:lstStyle>
          <a:p>
            <a:pPr>
              <a:defRPr/>
            </a:pPr>
            <a:r>
              <a:rPr lang="en-IN"/>
              <a:t>M. V. Damania &amp; Co.,  Chartered Accountants</a:t>
            </a: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781DE3E7-55FE-4FC2-9F69-F79DE909D55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5C0AE3D3-75FC-4C49-AAB8-4C0D46F36256}" type="datetime1">
              <a:rPr lang="en-US"/>
              <a:pPr>
                <a:defRPr/>
              </a:pPr>
              <a:t>3/11/2015</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IN"/>
              <a:t>M. V. Damania &amp; Co.,  Chartered Accountants</a:t>
            </a: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5C699E1C-D099-41C1-8A74-C1D52ACE694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0BBD068E-AEAB-4D14-9E09-FE1013BB441A}" type="datetime1">
              <a:rPr lang="en-US"/>
              <a:pPr>
                <a:defRPr/>
              </a:pPr>
              <a:t>3/11/2015</a:t>
            </a:fld>
            <a:endParaRPr lang="en-US"/>
          </a:p>
        </p:txBody>
      </p:sp>
      <p:sp>
        <p:nvSpPr>
          <p:cNvPr id="8" name="Footer Placeholder 7"/>
          <p:cNvSpPr>
            <a:spLocks noGrp="1"/>
          </p:cNvSpPr>
          <p:nvPr>
            <p:ph type="ftr" sz="quarter" idx="11"/>
          </p:nvPr>
        </p:nvSpPr>
        <p:spPr/>
        <p:txBody>
          <a:bodyPr/>
          <a:lstStyle>
            <a:lvl1pPr>
              <a:defRPr/>
            </a:lvl1pPr>
            <a:extLst/>
          </a:lstStyle>
          <a:p>
            <a:pPr>
              <a:defRPr/>
            </a:pPr>
            <a:r>
              <a:rPr lang="en-IN"/>
              <a:t>M. V. Damania &amp; Co.,  Chartered Accountants</a:t>
            </a: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532148B0-558A-49D2-BFBB-88DE4FDE111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1107B4CF-0021-4F54-B283-A63D01407E40}" type="datetime1">
              <a:rPr lang="en-US"/>
              <a:pPr>
                <a:defRPr/>
              </a:pPr>
              <a:t>3/11/2015</a:t>
            </a:fld>
            <a:endParaRPr lang="en-US"/>
          </a:p>
        </p:txBody>
      </p:sp>
      <p:sp>
        <p:nvSpPr>
          <p:cNvPr id="4" name="Footer Placeholder 3"/>
          <p:cNvSpPr>
            <a:spLocks noGrp="1"/>
          </p:cNvSpPr>
          <p:nvPr>
            <p:ph type="ftr" sz="quarter" idx="11"/>
          </p:nvPr>
        </p:nvSpPr>
        <p:spPr/>
        <p:txBody>
          <a:bodyPr/>
          <a:lstStyle>
            <a:lvl1pPr>
              <a:defRPr/>
            </a:lvl1pPr>
            <a:extLst/>
          </a:lstStyle>
          <a:p>
            <a:pPr>
              <a:defRPr/>
            </a:pPr>
            <a:r>
              <a:rPr lang="en-IN"/>
              <a:t>M. V. Damania &amp; Co.,  Chartered Accountants</a:t>
            </a: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1AFF478E-0277-4B90-9B84-2D9A1A6C15E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A2BA5DEA-E4EF-45EF-A913-A6FF6ED419F3}" type="datetime1">
              <a:rPr lang="en-US"/>
              <a:pPr>
                <a:defRPr/>
              </a:pPr>
              <a:t>3/11/2015</a:t>
            </a:fld>
            <a:endParaRPr lang="en-US"/>
          </a:p>
        </p:txBody>
      </p:sp>
      <p:sp>
        <p:nvSpPr>
          <p:cNvPr id="3" name="Footer Placeholder 21"/>
          <p:cNvSpPr>
            <a:spLocks noGrp="1"/>
          </p:cNvSpPr>
          <p:nvPr>
            <p:ph type="ftr" sz="quarter" idx="11"/>
          </p:nvPr>
        </p:nvSpPr>
        <p:spPr/>
        <p:txBody>
          <a:bodyPr/>
          <a:lstStyle>
            <a:lvl1pPr>
              <a:defRPr/>
            </a:lvl1pPr>
          </a:lstStyle>
          <a:p>
            <a:pPr>
              <a:defRPr/>
            </a:pPr>
            <a:r>
              <a:rPr lang="en-IN"/>
              <a:t>M. V. Damania &amp; Co.,  Chartered Accountants</a:t>
            </a:r>
            <a:endParaRPr lang="en-US"/>
          </a:p>
        </p:txBody>
      </p:sp>
      <p:sp>
        <p:nvSpPr>
          <p:cNvPr id="4" name="Slide Number Placeholder 17"/>
          <p:cNvSpPr>
            <a:spLocks noGrp="1"/>
          </p:cNvSpPr>
          <p:nvPr>
            <p:ph type="sldNum" sz="quarter" idx="12"/>
          </p:nvPr>
        </p:nvSpPr>
        <p:spPr/>
        <p:txBody>
          <a:bodyPr/>
          <a:lstStyle>
            <a:lvl1pPr>
              <a:defRPr/>
            </a:lvl1pPr>
          </a:lstStyle>
          <a:p>
            <a:pPr>
              <a:defRPr/>
            </a:pPr>
            <a:fld id="{E7428775-E50C-465C-B597-DD1E03769C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B7E7CC12-8761-4C2D-85CD-9B7CECF6AB67}" type="datetime1">
              <a:rPr lang="en-US"/>
              <a:pPr>
                <a:defRPr/>
              </a:pPr>
              <a:t>3/11/2015</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IN"/>
              <a:t>M. V. Damania &amp; Co.,  Chartered Accountants</a:t>
            </a: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ABB6E814-D9C0-423A-9C02-8DD00EF049B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15"/>
          <p:cNvSpPr>
            <a:spLocks/>
          </p:cNvSpPr>
          <p:nvPr/>
        </p:nvSpPr>
        <p:spPr bwMode="auto">
          <a:xfrm>
            <a:off x="-53975" y="5784850"/>
            <a:ext cx="3802063"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endParaRPr lang="en-IN"/>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9FFEA111-367C-4E9B-B7E7-047838409AAA}" type="datetime1">
              <a:rPr lang="en-US"/>
              <a:pPr>
                <a:defRPr/>
              </a:pPr>
              <a:t>3/11/2015</a:t>
            </a:fld>
            <a:endParaRPr lang="en-US"/>
          </a:p>
        </p:txBody>
      </p:sp>
      <p:sp>
        <p:nvSpPr>
          <p:cNvPr id="12" name="Footer Placeholder 5"/>
          <p:cNvSpPr>
            <a:spLocks noGrp="1"/>
          </p:cNvSpPr>
          <p:nvPr>
            <p:ph type="ftr" sz="quarter" idx="11"/>
          </p:nvPr>
        </p:nvSpPr>
        <p:spPr/>
        <p:txBody>
          <a:bodyPr/>
          <a:lstStyle>
            <a:lvl1pPr>
              <a:defRPr smtClean="0">
                <a:solidFill>
                  <a:schemeClr val="tx1"/>
                </a:solidFill>
              </a:defRPr>
            </a:lvl1pPr>
            <a:extLst/>
          </a:lstStyle>
          <a:p>
            <a:pPr>
              <a:defRPr/>
            </a:pPr>
            <a:r>
              <a:rPr lang="en-IN"/>
              <a:t>M. V. Damania &amp; Co.,  Chartered Accountants</a:t>
            </a: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B668F905-27DD-4A78-A809-93DD7466C68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027" name="Freeform 11"/>
          <p:cNvSpPr>
            <a:spLocks/>
          </p:cNvSpPr>
          <p:nvPr/>
        </p:nvSpPr>
        <p:spPr bwMode="auto">
          <a:xfrm>
            <a:off x="-53975" y="5784850"/>
            <a:ext cx="3802063"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endParaRPr lang="en-IN"/>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858FC7E7-AB5E-43ED-B8A4-65469DA4E3A4}" type="datetime1">
              <a:rPr lang="en-US"/>
              <a:pPr>
                <a:defRPr/>
              </a:pPr>
              <a:t>3/11/2015</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tx1"/>
                </a:solidFill>
                <a:latin typeface="+mn-lt"/>
                <a:cs typeface="+mn-cs"/>
              </a:defRPr>
            </a:lvl1pPr>
            <a:extLst/>
          </a:lstStyle>
          <a:p>
            <a:pPr>
              <a:defRPr/>
            </a:pPr>
            <a:r>
              <a:rPr lang="en-IN"/>
              <a:t>M. V. Damania &amp; Co.,  Chartered Accountants</a:t>
            </a: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9EBFF0AF-CEC3-4549-A9BB-B5D7A607D40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39" r:id="rId1"/>
    <p:sldLayoutId id="2147484135" r:id="rId2"/>
    <p:sldLayoutId id="2147484140" r:id="rId3"/>
    <p:sldLayoutId id="2147484141" r:id="rId4"/>
    <p:sldLayoutId id="2147484142" r:id="rId5"/>
    <p:sldLayoutId id="2147484143" r:id="rId6"/>
    <p:sldLayoutId id="2147484136" r:id="rId7"/>
    <p:sldLayoutId id="2147484144" r:id="rId8"/>
    <p:sldLayoutId id="2147484145" r:id="rId9"/>
    <p:sldLayoutId id="2147484137" r:id="rId10"/>
    <p:sldLayoutId id="2147484138" r:id="rId11"/>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Server_a\d\Admin\Nilay\Seminar 2015\relatedparty.gif"/>
          <p:cNvPicPr>
            <a:picLocks noChangeAspect="1" noChangeArrowheads="1"/>
          </p:cNvPicPr>
          <p:nvPr/>
        </p:nvPicPr>
        <p:blipFill>
          <a:blip r:embed="rId3"/>
          <a:srcRect/>
          <a:stretch>
            <a:fillRect/>
          </a:stretch>
        </p:blipFill>
        <p:spPr bwMode="auto">
          <a:xfrm>
            <a:off x="0" y="0"/>
            <a:ext cx="9144000" cy="5821363"/>
          </a:xfrm>
          <a:prstGeom prst="rect">
            <a:avLst/>
          </a:prstGeom>
          <a:noFill/>
          <a:ln w="9525">
            <a:noFill/>
            <a:miter lim="800000"/>
            <a:headEnd/>
            <a:tailEnd/>
          </a:ln>
        </p:spPr>
      </p:pic>
      <p:sp>
        <p:nvSpPr>
          <p:cNvPr id="2" name="Title 1"/>
          <p:cNvSpPr>
            <a:spLocks noGrp="1"/>
          </p:cNvSpPr>
          <p:nvPr>
            <p:ph type="ctrTitle"/>
          </p:nvPr>
        </p:nvSpPr>
        <p:spPr>
          <a:xfrm>
            <a:off x="0" y="3962400"/>
            <a:ext cx="7162800" cy="2301240"/>
          </a:xfrm>
        </p:spPr>
        <p:txBody>
          <a:bodyPr>
            <a:noAutofit/>
          </a:bodyPr>
          <a:lstStyle/>
          <a:p>
            <a:pPr algn="l" fontAlgn="auto">
              <a:spcAft>
                <a:spcPts val="0"/>
              </a:spcAft>
              <a:defRPr/>
            </a:pPr>
            <a:r>
              <a:rPr lang="en-US" dirty="0" smtClean="0">
                <a:solidFill>
                  <a:schemeClr val="tx1"/>
                </a:solidFill>
              </a:rPr>
              <a:t>Companies Act, 2013</a:t>
            </a:r>
            <a:br>
              <a:rPr lang="en-US" dirty="0" smtClean="0">
                <a:solidFill>
                  <a:schemeClr val="tx1"/>
                </a:solidFill>
              </a:rPr>
            </a:br>
            <a:r>
              <a:rPr lang="en-US" sz="3200" dirty="0" smtClean="0">
                <a:solidFill>
                  <a:schemeClr val="tx1"/>
                </a:solidFill>
              </a:rPr>
              <a:t>Related Party Transactions</a:t>
            </a:r>
            <a:r>
              <a:rPr lang="en-US" sz="3200" dirty="0" smtClean="0"/>
              <a:t/>
            </a:r>
            <a:br>
              <a:rPr lang="en-US" sz="3200" dirty="0" smtClean="0"/>
            </a:br>
            <a:r>
              <a:rPr lang="en-US" sz="3200" dirty="0" smtClean="0"/>
              <a:t/>
            </a:r>
            <a:br>
              <a:rPr lang="en-US" sz="3200" dirty="0" smtClean="0"/>
            </a:br>
            <a:endParaRPr lang="en-US" sz="3200" dirty="0"/>
          </a:p>
        </p:txBody>
      </p:sp>
      <p:sp>
        <p:nvSpPr>
          <p:cNvPr id="9220" name="Subtitle 2"/>
          <p:cNvSpPr>
            <a:spLocks noGrp="1"/>
          </p:cNvSpPr>
          <p:nvPr>
            <p:ph type="subTitle" idx="1"/>
          </p:nvPr>
        </p:nvSpPr>
        <p:spPr>
          <a:xfrm>
            <a:off x="1749425" y="5867400"/>
            <a:ext cx="6480175" cy="762000"/>
          </a:xfrm>
        </p:spPr>
        <p:txBody>
          <a:bodyPr/>
          <a:lstStyle/>
          <a:p>
            <a:pPr marR="0"/>
            <a:r>
              <a:rPr lang="en-US" sz="2000" smtClean="0">
                <a:solidFill>
                  <a:schemeClr val="bg1"/>
                </a:solidFill>
              </a:rPr>
              <a:t>M.V. Damania &amp; Co.</a:t>
            </a:r>
          </a:p>
          <a:p>
            <a:pPr marR="0"/>
            <a:r>
              <a:rPr lang="en-US" sz="2000" smtClean="0">
                <a:solidFill>
                  <a:schemeClr val="bg1"/>
                </a:solidFill>
              </a:rPr>
              <a:t>Chartered Accountants</a:t>
            </a:r>
          </a:p>
        </p:txBody>
      </p:sp>
      <p:sp>
        <p:nvSpPr>
          <p:cNvPr id="9221" name="Rectangle 4"/>
          <p:cNvSpPr>
            <a:spLocks noChangeArrowheads="1"/>
          </p:cNvSpPr>
          <p:nvPr/>
        </p:nvSpPr>
        <p:spPr bwMode="auto">
          <a:xfrm>
            <a:off x="2590800" y="5410200"/>
            <a:ext cx="5715000" cy="400050"/>
          </a:xfrm>
          <a:prstGeom prst="rect">
            <a:avLst/>
          </a:prstGeom>
          <a:noFill/>
          <a:ln w="9525">
            <a:noFill/>
            <a:miter lim="800000"/>
            <a:headEnd/>
            <a:tailEnd/>
          </a:ln>
        </p:spPr>
        <p:txBody>
          <a:bodyPr>
            <a:spAutoFit/>
          </a:bodyPr>
          <a:lstStyle/>
          <a:p>
            <a:pPr algn="r">
              <a:spcBef>
                <a:spcPct val="20000"/>
              </a:spcBef>
              <a:buClr>
                <a:srgbClr val="6EA0B0"/>
              </a:buClr>
              <a:buSzPct val="80000"/>
            </a:pPr>
            <a:r>
              <a:rPr lang="en-US" sz="2000"/>
              <a:t>Nilay Shah || Arpita Gadodia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44F147D-7162-4EC4-BAFE-33AB778ECCEB}" type="slidenum">
              <a:rPr lang="en-US"/>
              <a:pPr fontAlgn="base">
                <a:spcBef>
                  <a:spcPct val="0"/>
                </a:spcBef>
                <a:spcAft>
                  <a:spcPct val="0"/>
                </a:spcAft>
              </a:pPr>
              <a:t>10</a:t>
            </a:fld>
            <a:endParaRPr lang="en-US"/>
          </a:p>
        </p:txBody>
      </p:sp>
      <p:sp>
        <p:nvSpPr>
          <p:cNvPr id="4" name="Title 3"/>
          <p:cNvSpPr>
            <a:spLocks noGrp="1"/>
          </p:cNvSpPr>
          <p:nvPr>
            <p:ph type="title"/>
          </p:nvPr>
        </p:nvSpPr>
        <p:spPr/>
        <p:txBody>
          <a:bodyPr/>
          <a:lstStyle/>
          <a:p>
            <a:pPr algn="just" fontAlgn="auto">
              <a:spcAft>
                <a:spcPts val="0"/>
              </a:spcAft>
              <a:defRPr/>
            </a:pPr>
            <a:r>
              <a:rPr lang="en-US" sz="2400" dirty="0" smtClean="0"/>
              <a:t>9.A director or KMP or their relatives of the holding company in reference of a company</a:t>
            </a:r>
            <a:endParaRPr lang="en-US" sz="2400" dirty="0"/>
          </a:p>
        </p:txBody>
      </p:sp>
      <p:sp>
        <p:nvSpPr>
          <p:cNvPr id="5" name="Rectangle 4"/>
          <p:cNvSpPr/>
          <p:nvPr/>
        </p:nvSpPr>
        <p:spPr>
          <a:xfrm>
            <a:off x="3352800" y="2438400"/>
            <a:ext cx="2514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C Ltd</a:t>
            </a:r>
          </a:p>
          <a:p>
            <a:pPr algn="ctr" fontAlgn="auto">
              <a:spcBef>
                <a:spcPts val="0"/>
              </a:spcBef>
              <a:spcAft>
                <a:spcPts val="0"/>
              </a:spcAft>
              <a:defRPr/>
            </a:pPr>
            <a:r>
              <a:rPr lang="en-US" dirty="0"/>
              <a:t>(Holding Company)</a:t>
            </a:r>
            <a:endParaRPr lang="en-US" dirty="0"/>
          </a:p>
        </p:txBody>
      </p:sp>
      <p:cxnSp>
        <p:nvCxnSpPr>
          <p:cNvPr id="7" name="Straight Arrow Connector 6"/>
          <p:cNvCxnSpPr>
            <a:stCxn id="5" idx="2"/>
            <a:endCxn id="8" idx="0"/>
          </p:cNvCxnSpPr>
          <p:nvPr/>
        </p:nvCxnSpPr>
        <p:spPr>
          <a:xfrm rot="16200000" flipH="1">
            <a:off x="3790950" y="4171950"/>
            <a:ext cx="1676400" cy="381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3276600" y="5029200"/>
            <a:ext cx="2743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D Ltd</a:t>
            </a:r>
          </a:p>
          <a:p>
            <a:pPr algn="ctr" fontAlgn="auto">
              <a:spcBef>
                <a:spcPts val="0"/>
              </a:spcBef>
              <a:spcAft>
                <a:spcPts val="0"/>
              </a:spcAft>
              <a:defRPr/>
            </a:pPr>
            <a:r>
              <a:rPr lang="en-US" dirty="0"/>
              <a:t>(Subsidiary Company)</a:t>
            </a:r>
            <a:endParaRPr lang="en-US" dirty="0"/>
          </a:p>
        </p:txBody>
      </p:sp>
      <p:cxnSp>
        <p:nvCxnSpPr>
          <p:cNvPr id="15" name="Straight Arrow Connector 14"/>
          <p:cNvCxnSpPr>
            <a:stCxn id="5" idx="1"/>
            <a:endCxn id="20" idx="0"/>
          </p:cNvCxnSpPr>
          <p:nvPr/>
        </p:nvCxnSpPr>
        <p:spPr>
          <a:xfrm rot="10800000" flipV="1">
            <a:off x="1333500" y="2895600"/>
            <a:ext cx="2019300" cy="1143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5" idx="3"/>
            <a:endCxn id="22" idx="0"/>
          </p:cNvCxnSpPr>
          <p:nvPr/>
        </p:nvCxnSpPr>
        <p:spPr>
          <a:xfrm>
            <a:off x="5867400" y="2895600"/>
            <a:ext cx="1866900" cy="1066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228600" y="4038600"/>
            <a:ext cx="22098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Mr. X&amp; Relatives</a:t>
            </a:r>
            <a:endParaRPr lang="en-US" dirty="0"/>
          </a:p>
        </p:txBody>
      </p:sp>
      <p:sp>
        <p:nvSpPr>
          <p:cNvPr id="22" name="Oval 21"/>
          <p:cNvSpPr/>
          <p:nvPr/>
        </p:nvSpPr>
        <p:spPr>
          <a:xfrm>
            <a:off x="6629400" y="3962400"/>
            <a:ext cx="22098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KMP of C Ltd &amp; Relatives</a:t>
            </a:r>
            <a:endParaRPr lang="en-US" dirty="0"/>
          </a:p>
        </p:txBody>
      </p:sp>
      <p:cxnSp>
        <p:nvCxnSpPr>
          <p:cNvPr id="31" name="Straight Arrow Connector 30"/>
          <p:cNvCxnSpPr>
            <a:stCxn id="20" idx="5"/>
            <a:endCxn id="8" idx="2"/>
          </p:cNvCxnSpPr>
          <p:nvPr/>
        </p:nvCxnSpPr>
        <p:spPr>
          <a:xfrm rot="16200000" flipH="1">
            <a:off x="2459831" y="4669632"/>
            <a:ext cx="471487" cy="116205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8" idx="6"/>
            <a:endCxn id="22" idx="3"/>
          </p:cNvCxnSpPr>
          <p:nvPr/>
        </p:nvCxnSpPr>
        <p:spPr>
          <a:xfrm flipV="1">
            <a:off x="6019800" y="4938713"/>
            <a:ext cx="933450" cy="547687"/>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18445" name="TextBox 33"/>
          <p:cNvSpPr txBox="1">
            <a:spLocks noChangeArrowheads="1"/>
          </p:cNvSpPr>
          <p:nvPr/>
        </p:nvSpPr>
        <p:spPr bwMode="auto">
          <a:xfrm>
            <a:off x="3962400" y="3810000"/>
            <a:ext cx="1600200" cy="381000"/>
          </a:xfrm>
          <a:prstGeom prst="rect">
            <a:avLst/>
          </a:prstGeom>
          <a:noFill/>
          <a:ln w="9525">
            <a:noFill/>
            <a:miter lim="800000"/>
            <a:headEnd/>
            <a:tailEnd/>
          </a:ln>
        </p:spPr>
        <p:txBody>
          <a:bodyPr>
            <a:spAutoFit/>
          </a:bodyPr>
          <a:lstStyle/>
          <a:p>
            <a:r>
              <a:rPr lang="en-US"/>
              <a:t>Subsidiary</a:t>
            </a:r>
          </a:p>
        </p:txBody>
      </p:sp>
      <p:sp>
        <p:nvSpPr>
          <p:cNvPr id="18446" name="TextBox 34"/>
          <p:cNvSpPr txBox="1">
            <a:spLocks noChangeArrowheads="1"/>
          </p:cNvSpPr>
          <p:nvPr/>
        </p:nvSpPr>
        <p:spPr bwMode="auto">
          <a:xfrm rot="-1770043">
            <a:off x="1695450" y="2997200"/>
            <a:ext cx="1752600" cy="381000"/>
          </a:xfrm>
          <a:prstGeom prst="rect">
            <a:avLst/>
          </a:prstGeom>
          <a:noFill/>
          <a:ln w="9525">
            <a:noFill/>
            <a:miter lim="800000"/>
            <a:headEnd/>
            <a:tailEnd/>
          </a:ln>
        </p:spPr>
        <p:txBody>
          <a:bodyPr>
            <a:spAutoFit/>
          </a:bodyPr>
          <a:lstStyle/>
          <a:p>
            <a:r>
              <a:rPr lang="en-US"/>
              <a:t>Director</a:t>
            </a:r>
          </a:p>
        </p:txBody>
      </p:sp>
      <p:sp>
        <p:nvSpPr>
          <p:cNvPr id="18447" name="TextBox 35"/>
          <p:cNvSpPr txBox="1">
            <a:spLocks noChangeArrowheads="1"/>
          </p:cNvSpPr>
          <p:nvPr/>
        </p:nvSpPr>
        <p:spPr bwMode="auto">
          <a:xfrm rot="1853154">
            <a:off x="6480175" y="3343275"/>
            <a:ext cx="1371600" cy="369888"/>
          </a:xfrm>
          <a:prstGeom prst="rect">
            <a:avLst/>
          </a:prstGeom>
          <a:noFill/>
          <a:ln w="9525">
            <a:noFill/>
            <a:miter lim="800000"/>
            <a:headEnd/>
            <a:tailEnd/>
          </a:ln>
        </p:spPr>
        <p:txBody>
          <a:bodyPr>
            <a:spAutoFit/>
          </a:bodyPr>
          <a:lstStyle/>
          <a:p>
            <a:r>
              <a:rPr lang="en-US"/>
              <a:t>KMP</a:t>
            </a:r>
          </a:p>
        </p:txBody>
      </p:sp>
      <p:sp>
        <p:nvSpPr>
          <p:cNvPr id="18448" name="TextBox 36"/>
          <p:cNvSpPr txBox="1">
            <a:spLocks noChangeArrowheads="1"/>
          </p:cNvSpPr>
          <p:nvPr/>
        </p:nvSpPr>
        <p:spPr bwMode="auto">
          <a:xfrm rot="1362864">
            <a:off x="1444625" y="5251450"/>
            <a:ext cx="2438400" cy="369888"/>
          </a:xfrm>
          <a:prstGeom prst="rect">
            <a:avLst/>
          </a:prstGeom>
          <a:noFill/>
          <a:ln w="9525">
            <a:noFill/>
            <a:miter lim="800000"/>
            <a:headEnd/>
            <a:tailEnd/>
          </a:ln>
        </p:spPr>
        <p:txBody>
          <a:bodyPr>
            <a:spAutoFit/>
          </a:bodyPr>
          <a:lstStyle/>
          <a:p>
            <a:pPr algn="ctr"/>
            <a:r>
              <a:rPr lang="en-US">
                <a:solidFill>
                  <a:srgbClr val="FF0000"/>
                </a:solidFill>
              </a:rPr>
              <a:t>Related Party</a:t>
            </a:r>
          </a:p>
        </p:txBody>
      </p:sp>
      <p:sp>
        <p:nvSpPr>
          <p:cNvPr id="18449" name="TextBox 37"/>
          <p:cNvSpPr txBox="1">
            <a:spLocks noChangeArrowheads="1"/>
          </p:cNvSpPr>
          <p:nvPr/>
        </p:nvSpPr>
        <p:spPr bwMode="auto">
          <a:xfrm rot="-1739221">
            <a:off x="5289550" y="5319713"/>
            <a:ext cx="2438400" cy="369887"/>
          </a:xfrm>
          <a:prstGeom prst="rect">
            <a:avLst/>
          </a:prstGeom>
          <a:noFill/>
          <a:ln w="9525">
            <a:noFill/>
            <a:miter lim="800000"/>
            <a:headEnd/>
            <a:tailEnd/>
          </a:ln>
        </p:spPr>
        <p:txBody>
          <a:bodyPr>
            <a:spAutoFit/>
          </a:bodyPr>
          <a:lstStyle/>
          <a:p>
            <a:pPr algn="ctr"/>
            <a:r>
              <a:rPr lang="en-US">
                <a:solidFill>
                  <a:srgbClr val="FF0000"/>
                </a:solidFill>
              </a:rPr>
              <a:t>Related Party</a:t>
            </a:r>
          </a:p>
        </p:txBody>
      </p:sp>
      <p:sp>
        <p:nvSpPr>
          <p:cNvPr id="18450" name="Footer Placeholder 8"/>
          <p:cNvSpPr>
            <a:spLocks noGrp="1"/>
          </p:cNvSpPr>
          <p:nvPr>
            <p:ph type="ftr" sz="quarter" idx="11"/>
          </p:nvPr>
        </p:nvSpPr>
        <p:spPr bwMode="auto">
          <a:xfrm>
            <a:off x="0" y="6492875"/>
            <a:ext cx="2351088"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r>
              <a:rPr lang="en-IN">
                <a:solidFill>
                  <a:schemeClr val="bg1"/>
                </a:solidFill>
              </a:rPr>
              <a:t>M. V. Damania &amp; Co., </a:t>
            </a:r>
          </a:p>
          <a:p>
            <a:pPr algn="l" fontAlgn="base">
              <a:spcBef>
                <a:spcPct val="0"/>
              </a:spcBef>
              <a:spcAft>
                <a:spcPct val="0"/>
              </a:spcAft>
            </a:pPr>
            <a:r>
              <a:rPr lang="en-IN">
                <a:solidFill>
                  <a:schemeClr val="bg1"/>
                </a:solidFill>
              </a:rPr>
              <a:t>Chartered Accountants</a:t>
            </a:r>
            <a:endParaRPr lang="en-US">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9ACCB71D-E8CC-4F84-8C9E-444BBA3F0B6E}" type="slidenum">
              <a:rPr lang="en-US"/>
              <a:pPr fontAlgn="base">
                <a:spcBef>
                  <a:spcPct val="0"/>
                </a:spcBef>
                <a:spcAft>
                  <a:spcPct val="0"/>
                </a:spcAft>
              </a:pPr>
              <a:t>11</a:t>
            </a:fld>
            <a:endParaRPr lang="en-US"/>
          </a:p>
        </p:txBody>
      </p:sp>
      <p:sp>
        <p:nvSpPr>
          <p:cNvPr id="19459" name="TextBox 2"/>
          <p:cNvSpPr txBox="1">
            <a:spLocks noChangeArrowheads="1"/>
          </p:cNvSpPr>
          <p:nvPr/>
        </p:nvSpPr>
        <p:spPr bwMode="auto">
          <a:xfrm>
            <a:off x="457200" y="511175"/>
            <a:ext cx="3267075" cy="708025"/>
          </a:xfrm>
          <a:prstGeom prst="rect">
            <a:avLst/>
          </a:prstGeom>
          <a:noFill/>
          <a:ln w="9525">
            <a:noFill/>
            <a:miter lim="800000"/>
            <a:headEnd/>
            <a:tailEnd/>
          </a:ln>
        </p:spPr>
        <p:txBody>
          <a:bodyPr wrap="none">
            <a:spAutoFit/>
          </a:bodyPr>
          <a:lstStyle/>
          <a:p>
            <a:r>
              <a:rPr lang="en-US" sz="4000" b="1">
                <a:solidFill>
                  <a:schemeClr val="accent1"/>
                </a:solidFill>
              </a:rPr>
              <a:t>CASE STUDY</a:t>
            </a:r>
          </a:p>
        </p:txBody>
      </p:sp>
      <p:sp>
        <p:nvSpPr>
          <p:cNvPr id="19460" name="TextBox 4"/>
          <p:cNvSpPr txBox="1">
            <a:spLocks noChangeArrowheads="1"/>
          </p:cNvSpPr>
          <p:nvPr/>
        </p:nvSpPr>
        <p:spPr bwMode="auto">
          <a:xfrm>
            <a:off x="609600" y="1600200"/>
            <a:ext cx="7813675" cy="954088"/>
          </a:xfrm>
          <a:prstGeom prst="rect">
            <a:avLst/>
          </a:prstGeom>
          <a:noFill/>
          <a:ln w="9525">
            <a:noFill/>
            <a:miter lim="800000"/>
            <a:headEnd/>
            <a:tailEnd/>
          </a:ln>
        </p:spPr>
        <p:txBody>
          <a:bodyPr wrap="none">
            <a:spAutoFit/>
          </a:bodyPr>
          <a:lstStyle/>
          <a:p>
            <a:pPr algn="just"/>
            <a:r>
              <a:rPr lang="en-US" sz="2800" b="1"/>
              <a:t>Q. If A is related to B, does it mean that B is</a:t>
            </a:r>
          </a:p>
          <a:p>
            <a:pPr algn="just"/>
            <a:r>
              <a:rPr lang="en-US" sz="2800" b="1"/>
              <a:t>related to A?</a:t>
            </a:r>
          </a:p>
        </p:txBody>
      </p:sp>
      <p:sp>
        <p:nvSpPr>
          <p:cNvPr id="6" name="TextBox 5"/>
          <p:cNvSpPr txBox="1"/>
          <p:nvPr/>
        </p:nvSpPr>
        <p:spPr>
          <a:xfrm>
            <a:off x="381000" y="2779713"/>
            <a:ext cx="8534400" cy="2554287"/>
          </a:xfrm>
          <a:prstGeom prst="rect">
            <a:avLst/>
          </a:prstGeom>
          <a:noFill/>
        </p:spPr>
        <p:txBody>
          <a:bodyPr>
            <a:spAutoFit/>
          </a:bodyPr>
          <a:lstStyle/>
          <a:p>
            <a:pPr marL="623888" indent="-623888" algn="just" fontAlgn="auto">
              <a:spcBef>
                <a:spcPts val="0"/>
              </a:spcBef>
              <a:spcAft>
                <a:spcPts val="0"/>
              </a:spcAft>
              <a:defRPr/>
            </a:pPr>
            <a:r>
              <a:rPr lang="en-US" sz="2000" b="1" dirty="0">
                <a:latin typeface="+mn-lt"/>
                <a:cs typeface="+mn-cs"/>
              </a:rPr>
              <a:t>Ans.</a:t>
            </a:r>
            <a:r>
              <a:rPr lang="en-US" sz="2000" dirty="0">
                <a:latin typeface="+mn-lt"/>
                <a:cs typeface="+mn-cs"/>
              </a:rPr>
              <a:t> No. If a is related to B, this does not essentially mean that B is also related to A.</a:t>
            </a:r>
          </a:p>
          <a:p>
            <a:pPr marL="342900" indent="-342900" algn="just" fontAlgn="auto">
              <a:spcBef>
                <a:spcPts val="0"/>
              </a:spcBef>
              <a:spcAft>
                <a:spcPts val="0"/>
              </a:spcAft>
              <a:defRPr/>
            </a:pPr>
            <a:endParaRPr lang="en-US" sz="2000" dirty="0">
              <a:latin typeface="+mn-lt"/>
              <a:cs typeface="+mn-cs"/>
            </a:endParaRPr>
          </a:p>
          <a:p>
            <a:pPr marL="619125" indent="-342900" algn="just" fontAlgn="auto">
              <a:spcBef>
                <a:spcPts val="0"/>
              </a:spcBef>
              <a:spcAft>
                <a:spcPts val="0"/>
              </a:spcAft>
              <a:defRPr/>
            </a:pPr>
            <a:r>
              <a:rPr lang="en-US" sz="2000" dirty="0">
                <a:latin typeface="+mn-lt"/>
                <a:cs typeface="+mn-cs"/>
              </a:rPr>
              <a:t>	For instance, Co. A is accustomed to act according to the directions of the Director of Co. B, however, Co. B is not accustomed to act according to the directions of the Director of Co. A. In this case, though Co. B is a related party to Co. A, Co. A is not a related party to Co. B.</a:t>
            </a:r>
            <a:endParaRPr lang="en-US" sz="2000" dirty="0">
              <a:latin typeface="+mn-lt"/>
              <a:cs typeface="+mn-cs"/>
            </a:endParaRPr>
          </a:p>
        </p:txBody>
      </p:sp>
      <p:sp>
        <p:nvSpPr>
          <p:cNvPr id="19462" name="Footer Placeholder 8"/>
          <p:cNvSpPr>
            <a:spLocks noGrp="1"/>
          </p:cNvSpPr>
          <p:nvPr>
            <p:ph type="ftr" sz="quarter" idx="11"/>
          </p:nvPr>
        </p:nvSpPr>
        <p:spPr bwMode="auto">
          <a:xfrm>
            <a:off x="0" y="6492875"/>
            <a:ext cx="2351088"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r>
              <a:rPr lang="en-IN">
                <a:solidFill>
                  <a:schemeClr val="bg1"/>
                </a:solidFill>
              </a:rPr>
              <a:t>M. V. Damania &amp; Co., </a:t>
            </a:r>
          </a:p>
          <a:p>
            <a:pPr algn="l" fontAlgn="base">
              <a:spcBef>
                <a:spcPct val="0"/>
              </a:spcBef>
              <a:spcAft>
                <a:spcPct val="0"/>
              </a:spcAft>
            </a:pPr>
            <a:r>
              <a:rPr lang="en-IN">
                <a:solidFill>
                  <a:schemeClr val="bg1"/>
                </a:solidFill>
              </a:rPr>
              <a:t>Chartered Accountants</a:t>
            </a:r>
            <a:endParaRPr lang="en-US">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wipe(down)">
                                      <p:cBhvr>
                                        <p:cTn id="10"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057400"/>
            <a:ext cx="8305800" cy="1676400"/>
          </a:xfrm>
        </p:spPr>
        <p:txBody>
          <a:bodyPr/>
          <a:lstStyle/>
          <a:p>
            <a:pPr algn="just">
              <a:buFont typeface="Wingdings 3" pitchFamily="18" charset="2"/>
              <a:buNone/>
            </a:pPr>
            <a:r>
              <a:rPr lang="en-IN" sz="2000" smtClean="0"/>
              <a:t>	</a:t>
            </a:r>
            <a:r>
              <a:rPr lang="en-IN" sz="2000" b="1" smtClean="0"/>
              <a:t>Ans.</a:t>
            </a:r>
            <a:r>
              <a:rPr lang="en-IN" sz="2000" smtClean="0"/>
              <a:t> Yes. Section 2 (76) (iv) of the Act, 2013 provides that if a 	director or manager of any company (private or public) is 	a director or member in private company, then the private 	company would be a related party to the other company.</a:t>
            </a:r>
          </a:p>
        </p:txBody>
      </p:sp>
      <p:sp>
        <p:nvSpPr>
          <p:cNvPr id="20483"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E23196F-6439-4E5F-B1C8-2FD484316981}" type="slidenum">
              <a:rPr lang="en-US"/>
              <a:pPr fontAlgn="base">
                <a:spcBef>
                  <a:spcPct val="0"/>
                </a:spcBef>
                <a:spcAft>
                  <a:spcPct val="0"/>
                </a:spcAft>
              </a:pPr>
              <a:t>12</a:t>
            </a:fld>
            <a:endParaRPr lang="en-US"/>
          </a:p>
        </p:txBody>
      </p:sp>
      <p:sp>
        <p:nvSpPr>
          <p:cNvPr id="20484" name="TextBox 4"/>
          <p:cNvSpPr txBox="1">
            <a:spLocks noChangeArrowheads="1"/>
          </p:cNvSpPr>
          <p:nvPr/>
        </p:nvSpPr>
        <p:spPr bwMode="auto">
          <a:xfrm>
            <a:off x="457200" y="990600"/>
            <a:ext cx="8229600" cy="954088"/>
          </a:xfrm>
          <a:prstGeom prst="rect">
            <a:avLst/>
          </a:prstGeom>
          <a:noFill/>
          <a:ln w="9525">
            <a:noFill/>
            <a:miter lim="800000"/>
            <a:headEnd/>
            <a:tailEnd/>
          </a:ln>
        </p:spPr>
        <p:txBody>
          <a:bodyPr>
            <a:spAutoFit/>
          </a:bodyPr>
          <a:lstStyle/>
          <a:p>
            <a:pPr algn="just"/>
            <a:r>
              <a:rPr lang="en-US" sz="2800" b="1"/>
              <a:t>Q. </a:t>
            </a:r>
            <a:r>
              <a:rPr lang="en-IN" sz="2800" b="1"/>
              <a:t>Whether a common director of two private companies are related parties?</a:t>
            </a:r>
          </a:p>
        </p:txBody>
      </p:sp>
      <p:sp>
        <p:nvSpPr>
          <p:cNvPr id="6" name="TextBox 5"/>
          <p:cNvSpPr txBox="1">
            <a:spLocks noChangeArrowheads="1"/>
          </p:cNvSpPr>
          <p:nvPr/>
        </p:nvSpPr>
        <p:spPr bwMode="auto">
          <a:xfrm>
            <a:off x="457200" y="3541713"/>
            <a:ext cx="8229600" cy="954087"/>
          </a:xfrm>
          <a:prstGeom prst="rect">
            <a:avLst/>
          </a:prstGeom>
          <a:noFill/>
          <a:ln w="9525">
            <a:noFill/>
            <a:miter lim="800000"/>
            <a:headEnd/>
            <a:tailEnd/>
          </a:ln>
        </p:spPr>
        <p:txBody>
          <a:bodyPr>
            <a:spAutoFit/>
          </a:bodyPr>
          <a:lstStyle/>
          <a:p>
            <a:pPr algn="just"/>
            <a:r>
              <a:rPr lang="en-US" sz="2800" b="1"/>
              <a:t>Q. </a:t>
            </a:r>
            <a:r>
              <a:rPr lang="en-IN" sz="2800" b="1"/>
              <a:t>Whether a common director of two Public Companies are related parties?</a:t>
            </a:r>
          </a:p>
        </p:txBody>
      </p:sp>
      <p:sp>
        <p:nvSpPr>
          <p:cNvPr id="8" name="Content Placeholder 1"/>
          <p:cNvSpPr txBox="1">
            <a:spLocks/>
          </p:cNvSpPr>
          <p:nvPr/>
        </p:nvSpPr>
        <p:spPr bwMode="auto">
          <a:xfrm>
            <a:off x="152400" y="4495800"/>
            <a:ext cx="8305800" cy="1676400"/>
          </a:xfrm>
          <a:prstGeom prst="rect">
            <a:avLst/>
          </a:prstGeom>
          <a:noFill/>
          <a:ln w="9525">
            <a:noFill/>
            <a:miter lim="800000"/>
            <a:headEnd/>
            <a:tailEnd/>
          </a:ln>
        </p:spPr>
        <p:txBody>
          <a:bodyPr/>
          <a:lstStyle/>
          <a:p>
            <a:pPr marL="365125" indent="-255588" algn="just">
              <a:spcBef>
                <a:spcPts val="400"/>
              </a:spcBef>
              <a:buClr>
                <a:schemeClr val="accent1"/>
              </a:buClr>
              <a:buSzPct val="68000"/>
            </a:pPr>
            <a:r>
              <a:rPr lang="en-US" sz="2000"/>
              <a:t>	</a:t>
            </a:r>
            <a:r>
              <a:rPr lang="en-US" sz="2000" b="1"/>
              <a:t>Ans.</a:t>
            </a:r>
            <a:r>
              <a:rPr lang="en-US" sz="2000"/>
              <a:t> Essentially, No.  Section 2(76)(v) presently requires if the 	director of any company (private or public) is also a 	director of a public company and holds, along with his 	relatives, more than 2% of its paid-up share capital, then 	the public company would be a related party.</a:t>
            </a:r>
            <a:endParaRPr lang="en-IN" sz="2000"/>
          </a:p>
        </p:txBody>
      </p:sp>
      <p:sp>
        <p:nvSpPr>
          <p:cNvPr id="20487" name="TextBox 6"/>
          <p:cNvSpPr txBox="1">
            <a:spLocks noChangeArrowheads="1"/>
          </p:cNvSpPr>
          <p:nvPr/>
        </p:nvSpPr>
        <p:spPr bwMode="auto">
          <a:xfrm>
            <a:off x="457200" y="152400"/>
            <a:ext cx="3267075" cy="708025"/>
          </a:xfrm>
          <a:prstGeom prst="rect">
            <a:avLst/>
          </a:prstGeom>
          <a:noFill/>
          <a:ln w="9525">
            <a:noFill/>
            <a:miter lim="800000"/>
            <a:headEnd/>
            <a:tailEnd/>
          </a:ln>
        </p:spPr>
        <p:txBody>
          <a:bodyPr wrap="none">
            <a:spAutoFit/>
          </a:bodyPr>
          <a:lstStyle/>
          <a:p>
            <a:r>
              <a:rPr lang="en-US" sz="4000" b="1">
                <a:solidFill>
                  <a:schemeClr val="accent1"/>
                </a:solidFill>
              </a:rPr>
              <a:t>CASE STUDY</a:t>
            </a:r>
          </a:p>
        </p:txBody>
      </p:sp>
      <p:sp>
        <p:nvSpPr>
          <p:cNvPr id="20488" name="Footer Placeholder 8"/>
          <p:cNvSpPr>
            <a:spLocks noGrp="1"/>
          </p:cNvSpPr>
          <p:nvPr>
            <p:ph type="ftr" sz="quarter" idx="11"/>
          </p:nvPr>
        </p:nvSpPr>
        <p:spPr bwMode="auto">
          <a:xfrm>
            <a:off x="0" y="6492875"/>
            <a:ext cx="2351088"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r>
              <a:rPr lang="en-IN">
                <a:solidFill>
                  <a:schemeClr val="bg1"/>
                </a:solidFill>
              </a:rPr>
              <a:t>M. V. Damania &amp; Co., </a:t>
            </a:r>
          </a:p>
          <a:p>
            <a:pPr algn="l" fontAlgn="base">
              <a:spcBef>
                <a:spcPct val="0"/>
              </a:spcBef>
              <a:spcAft>
                <a:spcPct val="0"/>
              </a:spcAft>
            </a:pPr>
            <a:r>
              <a:rPr lang="en-IN">
                <a:solidFill>
                  <a:schemeClr val="bg1"/>
                </a:solidFill>
              </a:rPr>
              <a:t>Chartered Accountants</a:t>
            </a:r>
            <a:endParaRPr lang="en-US">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wipe(down)">
                                      <p:cBhvr>
                                        <p:cTn id="1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6" grpId="0" build="allAtOnce"/>
      <p:bldP spid="8"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7FB30D51-00E4-4D7C-9358-078EDDF9D312}" type="slidenum">
              <a:rPr lang="en-US"/>
              <a:pPr fontAlgn="base">
                <a:spcBef>
                  <a:spcPct val="0"/>
                </a:spcBef>
                <a:spcAft>
                  <a:spcPct val="0"/>
                </a:spcAft>
              </a:pPr>
              <a:t>13</a:t>
            </a:fld>
            <a:endParaRPr lang="en-US"/>
          </a:p>
        </p:txBody>
      </p:sp>
      <p:pic>
        <p:nvPicPr>
          <p:cNvPr id="21507" name="Picture 3" descr="\\Server_a\d\Admin\Nilay\Seminar 2015\studycafe3.JPG"/>
          <p:cNvPicPr>
            <a:picLocks noChangeAspect="1" noChangeArrowheads="1"/>
          </p:cNvPicPr>
          <p:nvPr/>
        </p:nvPicPr>
        <p:blipFill>
          <a:blip r:embed="rId2"/>
          <a:srcRect/>
          <a:stretch>
            <a:fillRect/>
          </a:stretch>
        </p:blipFill>
        <p:spPr bwMode="auto">
          <a:xfrm>
            <a:off x="1930400" y="838200"/>
            <a:ext cx="7213600" cy="5410200"/>
          </a:xfrm>
          <a:prstGeom prst="rect">
            <a:avLst/>
          </a:prstGeom>
          <a:noFill/>
          <a:ln w="9525">
            <a:noFill/>
            <a:miter lim="800000"/>
            <a:headEnd/>
            <a:tailEnd/>
          </a:ln>
        </p:spPr>
      </p:pic>
      <p:sp>
        <p:nvSpPr>
          <p:cNvPr id="21508" name="TextBox 5"/>
          <p:cNvSpPr txBox="1">
            <a:spLocks noChangeArrowheads="1"/>
          </p:cNvSpPr>
          <p:nvPr/>
        </p:nvSpPr>
        <p:spPr bwMode="auto">
          <a:xfrm>
            <a:off x="293688" y="228600"/>
            <a:ext cx="8240712" cy="708025"/>
          </a:xfrm>
          <a:prstGeom prst="rect">
            <a:avLst/>
          </a:prstGeom>
          <a:noFill/>
          <a:ln w="9525">
            <a:noFill/>
            <a:miter lim="800000"/>
            <a:headEnd/>
            <a:tailEnd/>
          </a:ln>
        </p:spPr>
        <p:txBody>
          <a:bodyPr wrap="none">
            <a:spAutoFit/>
          </a:bodyPr>
          <a:lstStyle/>
          <a:p>
            <a:r>
              <a:rPr lang="en-US" sz="4000" b="1"/>
              <a:t>RELATED PARTY TRANSACTIONS</a:t>
            </a:r>
            <a:endParaRPr lang="en-IN" sz="4000" b="1"/>
          </a:p>
        </p:txBody>
      </p:sp>
      <p:sp>
        <p:nvSpPr>
          <p:cNvPr id="21509" name="Footer Placeholder 8"/>
          <p:cNvSpPr>
            <a:spLocks noGrp="1"/>
          </p:cNvSpPr>
          <p:nvPr>
            <p:ph type="ftr" sz="quarter" idx="11"/>
          </p:nvPr>
        </p:nvSpPr>
        <p:spPr bwMode="auto">
          <a:xfrm>
            <a:off x="0" y="6492875"/>
            <a:ext cx="2351088"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r>
              <a:rPr lang="en-IN">
                <a:solidFill>
                  <a:schemeClr val="bg1"/>
                </a:solidFill>
              </a:rPr>
              <a:t>M. V. Damania &amp; Co., </a:t>
            </a:r>
          </a:p>
          <a:p>
            <a:pPr algn="l" fontAlgn="base">
              <a:spcBef>
                <a:spcPct val="0"/>
              </a:spcBef>
              <a:spcAft>
                <a:spcPct val="0"/>
              </a:spcAft>
            </a:pPr>
            <a:r>
              <a:rPr lang="en-IN">
                <a:solidFill>
                  <a:schemeClr val="bg1"/>
                </a:solidFill>
              </a:rPr>
              <a:t>Chartered Accountants</a:t>
            </a:r>
            <a:endParaRPr lang="en-US">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2D0A2DE4-E320-439F-893E-1FD09D86EEC6}" type="slidenum">
              <a:rPr lang="en-US"/>
              <a:pPr fontAlgn="base">
                <a:spcBef>
                  <a:spcPct val="0"/>
                </a:spcBef>
                <a:spcAft>
                  <a:spcPct val="0"/>
                </a:spcAft>
              </a:pPr>
              <a:t>14</a:t>
            </a:fld>
            <a:endParaRPr lang="en-US"/>
          </a:p>
        </p:txBody>
      </p:sp>
      <p:sp>
        <p:nvSpPr>
          <p:cNvPr id="4" name="Content Placeholder 1"/>
          <p:cNvSpPr txBox="1">
            <a:spLocks/>
          </p:cNvSpPr>
          <p:nvPr/>
        </p:nvSpPr>
        <p:spPr bwMode="auto">
          <a:xfrm>
            <a:off x="457200" y="577850"/>
            <a:ext cx="8229600" cy="957263"/>
          </a:xfrm>
          <a:prstGeom prst="rect">
            <a:avLst/>
          </a:prstGeom>
          <a:noFill/>
          <a:ln w="9525">
            <a:noFill/>
            <a:miter lim="800000"/>
            <a:headEnd/>
            <a:tailEnd/>
          </a:ln>
        </p:spPr>
        <p:txBody>
          <a:bodyPr/>
          <a:lstStyle/>
          <a:p>
            <a:pPr indent="-255588" algn="just">
              <a:spcBef>
                <a:spcPts val="400"/>
              </a:spcBef>
              <a:buClr>
                <a:schemeClr val="accent1"/>
              </a:buClr>
              <a:buSzPct val="68000"/>
              <a:buFont typeface="Wingdings 3" pitchFamily="18" charset="2"/>
              <a:buNone/>
            </a:pPr>
            <a:r>
              <a:rPr lang="en-IN" sz="2400" b="1"/>
              <a:t>Q. Does lending/guarantee to/for subsidiary come under related party contract?</a:t>
            </a:r>
          </a:p>
        </p:txBody>
      </p:sp>
      <p:sp>
        <p:nvSpPr>
          <p:cNvPr id="5" name="TextBox 4"/>
          <p:cNvSpPr txBox="1">
            <a:spLocks noChangeArrowheads="1"/>
          </p:cNvSpPr>
          <p:nvPr/>
        </p:nvSpPr>
        <p:spPr bwMode="auto">
          <a:xfrm>
            <a:off x="304800" y="1654175"/>
            <a:ext cx="8305800" cy="2308225"/>
          </a:xfrm>
          <a:prstGeom prst="rect">
            <a:avLst/>
          </a:prstGeom>
          <a:noFill/>
          <a:ln w="9525">
            <a:noFill/>
            <a:miter lim="800000"/>
            <a:headEnd/>
            <a:tailEnd/>
          </a:ln>
        </p:spPr>
        <p:txBody>
          <a:bodyPr>
            <a:spAutoFit/>
          </a:bodyPr>
          <a:lstStyle/>
          <a:p>
            <a:pPr marL="814388" indent="-639763" algn="just">
              <a:spcBef>
                <a:spcPts val="400"/>
              </a:spcBef>
              <a:buClr>
                <a:schemeClr val="accent1"/>
              </a:buClr>
              <a:buSzPct val="68000"/>
            </a:pPr>
            <a:r>
              <a:rPr lang="en-IN" sz="2400" b="1"/>
              <a:t>Ans.</a:t>
            </a:r>
            <a:r>
              <a:rPr lang="en-IN" sz="2400"/>
              <a:t> Subsidiary is certainly a related party as per section 	2(76). However, lending/guarantee to/for subsidiary is not a Related Party Transaction covered under section 188. Loans and guarantees are covered under Sections 186 &amp; 187 respectively.</a:t>
            </a:r>
          </a:p>
        </p:txBody>
      </p:sp>
      <p:sp>
        <p:nvSpPr>
          <p:cNvPr id="22533" name="Footer Placeholder 8"/>
          <p:cNvSpPr>
            <a:spLocks noGrp="1"/>
          </p:cNvSpPr>
          <p:nvPr>
            <p:ph type="ftr" sz="quarter" idx="11"/>
          </p:nvPr>
        </p:nvSpPr>
        <p:spPr bwMode="auto">
          <a:xfrm>
            <a:off x="0" y="6492875"/>
            <a:ext cx="2351088"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r>
              <a:rPr lang="en-IN">
                <a:solidFill>
                  <a:schemeClr val="bg1"/>
                </a:solidFill>
              </a:rPr>
              <a:t>M. V. Damania &amp; Co., </a:t>
            </a:r>
          </a:p>
          <a:p>
            <a:pPr algn="l" fontAlgn="base">
              <a:spcBef>
                <a:spcPct val="0"/>
              </a:spcBef>
              <a:spcAft>
                <a:spcPct val="0"/>
              </a:spcAft>
            </a:pPr>
            <a:r>
              <a:rPr lang="en-IN">
                <a:solidFill>
                  <a:schemeClr val="bg1"/>
                </a:solidFill>
              </a:rPr>
              <a:t>Chartered Accountants</a:t>
            </a:r>
            <a:endParaRPr lang="en-US">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689AFACB-5892-49BF-AE2F-E612983CCF43}" type="slidenum">
              <a:rPr lang="en-US"/>
              <a:pPr fontAlgn="base">
                <a:spcBef>
                  <a:spcPct val="0"/>
                </a:spcBef>
                <a:spcAft>
                  <a:spcPct val="0"/>
                </a:spcAft>
              </a:pPr>
              <a:t>15</a:t>
            </a:fld>
            <a:endParaRPr lang="en-US"/>
          </a:p>
        </p:txBody>
      </p:sp>
      <p:sp>
        <p:nvSpPr>
          <p:cNvPr id="23555" name="Footer Placeholder 8"/>
          <p:cNvSpPr>
            <a:spLocks noGrp="1"/>
          </p:cNvSpPr>
          <p:nvPr>
            <p:ph type="ftr" sz="quarter" idx="11"/>
          </p:nvPr>
        </p:nvSpPr>
        <p:spPr bwMode="auto">
          <a:xfrm>
            <a:off x="0" y="6492875"/>
            <a:ext cx="2351088"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r>
              <a:rPr lang="en-IN">
                <a:solidFill>
                  <a:schemeClr val="bg1"/>
                </a:solidFill>
              </a:rPr>
              <a:t>M. V. Damania &amp; Co., </a:t>
            </a:r>
          </a:p>
          <a:p>
            <a:pPr algn="l" fontAlgn="base">
              <a:spcBef>
                <a:spcPct val="0"/>
              </a:spcBef>
              <a:spcAft>
                <a:spcPct val="0"/>
              </a:spcAft>
            </a:pPr>
            <a:r>
              <a:rPr lang="en-IN">
                <a:solidFill>
                  <a:schemeClr val="bg1"/>
                </a:solidFill>
              </a:rPr>
              <a:t>Chartered Accountants</a:t>
            </a:r>
            <a:endParaRPr lang="en-US">
              <a:solidFill>
                <a:schemeClr val="bg1"/>
              </a:solidFill>
            </a:endParaRPr>
          </a:p>
        </p:txBody>
      </p:sp>
      <p:sp>
        <p:nvSpPr>
          <p:cNvPr id="23556" name="TextBox 10"/>
          <p:cNvSpPr txBox="1">
            <a:spLocks noChangeArrowheads="1"/>
          </p:cNvSpPr>
          <p:nvPr/>
        </p:nvSpPr>
        <p:spPr bwMode="auto">
          <a:xfrm>
            <a:off x="304800" y="533400"/>
            <a:ext cx="8534400" cy="1384300"/>
          </a:xfrm>
          <a:prstGeom prst="rect">
            <a:avLst/>
          </a:prstGeom>
          <a:noFill/>
          <a:ln w="9525">
            <a:noFill/>
            <a:miter lim="800000"/>
            <a:headEnd/>
            <a:tailEnd/>
          </a:ln>
        </p:spPr>
        <p:txBody>
          <a:bodyPr>
            <a:spAutoFit/>
          </a:bodyPr>
          <a:lstStyle/>
          <a:p>
            <a:pPr algn="just"/>
            <a:r>
              <a:rPr lang="en-US" sz="2800" b="1"/>
              <a:t>Q. Mr. A is a CEO in X Ltd. He is paid remuneration of Rs. 12 lakhs p.a. Is this a related party transaction?</a:t>
            </a:r>
            <a:endParaRPr lang="en-IN" sz="2800" b="1"/>
          </a:p>
        </p:txBody>
      </p:sp>
      <p:sp>
        <p:nvSpPr>
          <p:cNvPr id="12" name="TextBox 11"/>
          <p:cNvSpPr txBox="1">
            <a:spLocks noChangeArrowheads="1"/>
          </p:cNvSpPr>
          <p:nvPr/>
        </p:nvSpPr>
        <p:spPr bwMode="auto">
          <a:xfrm>
            <a:off x="457200" y="2209800"/>
            <a:ext cx="8305800" cy="1631950"/>
          </a:xfrm>
          <a:prstGeom prst="rect">
            <a:avLst/>
          </a:prstGeom>
          <a:noFill/>
          <a:ln w="9525">
            <a:noFill/>
            <a:miter lim="800000"/>
            <a:headEnd/>
            <a:tailEnd/>
          </a:ln>
        </p:spPr>
        <p:txBody>
          <a:bodyPr>
            <a:spAutoFit/>
          </a:bodyPr>
          <a:lstStyle/>
          <a:p>
            <a:pPr marL="711200" indent="-711200" algn="just"/>
            <a:r>
              <a:rPr lang="en-US" sz="2000" b="1"/>
              <a:t>Ans. </a:t>
            </a:r>
            <a:r>
              <a:rPr lang="en-US" sz="2000"/>
              <a:t>No, this is not a related party transaction. Though, Mr. A,    CEO of the Company is a related party to the company, remuneration paid to Mr. A is not covered under Related Party Transaction. Managerial Remuneration is covered under Section 195 of the Companies Act, 2013.</a:t>
            </a:r>
            <a:endParaRPr lang="en-IN"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down)">
                                      <p:cBhvr>
                                        <p:cTn id="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5C78A8BE-2777-4A25-BE67-9B4BFD168C11}" type="slidenum">
              <a:rPr lang="en-US"/>
              <a:pPr fontAlgn="base">
                <a:spcBef>
                  <a:spcPct val="0"/>
                </a:spcBef>
                <a:spcAft>
                  <a:spcPct val="0"/>
                </a:spcAft>
              </a:pPr>
              <a:t>16</a:t>
            </a:fld>
            <a:endParaRPr lang="en-US"/>
          </a:p>
        </p:txBody>
      </p:sp>
      <p:graphicFrame>
        <p:nvGraphicFramePr>
          <p:cNvPr id="6" name="Table 5"/>
          <p:cNvGraphicFramePr>
            <a:graphicFrameLocks noGrp="1"/>
          </p:cNvGraphicFramePr>
          <p:nvPr/>
        </p:nvGraphicFramePr>
        <p:xfrm>
          <a:off x="1676400" y="152400"/>
          <a:ext cx="6345767" cy="6577710"/>
        </p:xfrm>
        <a:graphic>
          <a:graphicData uri="http://schemas.openxmlformats.org/drawingml/2006/table">
            <a:tbl>
              <a:tblPr/>
              <a:tblGrid>
                <a:gridCol w="2970105"/>
                <a:gridCol w="3375662"/>
              </a:tblGrid>
              <a:tr h="258856">
                <a:tc>
                  <a:txBody>
                    <a:bodyPr/>
                    <a:lstStyle/>
                    <a:p>
                      <a:pPr marL="0" marR="0" algn="just">
                        <a:lnSpc>
                          <a:spcPct val="115000"/>
                        </a:lnSpc>
                        <a:spcBef>
                          <a:spcPts val="0"/>
                        </a:spcBef>
                        <a:spcAft>
                          <a:spcPts val="800"/>
                        </a:spcAft>
                      </a:pPr>
                      <a:r>
                        <a:rPr lang="en-US" sz="1400" b="1" dirty="0">
                          <a:solidFill>
                            <a:srgbClr val="000000"/>
                          </a:solidFill>
                          <a:latin typeface="Calibri"/>
                          <a:ea typeface="Perpetua"/>
                          <a:cs typeface="Times New Roman"/>
                        </a:rPr>
                        <a:t>Related Party Transactions</a:t>
                      </a:r>
                      <a:endParaRPr lang="en-US" sz="1400" dirty="0">
                        <a:solidFill>
                          <a:srgbClr val="000000"/>
                        </a:solidFill>
                        <a:latin typeface="Perpetua"/>
                        <a:ea typeface="Perpetua"/>
                        <a:cs typeface="Times New Roman"/>
                      </a:endParaRPr>
                    </a:p>
                  </a:txBody>
                  <a:tcPr marL="30494" marR="30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800"/>
                        </a:spcAft>
                      </a:pPr>
                      <a:r>
                        <a:rPr lang="en-US" sz="1400" b="1" dirty="0" smtClean="0">
                          <a:solidFill>
                            <a:srgbClr val="000000"/>
                          </a:solidFill>
                          <a:latin typeface="Calibri"/>
                          <a:ea typeface="Perpetua"/>
                          <a:cs typeface="Times New Roman"/>
                        </a:rPr>
                        <a:t>Limits</a:t>
                      </a:r>
                      <a:endParaRPr lang="en-US" sz="1400" dirty="0">
                        <a:solidFill>
                          <a:srgbClr val="000000"/>
                        </a:solidFill>
                        <a:latin typeface="Perpetua"/>
                        <a:ea typeface="Perpetua"/>
                        <a:cs typeface="Times New Roman"/>
                      </a:endParaRPr>
                    </a:p>
                  </a:txBody>
                  <a:tcPr marL="30494" marR="30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2138">
                <a:tc>
                  <a:txBody>
                    <a:bodyPr/>
                    <a:lstStyle/>
                    <a:p>
                      <a:pPr marL="0" marR="0" algn="just">
                        <a:lnSpc>
                          <a:spcPct val="115000"/>
                        </a:lnSpc>
                        <a:spcBef>
                          <a:spcPts val="0"/>
                        </a:spcBef>
                        <a:spcAft>
                          <a:spcPts val="800"/>
                        </a:spcAft>
                      </a:pPr>
                      <a:r>
                        <a:rPr lang="en-US" sz="1400" dirty="0" smtClean="0">
                          <a:solidFill>
                            <a:srgbClr val="000000"/>
                          </a:solidFill>
                          <a:latin typeface="Calibri"/>
                          <a:ea typeface="Perpetua"/>
                          <a:cs typeface="Times New Roman"/>
                        </a:rPr>
                        <a:t>sale, purchase or supply of any goods or materials directly or through appointment of agents;</a:t>
                      </a:r>
                      <a:endParaRPr lang="en-US" sz="1400" dirty="0">
                        <a:solidFill>
                          <a:srgbClr val="000000"/>
                        </a:solidFill>
                        <a:latin typeface="Perpetua"/>
                        <a:ea typeface="Perpetua"/>
                        <a:cs typeface="Times New Roman"/>
                      </a:endParaRPr>
                    </a:p>
                  </a:txBody>
                  <a:tcPr marL="30494" marR="30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solidFill>
                            <a:srgbClr val="000000"/>
                          </a:solidFill>
                          <a:latin typeface="Calibri"/>
                          <a:ea typeface="Perpetua"/>
                          <a:cs typeface="Times New Roman"/>
                        </a:rPr>
                        <a:t>10% </a:t>
                      </a:r>
                      <a:r>
                        <a:rPr lang="en-US" sz="1400" dirty="0">
                          <a:solidFill>
                            <a:srgbClr val="000000"/>
                          </a:solidFill>
                          <a:latin typeface="Calibri"/>
                          <a:ea typeface="Perpetua"/>
                          <a:cs typeface="Times New Roman"/>
                        </a:rPr>
                        <a:t>of </a:t>
                      </a:r>
                      <a:r>
                        <a:rPr lang="en-US" sz="1400" dirty="0" smtClean="0">
                          <a:solidFill>
                            <a:srgbClr val="000000"/>
                          </a:solidFill>
                          <a:latin typeface="Calibri"/>
                          <a:ea typeface="Perpetua"/>
                          <a:cs typeface="Times New Roman"/>
                        </a:rPr>
                        <a:t>Turnover </a:t>
                      </a:r>
                    </a:p>
                    <a:p>
                      <a:pPr marL="0" marR="0" algn="ctr">
                        <a:lnSpc>
                          <a:spcPct val="115000"/>
                        </a:lnSpc>
                        <a:spcBef>
                          <a:spcPts val="0"/>
                        </a:spcBef>
                        <a:spcAft>
                          <a:spcPts val="0"/>
                        </a:spcAft>
                      </a:pPr>
                      <a:r>
                        <a:rPr lang="en-US" sz="1400" dirty="0" smtClean="0">
                          <a:solidFill>
                            <a:srgbClr val="000000"/>
                          </a:solidFill>
                          <a:latin typeface="Calibri"/>
                          <a:ea typeface="Perpetua"/>
                          <a:cs typeface="Times New Roman"/>
                        </a:rPr>
                        <a:t>OR  </a:t>
                      </a:r>
                    </a:p>
                    <a:p>
                      <a:pPr marL="0" marR="0" algn="ctr">
                        <a:lnSpc>
                          <a:spcPct val="115000"/>
                        </a:lnSpc>
                        <a:spcBef>
                          <a:spcPts val="0"/>
                        </a:spcBef>
                        <a:spcAft>
                          <a:spcPts val="0"/>
                        </a:spcAft>
                      </a:pPr>
                      <a:r>
                        <a:rPr lang="en-US" sz="1400" dirty="0" smtClean="0">
                          <a:solidFill>
                            <a:srgbClr val="000000"/>
                          </a:solidFill>
                          <a:latin typeface="Calibri"/>
                          <a:ea typeface="Perpetua"/>
                          <a:cs typeface="Times New Roman"/>
                        </a:rPr>
                        <a:t>Rs. 100</a:t>
                      </a:r>
                      <a:r>
                        <a:rPr lang="en-US" sz="1400" baseline="0" dirty="0" smtClean="0">
                          <a:solidFill>
                            <a:srgbClr val="000000"/>
                          </a:solidFill>
                          <a:latin typeface="Calibri"/>
                          <a:ea typeface="Perpetua"/>
                          <a:cs typeface="Times New Roman"/>
                        </a:rPr>
                        <a:t> Crores </a:t>
                      </a:r>
                    </a:p>
                  </a:txBody>
                  <a:tcPr marL="30494" marR="30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3539">
                <a:tc>
                  <a:txBody>
                    <a:bodyPr/>
                    <a:lstStyle/>
                    <a:p>
                      <a:pPr marL="0" marR="0" algn="just">
                        <a:lnSpc>
                          <a:spcPct val="115000"/>
                        </a:lnSpc>
                        <a:spcBef>
                          <a:spcPts val="0"/>
                        </a:spcBef>
                        <a:spcAft>
                          <a:spcPts val="800"/>
                        </a:spcAft>
                      </a:pPr>
                      <a:r>
                        <a:rPr lang="en-US" sz="1400" dirty="0" smtClean="0">
                          <a:solidFill>
                            <a:srgbClr val="000000"/>
                          </a:solidFill>
                          <a:latin typeface="Calibri"/>
                          <a:ea typeface="Perpetua"/>
                          <a:cs typeface="Times New Roman"/>
                        </a:rPr>
                        <a:t>selling or otherwise disposing of, or buying, property of any kind directly or through appointment of agents</a:t>
                      </a:r>
                      <a:endParaRPr lang="en-US" sz="1400" dirty="0">
                        <a:solidFill>
                          <a:srgbClr val="000000"/>
                        </a:solidFill>
                        <a:latin typeface="Perpetua"/>
                        <a:ea typeface="Perpetua"/>
                        <a:cs typeface="Times New Roman"/>
                      </a:endParaRPr>
                    </a:p>
                  </a:txBody>
                  <a:tcPr marL="30494" marR="30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solidFill>
                            <a:srgbClr val="000000"/>
                          </a:solidFill>
                          <a:latin typeface="Calibri"/>
                          <a:ea typeface="Perpetua"/>
                          <a:cs typeface="Times New Roman"/>
                        </a:rPr>
                        <a:t>10</a:t>
                      </a:r>
                      <a:r>
                        <a:rPr lang="en-US" sz="1400" dirty="0">
                          <a:solidFill>
                            <a:srgbClr val="000000"/>
                          </a:solidFill>
                          <a:latin typeface="Calibri"/>
                          <a:ea typeface="Perpetua"/>
                          <a:cs typeface="Times New Roman"/>
                        </a:rPr>
                        <a:t>% of Net </a:t>
                      </a:r>
                      <a:r>
                        <a:rPr lang="en-US" sz="1400" dirty="0" smtClean="0">
                          <a:solidFill>
                            <a:srgbClr val="000000"/>
                          </a:solidFill>
                          <a:latin typeface="Calibri"/>
                          <a:ea typeface="Perpetua"/>
                          <a:cs typeface="Times New Roman"/>
                        </a:rPr>
                        <a:t>Worth</a:t>
                      </a:r>
                    </a:p>
                    <a:p>
                      <a:pPr marL="0" marR="0" algn="ctr">
                        <a:lnSpc>
                          <a:spcPct val="115000"/>
                        </a:lnSpc>
                        <a:spcBef>
                          <a:spcPts val="0"/>
                        </a:spcBef>
                        <a:spcAft>
                          <a:spcPts val="0"/>
                        </a:spcAft>
                      </a:pPr>
                      <a:r>
                        <a:rPr lang="en-US" sz="1400" dirty="0" smtClean="0">
                          <a:solidFill>
                            <a:srgbClr val="000000"/>
                          </a:solidFill>
                          <a:latin typeface="Calibri"/>
                          <a:ea typeface="Perpetua"/>
                          <a:cs typeface="Times New Roman"/>
                        </a:rPr>
                        <a:t>OR</a:t>
                      </a:r>
                      <a:endParaRPr lang="en-US" sz="1400" baseline="0" dirty="0" smtClean="0">
                        <a:solidFill>
                          <a:srgbClr val="000000"/>
                        </a:solidFill>
                        <a:latin typeface="Calibri"/>
                        <a:ea typeface="Perpetua"/>
                        <a:cs typeface="Times New Roman"/>
                      </a:endParaRPr>
                    </a:p>
                    <a:p>
                      <a:pPr marL="0" marR="0" algn="ctr">
                        <a:lnSpc>
                          <a:spcPct val="115000"/>
                        </a:lnSpc>
                        <a:spcBef>
                          <a:spcPts val="0"/>
                        </a:spcBef>
                        <a:spcAft>
                          <a:spcPts val="0"/>
                        </a:spcAft>
                      </a:pPr>
                      <a:r>
                        <a:rPr lang="en-US" sz="1400" baseline="0" dirty="0" smtClean="0">
                          <a:solidFill>
                            <a:srgbClr val="000000"/>
                          </a:solidFill>
                          <a:latin typeface="Calibri"/>
                          <a:ea typeface="Perpetua"/>
                          <a:cs typeface="Times New Roman"/>
                        </a:rPr>
                        <a:t>100 Crores</a:t>
                      </a:r>
                    </a:p>
                  </a:txBody>
                  <a:tcPr marL="30494" marR="30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300">
                <a:tc>
                  <a:txBody>
                    <a:bodyPr/>
                    <a:lstStyle/>
                    <a:p>
                      <a:pPr marL="0" marR="0" algn="just">
                        <a:lnSpc>
                          <a:spcPct val="115000"/>
                        </a:lnSpc>
                        <a:spcBef>
                          <a:spcPts val="0"/>
                        </a:spcBef>
                        <a:spcAft>
                          <a:spcPts val="800"/>
                        </a:spcAft>
                      </a:pPr>
                      <a:r>
                        <a:rPr lang="en-US" sz="1400" dirty="0" smtClean="0">
                          <a:solidFill>
                            <a:srgbClr val="000000"/>
                          </a:solidFill>
                          <a:latin typeface="Calibri"/>
                          <a:ea typeface="Perpetua"/>
                          <a:cs typeface="Times New Roman"/>
                        </a:rPr>
                        <a:t>leasing </a:t>
                      </a:r>
                      <a:r>
                        <a:rPr lang="en-US" sz="1400" dirty="0">
                          <a:solidFill>
                            <a:srgbClr val="000000"/>
                          </a:solidFill>
                          <a:latin typeface="Calibri"/>
                          <a:ea typeface="Perpetua"/>
                          <a:cs typeface="Times New Roman"/>
                        </a:rPr>
                        <a:t>of property of any kind;</a:t>
                      </a:r>
                      <a:endParaRPr lang="en-US" sz="1400" dirty="0">
                        <a:solidFill>
                          <a:srgbClr val="000000"/>
                        </a:solidFill>
                        <a:latin typeface="Perpetua"/>
                        <a:ea typeface="Perpetua"/>
                        <a:cs typeface="Times New Roman"/>
                      </a:endParaRPr>
                    </a:p>
                  </a:txBody>
                  <a:tcPr marL="30494" marR="30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solidFill>
                            <a:srgbClr val="000000"/>
                          </a:solidFill>
                          <a:latin typeface="Calibri"/>
                          <a:ea typeface="Perpetua"/>
                          <a:cs typeface="Times New Roman"/>
                        </a:rPr>
                        <a:t>10 </a:t>
                      </a:r>
                      <a:r>
                        <a:rPr lang="en-US" sz="1400" dirty="0">
                          <a:solidFill>
                            <a:srgbClr val="000000"/>
                          </a:solidFill>
                          <a:latin typeface="Calibri"/>
                          <a:ea typeface="Perpetua"/>
                          <a:cs typeface="Times New Roman"/>
                        </a:rPr>
                        <a:t>% Net </a:t>
                      </a:r>
                      <a:r>
                        <a:rPr lang="en-US" sz="1400" dirty="0" smtClean="0">
                          <a:solidFill>
                            <a:srgbClr val="000000"/>
                          </a:solidFill>
                          <a:latin typeface="Calibri"/>
                          <a:ea typeface="Perpetua"/>
                          <a:cs typeface="Times New Roman"/>
                        </a:rPr>
                        <a:t>Worth</a:t>
                      </a:r>
                    </a:p>
                    <a:p>
                      <a:pPr marL="0" marR="0" algn="ctr">
                        <a:lnSpc>
                          <a:spcPct val="115000"/>
                        </a:lnSpc>
                        <a:spcBef>
                          <a:spcPts val="0"/>
                        </a:spcBef>
                        <a:spcAft>
                          <a:spcPts val="0"/>
                        </a:spcAft>
                      </a:pPr>
                      <a:r>
                        <a:rPr lang="en-US" sz="1400" baseline="0" dirty="0" smtClean="0">
                          <a:solidFill>
                            <a:srgbClr val="000000"/>
                          </a:solidFill>
                          <a:latin typeface="Calibri"/>
                          <a:ea typeface="Perpetua"/>
                          <a:cs typeface="Times New Roman"/>
                        </a:rPr>
                        <a:t>OR</a:t>
                      </a:r>
                    </a:p>
                    <a:p>
                      <a:pPr marL="0" marR="0" algn="ctr">
                        <a:lnSpc>
                          <a:spcPct val="115000"/>
                        </a:lnSpc>
                        <a:spcBef>
                          <a:spcPts val="0"/>
                        </a:spcBef>
                        <a:spcAft>
                          <a:spcPts val="0"/>
                        </a:spcAft>
                      </a:pPr>
                      <a:r>
                        <a:rPr lang="en-US" sz="1400" baseline="0" dirty="0" smtClean="0">
                          <a:solidFill>
                            <a:srgbClr val="000000"/>
                          </a:solidFill>
                          <a:latin typeface="Calibri"/>
                          <a:ea typeface="Perpetua"/>
                          <a:cs typeface="Times New Roman"/>
                        </a:rPr>
                        <a:t>10% </a:t>
                      </a:r>
                      <a:r>
                        <a:rPr lang="en-US" sz="1400" dirty="0" smtClean="0">
                          <a:solidFill>
                            <a:srgbClr val="000000"/>
                          </a:solidFill>
                          <a:latin typeface="Calibri"/>
                          <a:ea typeface="Perpetua"/>
                          <a:cs typeface="Times New Roman"/>
                        </a:rPr>
                        <a:t>Turnover</a:t>
                      </a:r>
                      <a:r>
                        <a:rPr lang="en-US" sz="1400" baseline="0" dirty="0" smtClean="0">
                          <a:solidFill>
                            <a:srgbClr val="000000"/>
                          </a:solidFill>
                          <a:latin typeface="Calibri"/>
                          <a:ea typeface="Perpetua"/>
                          <a:cs typeface="Times New Roman"/>
                        </a:rPr>
                        <a:t> </a:t>
                      </a:r>
                    </a:p>
                    <a:p>
                      <a:pPr marL="0" marR="0" algn="ctr">
                        <a:lnSpc>
                          <a:spcPct val="115000"/>
                        </a:lnSpc>
                        <a:spcBef>
                          <a:spcPts val="0"/>
                        </a:spcBef>
                        <a:spcAft>
                          <a:spcPts val="0"/>
                        </a:spcAft>
                      </a:pPr>
                      <a:r>
                        <a:rPr lang="en-US" sz="1400" baseline="0" dirty="0" smtClean="0">
                          <a:solidFill>
                            <a:srgbClr val="000000"/>
                          </a:solidFill>
                          <a:latin typeface="Calibri"/>
                          <a:ea typeface="Perpetua"/>
                          <a:cs typeface="Times New Roman"/>
                        </a:rPr>
                        <a:t>OR </a:t>
                      </a:r>
                    </a:p>
                    <a:p>
                      <a:pPr marL="0" marR="0" algn="ctr">
                        <a:lnSpc>
                          <a:spcPct val="115000"/>
                        </a:lnSpc>
                        <a:spcBef>
                          <a:spcPts val="0"/>
                        </a:spcBef>
                        <a:spcAft>
                          <a:spcPts val="0"/>
                        </a:spcAft>
                      </a:pPr>
                      <a:r>
                        <a:rPr lang="en-US" sz="1400" baseline="0" dirty="0" smtClean="0">
                          <a:solidFill>
                            <a:srgbClr val="000000"/>
                          </a:solidFill>
                          <a:latin typeface="Calibri"/>
                          <a:ea typeface="Perpetua"/>
                          <a:cs typeface="Times New Roman"/>
                        </a:rPr>
                        <a:t>100 crores</a:t>
                      </a:r>
                    </a:p>
                  </a:txBody>
                  <a:tcPr marL="30494" marR="30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0765">
                <a:tc>
                  <a:txBody>
                    <a:bodyPr/>
                    <a:lstStyle/>
                    <a:p>
                      <a:pPr marL="0" marR="0" algn="just">
                        <a:lnSpc>
                          <a:spcPct val="115000"/>
                        </a:lnSpc>
                        <a:spcBef>
                          <a:spcPts val="0"/>
                        </a:spcBef>
                        <a:spcAft>
                          <a:spcPts val="800"/>
                        </a:spcAft>
                      </a:pPr>
                      <a:r>
                        <a:rPr lang="en-US" sz="1400" dirty="0" smtClean="0">
                          <a:solidFill>
                            <a:srgbClr val="000000"/>
                          </a:solidFill>
                          <a:latin typeface="Calibri"/>
                          <a:ea typeface="Perpetua"/>
                          <a:cs typeface="Times New Roman"/>
                        </a:rPr>
                        <a:t>availing </a:t>
                      </a:r>
                      <a:r>
                        <a:rPr lang="en-US" sz="1400" dirty="0">
                          <a:solidFill>
                            <a:srgbClr val="000000"/>
                          </a:solidFill>
                          <a:latin typeface="Calibri"/>
                          <a:ea typeface="Perpetua"/>
                          <a:cs typeface="Times New Roman"/>
                        </a:rPr>
                        <a:t>or rendering of any services directly or through  appointment of agents</a:t>
                      </a:r>
                      <a:endParaRPr lang="en-US" sz="1400" dirty="0">
                        <a:solidFill>
                          <a:srgbClr val="000000"/>
                        </a:solidFill>
                        <a:latin typeface="Perpetua"/>
                        <a:ea typeface="Perpetua"/>
                        <a:cs typeface="Times New Roman"/>
                      </a:endParaRPr>
                    </a:p>
                  </a:txBody>
                  <a:tcPr marL="30494" marR="30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solidFill>
                            <a:srgbClr val="000000"/>
                          </a:solidFill>
                          <a:latin typeface="Calibri"/>
                          <a:ea typeface="Perpetua"/>
                          <a:cs typeface="Times New Roman"/>
                        </a:rPr>
                        <a:t>10 %</a:t>
                      </a:r>
                      <a:r>
                        <a:rPr lang="en-US" sz="1400" baseline="0" dirty="0" smtClean="0">
                          <a:solidFill>
                            <a:srgbClr val="000000"/>
                          </a:solidFill>
                          <a:latin typeface="Calibri"/>
                          <a:ea typeface="Perpetua"/>
                          <a:cs typeface="Times New Roman"/>
                        </a:rPr>
                        <a:t> of the Turnover</a:t>
                      </a:r>
                    </a:p>
                    <a:p>
                      <a:pPr marL="0" marR="0" algn="ctr">
                        <a:lnSpc>
                          <a:spcPct val="115000"/>
                        </a:lnSpc>
                        <a:spcBef>
                          <a:spcPts val="0"/>
                        </a:spcBef>
                        <a:spcAft>
                          <a:spcPts val="0"/>
                        </a:spcAft>
                      </a:pPr>
                      <a:r>
                        <a:rPr lang="en-US" sz="1400" baseline="0" dirty="0" smtClean="0">
                          <a:solidFill>
                            <a:srgbClr val="000000"/>
                          </a:solidFill>
                          <a:latin typeface="Calibri"/>
                          <a:ea typeface="Perpetua"/>
                          <a:cs typeface="Times New Roman"/>
                        </a:rPr>
                        <a:t>OR</a:t>
                      </a:r>
                    </a:p>
                    <a:p>
                      <a:pPr marL="0" marR="0" algn="ctr">
                        <a:lnSpc>
                          <a:spcPct val="115000"/>
                        </a:lnSpc>
                        <a:spcBef>
                          <a:spcPts val="0"/>
                        </a:spcBef>
                        <a:spcAft>
                          <a:spcPts val="0"/>
                        </a:spcAft>
                      </a:pPr>
                      <a:r>
                        <a:rPr lang="en-US" sz="1400" baseline="0" dirty="0" smtClean="0">
                          <a:solidFill>
                            <a:srgbClr val="000000"/>
                          </a:solidFill>
                          <a:latin typeface="Calibri"/>
                          <a:ea typeface="Perpetua"/>
                          <a:cs typeface="Times New Roman"/>
                        </a:rPr>
                        <a:t>50 Crores</a:t>
                      </a:r>
                    </a:p>
                  </a:txBody>
                  <a:tcPr marL="30494" marR="30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8952">
                <a:tc>
                  <a:txBody>
                    <a:bodyPr/>
                    <a:lstStyle/>
                    <a:p>
                      <a:pPr marL="0" marR="0" algn="just">
                        <a:lnSpc>
                          <a:spcPct val="115000"/>
                        </a:lnSpc>
                        <a:spcBef>
                          <a:spcPts val="0"/>
                        </a:spcBef>
                        <a:spcAft>
                          <a:spcPts val="800"/>
                        </a:spcAft>
                      </a:pPr>
                      <a:r>
                        <a:rPr lang="en-US" sz="1400" dirty="0" smtClean="0">
                          <a:solidFill>
                            <a:srgbClr val="000000"/>
                          </a:solidFill>
                          <a:latin typeface="Calibri"/>
                          <a:ea typeface="Perpetua"/>
                          <a:cs typeface="Times New Roman"/>
                        </a:rPr>
                        <a:t>appointment </a:t>
                      </a:r>
                      <a:r>
                        <a:rPr lang="en-US" sz="1400" dirty="0">
                          <a:solidFill>
                            <a:srgbClr val="000000"/>
                          </a:solidFill>
                          <a:latin typeface="Calibri"/>
                          <a:ea typeface="Perpetua"/>
                          <a:cs typeface="Times New Roman"/>
                        </a:rPr>
                        <a:t>to any office or place of profit in the company, its subsidiary company or associate company</a:t>
                      </a:r>
                      <a:endParaRPr lang="en-US" sz="1400" dirty="0">
                        <a:solidFill>
                          <a:srgbClr val="000000"/>
                        </a:solidFill>
                        <a:latin typeface="Perpetua"/>
                        <a:ea typeface="Perpetua"/>
                        <a:cs typeface="Times New Roman"/>
                      </a:endParaRPr>
                    </a:p>
                  </a:txBody>
                  <a:tcPr marL="30494" marR="30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800"/>
                        </a:spcAft>
                      </a:pPr>
                      <a:r>
                        <a:rPr lang="en-US" sz="1400" dirty="0">
                          <a:solidFill>
                            <a:srgbClr val="000000"/>
                          </a:solidFill>
                          <a:latin typeface="Calibri"/>
                          <a:ea typeface="Perpetua"/>
                          <a:cs typeface="Times New Roman"/>
                        </a:rPr>
                        <a:t>Monthly </a:t>
                      </a:r>
                      <a:r>
                        <a:rPr lang="en-US" sz="1400" dirty="0" smtClean="0">
                          <a:solidFill>
                            <a:srgbClr val="000000"/>
                          </a:solidFill>
                          <a:latin typeface="Calibri"/>
                          <a:ea typeface="Perpetua"/>
                          <a:cs typeface="Times New Roman"/>
                        </a:rPr>
                        <a:t>Remuneration</a:t>
                      </a:r>
                      <a:r>
                        <a:rPr lang="en-US" sz="1400" baseline="0" dirty="0" smtClean="0">
                          <a:solidFill>
                            <a:srgbClr val="000000"/>
                          </a:solidFill>
                          <a:latin typeface="Calibri"/>
                          <a:ea typeface="Perpetua"/>
                          <a:cs typeface="Times New Roman"/>
                        </a:rPr>
                        <a:t> </a:t>
                      </a:r>
                      <a:r>
                        <a:rPr lang="en-US" sz="1400" dirty="0" smtClean="0">
                          <a:solidFill>
                            <a:srgbClr val="000000"/>
                          </a:solidFill>
                          <a:latin typeface="Calibri"/>
                          <a:ea typeface="Perpetua"/>
                          <a:cs typeface="Times New Roman"/>
                        </a:rPr>
                        <a:t>2,50,000</a:t>
                      </a:r>
                      <a:r>
                        <a:rPr lang="en-US" sz="1400" dirty="0">
                          <a:solidFill>
                            <a:srgbClr val="000000"/>
                          </a:solidFill>
                          <a:latin typeface="Calibri"/>
                          <a:ea typeface="Perpetua"/>
                          <a:cs typeface="Times New Roman"/>
                        </a:rPr>
                        <a:t>/- per month</a:t>
                      </a:r>
                      <a:endParaRPr lang="en-US" sz="1400" dirty="0">
                        <a:solidFill>
                          <a:srgbClr val="000000"/>
                        </a:solidFill>
                        <a:latin typeface="Perpetua"/>
                        <a:ea typeface="Perpetua"/>
                        <a:cs typeface="Times New Roman"/>
                      </a:endParaRPr>
                    </a:p>
                  </a:txBody>
                  <a:tcPr marL="30494" marR="30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3539">
                <a:tc>
                  <a:txBody>
                    <a:bodyPr/>
                    <a:lstStyle/>
                    <a:p>
                      <a:pPr marL="0" marR="0" algn="just">
                        <a:lnSpc>
                          <a:spcPct val="115000"/>
                        </a:lnSpc>
                        <a:spcBef>
                          <a:spcPts val="0"/>
                        </a:spcBef>
                        <a:spcAft>
                          <a:spcPts val="800"/>
                        </a:spcAft>
                      </a:pPr>
                      <a:r>
                        <a:rPr lang="en-US" sz="1400" dirty="0" smtClean="0">
                          <a:solidFill>
                            <a:srgbClr val="000000"/>
                          </a:solidFill>
                          <a:latin typeface="Calibri"/>
                          <a:ea typeface="Perpetua"/>
                          <a:cs typeface="Times New Roman"/>
                        </a:rPr>
                        <a:t>underwriting </a:t>
                      </a:r>
                      <a:r>
                        <a:rPr lang="en-US" sz="1400" dirty="0">
                          <a:solidFill>
                            <a:srgbClr val="000000"/>
                          </a:solidFill>
                          <a:latin typeface="Calibri"/>
                          <a:ea typeface="Perpetua"/>
                          <a:cs typeface="Times New Roman"/>
                        </a:rPr>
                        <a:t>the subscription of any securities or derivatives thereof, of </a:t>
                      </a:r>
                      <a:r>
                        <a:rPr lang="en-US" sz="1400" dirty="0" smtClean="0">
                          <a:solidFill>
                            <a:srgbClr val="000000"/>
                          </a:solidFill>
                          <a:latin typeface="Calibri"/>
                          <a:ea typeface="Perpetua"/>
                          <a:cs typeface="Times New Roman"/>
                        </a:rPr>
                        <a:t>the</a:t>
                      </a:r>
                      <a:r>
                        <a:rPr lang="en-US" sz="1400" baseline="0" dirty="0" smtClean="0">
                          <a:solidFill>
                            <a:srgbClr val="000000"/>
                          </a:solidFill>
                          <a:latin typeface="Perpetua"/>
                          <a:ea typeface="Perpetua"/>
                          <a:cs typeface="Times New Roman"/>
                        </a:rPr>
                        <a:t> </a:t>
                      </a:r>
                      <a:r>
                        <a:rPr lang="en-US" sz="1400" dirty="0" smtClean="0">
                          <a:solidFill>
                            <a:srgbClr val="000000"/>
                          </a:solidFill>
                          <a:latin typeface="Calibri"/>
                          <a:ea typeface="Perpetua"/>
                          <a:cs typeface="Times New Roman"/>
                        </a:rPr>
                        <a:t>company</a:t>
                      </a:r>
                      <a:r>
                        <a:rPr lang="en-US" sz="1400" dirty="0">
                          <a:solidFill>
                            <a:srgbClr val="000000"/>
                          </a:solidFill>
                          <a:latin typeface="Calibri"/>
                          <a:ea typeface="Perpetua"/>
                          <a:cs typeface="Times New Roman"/>
                        </a:rPr>
                        <a:t>:</a:t>
                      </a:r>
                      <a:endParaRPr lang="en-US" sz="1400" dirty="0">
                        <a:solidFill>
                          <a:srgbClr val="000000"/>
                        </a:solidFill>
                        <a:latin typeface="Perpetua"/>
                        <a:ea typeface="Perpetua"/>
                        <a:cs typeface="Times New Roman"/>
                      </a:endParaRPr>
                    </a:p>
                  </a:txBody>
                  <a:tcPr marL="30494" marR="30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800"/>
                        </a:spcAft>
                      </a:pPr>
                      <a:r>
                        <a:rPr lang="en-US" sz="1400" dirty="0" smtClean="0">
                          <a:solidFill>
                            <a:srgbClr val="000000"/>
                          </a:solidFill>
                          <a:latin typeface="Calibri"/>
                          <a:ea typeface="Perpetua"/>
                          <a:cs typeface="Times New Roman"/>
                        </a:rPr>
                        <a:t>1</a:t>
                      </a:r>
                      <a:r>
                        <a:rPr lang="en-US" sz="1400" dirty="0">
                          <a:solidFill>
                            <a:srgbClr val="000000"/>
                          </a:solidFill>
                          <a:latin typeface="Calibri"/>
                          <a:ea typeface="Perpetua"/>
                          <a:cs typeface="Times New Roman"/>
                        </a:rPr>
                        <a:t>% of Net Worth</a:t>
                      </a:r>
                      <a:endParaRPr lang="en-US" sz="1400" dirty="0">
                        <a:solidFill>
                          <a:srgbClr val="000000"/>
                        </a:solidFill>
                        <a:latin typeface="Perpetua"/>
                        <a:ea typeface="Perpetua"/>
                        <a:cs typeface="Times New Roman"/>
                      </a:endParaRPr>
                    </a:p>
                  </a:txBody>
                  <a:tcPr marL="30494" marR="30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3101">
                <a:tc gridSpan="2">
                  <a:txBody>
                    <a:bodyPr/>
                    <a:lstStyle/>
                    <a:p>
                      <a:pPr algn="just"/>
                      <a:r>
                        <a:rPr kumimoji="0" lang="en-IN" sz="1800" b="1" kern="1200" baseline="0" dirty="0" smtClean="0">
                          <a:solidFill>
                            <a:srgbClr val="C00000"/>
                          </a:solidFill>
                          <a:latin typeface="+mn-lt"/>
                          <a:ea typeface="+mn-ea"/>
                          <a:cs typeface="+mn-cs"/>
                        </a:rPr>
                        <a:t>In case of companies with paid up capital Rs 10 crores or more, Related party transactions should be entered after the shareholders approval by special resolution.</a:t>
                      </a:r>
                      <a:endParaRPr lang="en-US" sz="1400" b="1" dirty="0">
                        <a:solidFill>
                          <a:srgbClr val="C00000"/>
                        </a:solidFill>
                        <a:latin typeface="Perpetua"/>
                        <a:ea typeface="Perpetua"/>
                        <a:cs typeface="Times New Roman"/>
                      </a:endParaRPr>
                    </a:p>
                  </a:txBody>
                  <a:tcPr marL="30494" marR="30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just">
                        <a:lnSpc>
                          <a:spcPct val="115000"/>
                        </a:lnSpc>
                        <a:spcBef>
                          <a:spcPts val="0"/>
                        </a:spcBef>
                        <a:spcAft>
                          <a:spcPts val="800"/>
                        </a:spcAft>
                      </a:pPr>
                      <a:endParaRPr lang="en-US" sz="1400" dirty="0">
                        <a:solidFill>
                          <a:srgbClr val="000000"/>
                        </a:solidFill>
                        <a:latin typeface="Perpetua"/>
                        <a:ea typeface="Perpetua"/>
                        <a:cs typeface="Times New Roman"/>
                      </a:endParaRPr>
                    </a:p>
                  </a:txBody>
                  <a:tcPr marL="30494" marR="30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5" name="Straight Arrow Connector 4"/>
          <p:cNvCxnSpPr/>
          <p:nvPr/>
        </p:nvCxnSpPr>
        <p:spPr>
          <a:xfrm rot="5400000">
            <a:off x="5029994" y="837406"/>
            <a:ext cx="6096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4608" name="Footer Placeholder 8"/>
          <p:cNvSpPr>
            <a:spLocks noGrp="1"/>
          </p:cNvSpPr>
          <p:nvPr>
            <p:ph type="ftr" sz="quarter" idx="11"/>
          </p:nvPr>
        </p:nvSpPr>
        <p:spPr bwMode="auto">
          <a:xfrm>
            <a:off x="0" y="6492875"/>
            <a:ext cx="2351088"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r>
              <a:rPr lang="en-IN">
                <a:solidFill>
                  <a:schemeClr val="bg1"/>
                </a:solidFill>
              </a:rPr>
              <a:t>M. V. Damania &amp; Co., </a:t>
            </a:r>
          </a:p>
          <a:p>
            <a:pPr algn="l" fontAlgn="base">
              <a:spcBef>
                <a:spcPct val="0"/>
              </a:spcBef>
              <a:spcAft>
                <a:spcPct val="0"/>
              </a:spcAft>
            </a:pPr>
            <a:r>
              <a:rPr lang="en-IN">
                <a:solidFill>
                  <a:schemeClr val="bg1"/>
                </a:solidFill>
              </a:rPr>
              <a:t>Chartered Accountants</a:t>
            </a:r>
            <a:endParaRPr lang="en-US">
              <a:solidFill>
                <a:schemeClr val="bg1"/>
              </a:solidFill>
            </a:endParaRPr>
          </a:p>
        </p:txBody>
      </p:sp>
      <p:cxnSp>
        <p:nvCxnSpPr>
          <p:cNvPr id="11" name="Straight Arrow Connector 10"/>
          <p:cNvCxnSpPr/>
          <p:nvPr/>
        </p:nvCxnSpPr>
        <p:spPr>
          <a:xfrm rot="5400000">
            <a:off x="5029994" y="1599406"/>
            <a:ext cx="6096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2" name="Straight Arrow Connector 11"/>
          <p:cNvCxnSpPr/>
          <p:nvPr/>
        </p:nvCxnSpPr>
        <p:spPr>
          <a:xfrm rot="5400000">
            <a:off x="4800601" y="2590800"/>
            <a:ext cx="1066800" cy="317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3" name="Straight Arrow Connector 12"/>
          <p:cNvCxnSpPr/>
          <p:nvPr/>
        </p:nvCxnSpPr>
        <p:spPr>
          <a:xfrm rot="5400000">
            <a:off x="5029994" y="3504406"/>
            <a:ext cx="6096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365760" indent="-256032" algn="just" fontAlgn="auto">
              <a:spcAft>
                <a:spcPts val="0"/>
              </a:spcAft>
              <a:buFont typeface="Wingdings 3"/>
              <a:buNone/>
              <a:defRPr/>
            </a:pPr>
            <a:r>
              <a:rPr lang="en-IN" dirty="0" smtClean="0"/>
              <a:t>1. In case of Wholly Owned Subsidiary, the special resolution passed by the holding company is sufficient for entering into the transactions between wholly owned subsidiary and holding company.</a:t>
            </a:r>
          </a:p>
          <a:p>
            <a:pPr marL="365760" indent="-256032" algn="just" fontAlgn="auto">
              <a:spcAft>
                <a:spcPts val="0"/>
              </a:spcAft>
              <a:buFont typeface="Wingdings 3"/>
              <a:buNone/>
              <a:defRPr/>
            </a:pPr>
            <a:endParaRPr lang="en-IN" dirty="0" smtClean="0"/>
          </a:p>
          <a:p>
            <a:pPr marL="365760" indent="-256032" algn="just" fontAlgn="auto">
              <a:spcAft>
                <a:spcPts val="0"/>
              </a:spcAft>
              <a:buFont typeface="Wingdings 3"/>
              <a:buNone/>
              <a:defRPr/>
            </a:pPr>
            <a:r>
              <a:rPr lang="en-IN" dirty="0" smtClean="0"/>
              <a:t>2.Interested director/members should not be present/ vote in the meeting for the special resolution approving contract or arrangement with related party.</a:t>
            </a:r>
          </a:p>
          <a:p>
            <a:pPr marL="365760" indent="-256032" algn="just" fontAlgn="auto">
              <a:spcAft>
                <a:spcPts val="0"/>
              </a:spcAft>
              <a:buFont typeface="Wingdings 3"/>
              <a:buNone/>
              <a:defRPr/>
            </a:pPr>
            <a:endParaRPr lang="en-IN" dirty="0" smtClean="0"/>
          </a:p>
          <a:p>
            <a:pPr marL="365760" indent="-256032" algn="just" fontAlgn="auto">
              <a:spcAft>
                <a:spcPts val="0"/>
              </a:spcAft>
              <a:buFont typeface="Wingdings 3"/>
              <a:buNone/>
              <a:defRPr/>
            </a:pPr>
            <a:r>
              <a:rPr lang="en-IN" dirty="0" smtClean="0"/>
              <a:t>3.Ratification can be done by Members or Directors within 3 months from date of commencement of Contracts and arrangements.</a:t>
            </a:r>
          </a:p>
          <a:p>
            <a:pPr marL="365760" indent="-256032" algn="just" fontAlgn="auto">
              <a:spcAft>
                <a:spcPts val="0"/>
              </a:spcAft>
              <a:buFont typeface="Wingdings 3"/>
              <a:buNone/>
              <a:defRPr/>
            </a:pPr>
            <a:endParaRPr lang="en-IN" dirty="0" smtClean="0"/>
          </a:p>
          <a:p>
            <a:pPr marL="365760" indent="-256032" algn="just" fontAlgn="auto">
              <a:spcAft>
                <a:spcPts val="0"/>
              </a:spcAft>
              <a:buFont typeface="Wingdings 3"/>
              <a:buNone/>
              <a:defRPr/>
            </a:pPr>
            <a:r>
              <a:rPr lang="en-IN" dirty="0" smtClean="0"/>
              <a:t>4.This section shall not apply to transactions in the ordinary course of business provided it is at arm’s length are excluded from Related Party Transactions.</a:t>
            </a:r>
          </a:p>
          <a:p>
            <a:pPr marL="365760" indent="-256032" algn="just" fontAlgn="auto">
              <a:spcAft>
                <a:spcPts val="0"/>
              </a:spcAft>
              <a:buFont typeface="Wingdings 3"/>
              <a:buNone/>
              <a:defRPr/>
            </a:pPr>
            <a:endParaRPr lang="en-US" dirty="0" smtClean="0"/>
          </a:p>
          <a:p>
            <a:pPr marL="365760" indent="-256032" algn="just" fontAlgn="auto">
              <a:spcAft>
                <a:spcPts val="0"/>
              </a:spcAft>
              <a:buFont typeface="Wingdings 3"/>
              <a:buNone/>
              <a:defRPr/>
            </a:pPr>
            <a:r>
              <a:rPr lang="en-US" dirty="0" smtClean="0"/>
              <a:t>5.Audit Committee Approval under Section 177.</a:t>
            </a:r>
          </a:p>
          <a:p>
            <a:pPr marL="365760" indent="-256032" algn="just" fontAlgn="auto">
              <a:spcAft>
                <a:spcPts val="0"/>
              </a:spcAft>
              <a:buFont typeface="Wingdings 3"/>
              <a:buNone/>
              <a:defRPr/>
            </a:pPr>
            <a:endParaRPr lang="en-US" dirty="0" smtClean="0"/>
          </a:p>
          <a:p>
            <a:pPr marL="365760" indent="-256032" algn="just" fontAlgn="auto">
              <a:spcAft>
                <a:spcPts val="0"/>
              </a:spcAft>
              <a:buFont typeface="Wingdings 3"/>
              <a:buNone/>
              <a:defRPr/>
            </a:pPr>
            <a:endParaRPr lang="en-IN" dirty="0" smtClean="0"/>
          </a:p>
          <a:p>
            <a:pPr marL="365760" indent="-256032" fontAlgn="auto">
              <a:spcAft>
                <a:spcPts val="0"/>
              </a:spcAft>
              <a:buFont typeface="Wingdings 3"/>
              <a:buChar char=""/>
              <a:defRPr/>
            </a:pPr>
            <a:endParaRPr lang="en-IN" dirty="0"/>
          </a:p>
        </p:txBody>
      </p:sp>
      <p:sp>
        <p:nvSpPr>
          <p:cNvPr id="25603"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167719DE-63EE-4DAC-AF6F-BD8996A85AF1}" type="slidenum">
              <a:rPr lang="en-US"/>
              <a:pPr fontAlgn="base">
                <a:spcBef>
                  <a:spcPct val="0"/>
                </a:spcBef>
                <a:spcAft>
                  <a:spcPct val="0"/>
                </a:spcAft>
              </a:pPr>
              <a:t>17</a:t>
            </a:fld>
            <a:endParaRPr lang="en-US"/>
          </a:p>
        </p:txBody>
      </p:sp>
      <p:sp>
        <p:nvSpPr>
          <p:cNvPr id="4" name="Title 3"/>
          <p:cNvSpPr>
            <a:spLocks noGrp="1"/>
          </p:cNvSpPr>
          <p:nvPr>
            <p:ph type="title"/>
          </p:nvPr>
        </p:nvSpPr>
        <p:spPr/>
        <p:txBody>
          <a:bodyPr/>
          <a:lstStyle/>
          <a:p>
            <a:pPr fontAlgn="auto">
              <a:spcAft>
                <a:spcPts val="0"/>
              </a:spcAft>
              <a:defRPr/>
            </a:pPr>
            <a:r>
              <a:rPr lang="en-IN" dirty="0" smtClean="0"/>
              <a:t>Notes</a:t>
            </a:r>
            <a:endParaRPr lang="en-IN" dirty="0"/>
          </a:p>
        </p:txBody>
      </p:sp>
      <p:sp>
        <p:nvSpPr>
          <p:cNvPr id="25605" name="Footer Placeholder 8"/>
          <p:cNvSpPr>
            <a:spLocks noGrp="1"/>
          </p:cNvSpPr>
          <p:nvPr>
            <p:ph type="ftr" sz="quarter" idx="11"/>
          </p:nvPr>
        </p:nvSpPr>
        <p:spPr bwMode="auto">
          <a:xfrm>
            <a:off x="0" y="6492875"/>
            <a:ext cx="2351088"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r>
              <a:rPr lang="en-IN">
                <a:solidFill>
                  <a:schemeClr val="bg1"/>
                </a:solidFill>
              </a:rPr>
              <a:t>M. V. Damania &amp; Co., </a:t>
            </a:r>
          </a:p>
          <a:p>
            <a:pPr algn="l" fontAlgn="base">
              <a:spcBef>
                <a:spcPct val="0"/>
              </a:spcBef>
              <a:spcAft>
                <a:spcPct val="0"/>
              </a:spcAft>
            </a:pPr>
            <a:r>
              <a:rPr lang="en-IN">
                <a:solidFill>
                  <a:schemeClr val="bg1"/>
                </a:solidFill>
              </a:rPr>
              <a:t>Chartered Accountants</a:t>
            </a:r>
            <a:endParaRPr lang="en-US">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00138"/>
            <a:ext cx="8305800" cy="2176462"/>
          </a:xfrm>
        </p:spPr>
        <p:txBody>
          <a:bodyPr>
            <a:noAutofit/>
          </a:bodyPr>
          <a:lstStyle/>
          <a:p>
            <a:pPr marL="0" indent="-256032" algn="just" fontAlgn="auto">
              <a:spcAft>
                <a:spcPts val="600"/>
              </a:spcAft>
              <a:buFont typeface="Wingdings 3"/>
              <a:buNone/>
              <a:defRPr/>
            </a:pPr>
            <a:r>
              <a:rPr lang="en-US" sz="2400" b="1" dirty="0" smtClean="0"/>
              <a:t>Q. Mr. X is a shareholder in Y Ltd. Mrs. X, wife of Mr. X enters into a contract with Y Ltd subject to prior approval of Shareholders via SR. Mr. X is not interested in the special resolution for RPT. Can Mr. X vote on the special resolution to be passed for entering in a RPT? </a:t>
            </a:r>
          </a:p>
          <a:p>
            <a:pPr marL="365760" indent="-256032" algn="just" fontAlgn="auto">
              <a:spcAft>
                <a:spcPts val="0"/>
              </a:spcAft>
              <a:buFont typeface="Wingdings 3"/>
              <a:buNone/>
              <a:defRPr/>
            </a:pPr>
            <a:endParaRPr lang="en-US" sz="2400" dirty="0"/>
          </a:p>
        </p:txBody>
      </p:sp>
      <p:sp>
        <p:nvSpPr>
          <p:cNvPr id="26627"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2D1910AC-3F55-4A3C-8441-D4EA55F84384}" type="slidenum">
              <a:rPr lang="en-US"/>
              <a:pPr fontAlgn="base">
                <a:spcBef>
                  <a:spcPct val="0"/>
                </a:spcBef>
                <a:spcAft>
                  <a:spcPct val="0"/>
                </a:spcAft>
              </a:pPr>
              <a:t>18</a:t>
            </a:fld>
            <a:endParaRPr lang="en-US"/>
          </a:p>
        </p:txBody>
      </p:sp>
      <p:sp>
        <p:nvSpPr>
          <p:cNvPr id="5" name="Content Placeholder 1"/>
          <p:cNvSpPr txBox="1">
            <a:spLocks/>
          </p:cNvSpPr>
          <p:nvPr/>
        </p:nvSpPr>
        <p:spPr bwMode="auto">
          <a:xfrm>
            <a:off x="304800" y="3733800"/>
            <a:ext cx="8382000" cy="1871663"/>
          </a:xfrm>
          <a:prstGeom prst="rect">
            <a:avLst/>
          </a:prstGeom>
          <a:noFill/>
          <a:ln w="9525">
            <a:noFill/>
            <a:miter lim="800000"/>
            <a:headEnd/>
            <a:tailEnd/>
          </a:ln>
        </p:spPr>
        <p:txBody>
          <a:bodyPr/>
          <a:lstStyle/>
          <a:p>
            <a:pPr marL="365125" indent="-255588" algn="just">
              <a:spcBef>
                <a:spcPts val="400"/>
              </a:spcBef>
              <a:buClr>
                <a:schemeClr val="accent1"/>
              </a:buClr>
              <a:buSzPct val="68000"/>
            </a:pPr>
            <a:r>
              <a:rPr lang="en-US" sz="2000"/>
              <a:t>A. No. The section clearly implies that even if Mr. X is not interested in the related party contract or arrangement, merely by virtue of his being a ‘related party’ to Y Ltd, he is prohibited from voting on such resolution.</a:t>
            </a:r>
          </a:p>
        </p:txBody>
      </p:sp>
      <p:sp>
        <p:nvSpPr>
          <p:cNvPr id="26629" name="TextBox 5"/>
          <p:cNvSpPr txBox="1">
            <a:spLocks noChangeArrowheads="1"/>
          </p:cNvSpPr>
          <p:nvPr/>
        </p:nvSpPr>
        <p:spPr bwMode="auto">
          <a:xfrm>
            <a:off x="457200" y="206375"/>
            <a:ext cx="3267075" cy="708025"/>
          </a:xfrm>
          <a:prstGeom prst="rect">
            <a:avLst/>
          </a:prstGeom>
          <a:noFill/>
          <a:ln w="9525">
            <a:noFill/>
            <a:miter lim="800000"/>
            <a:headEnd/>
            <a:tailEnd/>
          </a:ln>
        </p:spPr>
        <p:txBody>
          <a:bodyPr wrap="none">
            <a:spAutoFit/>
          </a:bodyPr>
          <a:lstStyle/>
          <a:p>
            <a:r>
              <a:rPr lang="en-US" sz="4000" b="1">
                <a:solidFill>
                  <a:schemeClr val="accent1"/>
                </a:solidFill>
              </a:rPr>
              <a:t>CASE STUDY</a:t>
            </a:r>
          </a:p>
        </p:txBody>
      </p:sp>
      <p:sp>
        <p:nvSpPr>
          <p:cNvPr id="26630" name="Footer Placeholder 8"/>
          <p:cNvSpPr>
            <a:spLocks noGrp="1"/>
          </p:cNvSpPr>
          <p:nvPr>
            <p:ph type="ftr" sz="quarter" idx="11"/>
          </p:nvPr>
        </p:nvSpPr>
        <p:spPr bwMode="auto">
          <a:xfrm>
            <a:off x="0" y="6492875"/>
            <a:ext cx="2351088"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r>
              <a:rPr lang="en-IN">
                <a:solidFill>
                  <a:schemeClr val="bg1"/>
                </a:solidFill>
              </a:rPr>
              <a:t>M. V. Damania &amp; Co., </a:t>
            </a:r>
          </a:p>
          <a:p>
            <a:pPr algn="l" fontAlgn="base">
              <a:spcBef>
                <a:spcPct val="0"/>
              </a:spcBef>
              <a:spcAft>
                <a:spcPct val="0"/>
              </a:spcAft>
            </a:pPr>
            <a:r>
              <a:rPr lang="en-IN">
                <a:solidFill>
                  <a:schemeClr val="bg1"/>
                </a:solidFill>
              </a:rPr>
              <a:t>Chartered Accountants</a:t>
            </a:r>
            <a:endParaRPr lang="en-US">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BAF9D77F-B3F4-4FA1-ABE3-639FB7B2E79D}" type="slidenum">
              <a:rPr lang="en-US"/>
              <a:pPr fontAlgn="base">
                <a:spcBef>
                  <a:spcPct val="0"/>
                </a:spcBef>
                <a:spcAft>
                  <a:spcPct val="0"/>
                </a:spcAft>
              </a:pPr>
              <a:t>19</a:t>
            </a:fld>
            <a:endParaRPr lang="en-US"/>
          </a:p>
        </p:txBody>
      </p:sp>
      <p:sp>
        <p:nvSpPr>
          <p:cNvPr id="5" name="Rounded Rectangle 4"/>
          <p:cNvSpPr/>
          <p:nvPr/>
        </p:nvSpPr>
        <p:spPr>
          <a:xfrm>
            <a:off x="457200" y="228600"/>
            <a:ext cx="15240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(Sec 188)</a:t>
            </a:r>
          </a:p>
          <a:p>
            <a:pPr algn="ctr" fontAlgn="auto">
              <a:spcBef>
                <a:spcPts val="0"/>
              </a:spcBef>
              <a:spcAft>
                <a:spcPts val="0"/>
              </a:spcAft>
              <a:defRPr/>
            </a:pPr>
            <a:r>
              <a:rPr lang="en-US" dirty="0"/>
              <a:t>Contract with RPT</a:t>
            </a:r>
            <a:endParaRPr lang="en-US" dirty="0"/>
          </a:p>
        </p:txBody>
      </p:sp>
      <p:sp>
        <p:nvSpPr>
          <p:cNvPr id="6" name="Rounded Rectangle 5"/>
          <p:cNvSpPr/>
          <p:nvPr/>
        </p:nvSpPr>
        <p:spPr>
          <a:xfrm>
            <a:off x="457200" y="1676400"/>
            <a:ext cx="15240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Audit Committee Approval</a:t>
            </a:r>
            <a:endParaRPr lang="en-US" dirty="0"/>
          </a:p>
        </p:txBody>
      </p:sp>
      <p:cxnSp>
        <p:nvCxnSpPr>
          <p:cNvPr id="8" name="Straight Arrow Connector 7"/>
          <p:cNvCxnSpPr>
            <a:stCxn id="5" idx="2"/>
            <a:endCxn id="6" idx="0"/>
          </p:cNvCxnSpPr>
          <p:nvPr/>
        </p:nvCxnSpPr>
        <p:spPr>
          <a:xfrm rot="5400000">
            <a:off x="914401" y="1371600"/>
            <a:ext cx="609600" cy="317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2" name="Rounded Rectangle 11"/>
          <p:cNvSpPr/>
          <p:nvPr/>
        </p:nvSpPr>
        <p:spPr>
          <a:xfrm>
            <a:off x="3581400" y="228600"/>
            <a:ext cx="17526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In ordinary course of business/ arm’s length transaction?</a:t>
            </a:r>
            <a:endParaRPr lang="en-US" dirty="0"/>
          </a:p>
        </p:txBody>
      </p:sp>
      <p:cxnSp>
        <p:nvCxnSpPr>
          <p:cNvPr id="14" name="Elbow Connector 13"/>
          <p:cNvCxnSpPr>
            <a:stCxn id="6" idx="3"/>
            <a:endCxn id="12" idx="1"/>
          </p:cNvCxnSpPr>
          <p:nvPr/>
        </p:nvCxnSpPr>
        <p:spPr>
          <a:xfrm flipV="1">
            <a:off x="1981200" y="952500"/>
            <a:ext cx="1600200" cy="1257300"/>
          </a:xfrm>
          <a:prstGeom prst="bent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sp>
        <p:nvSpPr>
          <p:cNvPr id="17" name="Rounded Rectangle 16"/>
          <p:cNvSpPr/>
          <p:nvPr/>
        </p:nvSpPr>
        <p:spPr>
          <a:xfrm>
            <a:off x="7086600" y="457200"/>
            <a:ext cx="14478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Provisions of Sec 188 NA</a:t>
            </a:r>
            <a:endParaRPr lang="en-US" dirty="0"/>
          </a:p>
        </p:txBody>
      </p:sp>
      <p:cxnSp>
        <p:nvCxnSpPr>
          <p:cNvPr id="19" name="Straight Arrow Connector 18"/>
          <p:cNvCxnSpPr>
            <a:stCxn id="12" idx="3"/>
            <a:endCxn id="17" idx="1"/>
          </p:cNvCxnSpPr>
          <p:nvPr/>
        </p:nvCxnSpPr>
        <p:spPr>
          <a:xfrm>
            <a:off x="5334000" y="952500"/>
            <a:ext cx="17526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7658" name="TextBox 24"/>
          <p:cNvSpPr txBox="1">
            <a:spLocks noChangeArrowheads="1"/>
          </p:cNvSpPr>
          <p:nvPr/>
        </p:nvSpPr>
        <p:spPr bwMode="auto">
          <a:xfrm>
            <a:off x="5943600" y="609600"/>
            <a:ext cx="579438" cy="369888"/>
          </a:xfrm>
          <a:prstGeom prst="rect">
            <a:avLst/>
          </a:prstGeom>
          <a:noFill/>
          <a:ln w="9525">
            <a:noFill/>
            <a:miter lim="800000"/>
            <a:headEnd/>
            <a:tailEnd/>
          </a:ln>
        </p:spPr>
        <p:txBody>
          <a:bodyPr wrap="none">
            <a:spAutoFit/>
          </a:bodyPr>
          <a:lstStyle/>
          <a:p>
            <a:r>
              <a:rPr lang="en-US">
                <a:solidFill>
                  <a:srgbClr val="FF0000"/>
                </a:solidFill>
              </a:rPr>
              <a:t>YES</a:t>
            </a:r>
          </a:p>
        </p:txBody>
      </p:sp>
      <p:cxnSp>
        <p:nvCxnSpPr>
          <p:cNvPr id="29" name="Straight Arrow Connector 28"/>
          <p:cNvCxnSpPr>
            <a:stCxn id="12" idx="2"/>
            <a:endCxn id="31" idx="0"/>
          </p:cNvCxnSpPr>
          <p:nvPr/>
        </p:nvCxnSpPr>
        <p:spPr>
          <a:xfrm rot="5400000">
            <a:off x="4152901" y="1981200"/>
            <a:ext cx="609600" cy="317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1" name="Rounded Rectangle 30"/>
          <p:cNvSpPr/>
          <p:nvPr/>
        </p:nvSpPr>
        <p:spPr>
          <a:xfrm>
            <a:off x="3733800" y="2286000"/>
            <a:ext cx="14478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Does RPT fall u/s 188 (1) (a) to (g)?</a:t>
            </a:r>
            <a:endParaRPr lang="en-US" dirty="0"/>
          </a:p>
        </p:txBody>
      </p:sp>
      <p:sp>
        <p:nvSpPr>
          <p:cNvPr id="27661" name="TextBox 33"/>
          <p:cNvSpPr txBox="1">
            <a:spLocks noChangeArrowheads="1"/>
          </p:cNvSpPr>
          <p:nvPr/>
        </p:nvSpPr>
        <p:spPr bwMode="auto">
          <a:xfrm>
            <a:off x="4495800" y="1828800"/>
            <a:ext cx="533400" cy="369888"/>
          </a:xfrm>
          <a:prstGeom prst="rect">
            <a:avLst/>
          </a:prstGeom>
          <a:noFill/>
          <a:ln w="9525">
            <a:noFill/>
            <a:miter lim="800000"/>
            <a:headEnd/>
            <a:tailEnd/>
          </a:ln>
        </p:spPr>
        <p:txBody>
          <a:bodyPr wrap="none">
            <a:spAutoFit/>
          </a:bodyPr>
          <a:lstStyle/>
          <a:p>
            <a:r>
              <a:rPr lang="en-US">
                <a:solidFill>
                  <a:srgbClr val="FF0000"/>
                </a:solidFill>
              </a:rPr>
              <a:t>NO</a:t>
            </a:r>
          </a:p>
        </p:txBody>
      </p:sp>
      <p:sp>
        <p:nvSpPr>
          <p:cNvPr id="35" name="Rounded Rectangle 34"/>
          <p:cNvSpPr/>
          <p:nvPr/>
        </p:nvSpPr>
        <p:spPr>
          <a:xfrm>
            <a:off x="457200" y="4038600"/>
            <a:ext cx="13716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PUC &gt;10 </a:t>
            </a:r>
            <a:r>
              <a:rPr lang="en-US" dirty="0" err="1"/>
              <a:t>Crores</a:t>
            </a:r>
            <a:r>
              <a:rPr lang="en-US" dirty="0"/>
              <a:t>?</a:t>
            </a:r>
            <a:endParaRPr lang="en-US" dirty="0"/>
          </a:p>
        </p:txBody>
      </p:sp>
      <p:cxnSp>
        <p:nvCxnSpPr>
          <p:cNvPr id="37" name="Elbow Connector 36"/>
          <p:cNvCxnSpPr>
            <a:stCxn id="31" idx="3"/>
            <a:endCxn id="17" idx="2"/>
          </p:cNvCxnSpPr>
          <p:nvPr/>
        </p:nvCxnSpPr>
        <p:spPr>
          <a:xfrm flipV="1">
            <a:off x="5181600" y="1447800"/>
            <a:ext cx="2628900" cy="1409700"/>
          </a:xfrm>
          <a:prstGeom prst="bentConnector2">
            <a:avLst/>
          </a:prstGeom>
          <a:ln>
            <a:tailEnd type="arrow"/>
          </a:ln>
        </p:spPr>
        <p:style>
          <a:lnRef idx="3">
            <a:schemeClr val="accent1"/>
          </a:lnRef>
          <a:fillRef idx="0">
            <a:schemeClr val="accent1"/>
          </a:fillRef>
          <a:effectRef idx="2">
            <a:schemeClr val="accent1"/>
          </a:effectRef>
          <a:fontRef idx="minor">
            <a:schemeClr val="tx1"/>
          </a:fontRef>
        </p:style>
      </p:cxnSp>
      <p:sp>
        <p:nvSpPr>
          <p:cNvPr id="27664" name="TextBox 38"/>
          <p:cNvSpPr txBox="1">
            <a:spLocks noChangeArrowheads="1"/>
          </p:cNvSpPr>
          <p:nvPr/>
        </p:nvSpPr>
        <p:spPr bwMode="auto">
          <a:xfrm>
            <a:off x="6248400" y="2514600"/>
            <a:ext cx="533400" cy="369888"/>
          </a:xfrm>
          <a:prstGeom prst="rect">
            <a:avLst/>
          </a:prstGeom>
          <a:noFill/>
          <a:ln w="9525">
            <a:noFill/>
            <a:miter lim="800000"/>
            <a:headEnd/>
            <a:tailEnd/>
          </a:ln>
        </p:spPr>
        <p:txBody>
          <a:bodyPr wrap="none">
            <a:spAutoFit/>
          </a:bodyPr>
          <a:lstStyle/>
          <a:p>
            <a:r>
              <a:rPr lang="en-US">
                <a:solidFill>
                  <a:srgbClr val="FF0000"/>
                </a:solidFill>
              </a:rPr>
              <a:t>NO</a:t>
            </a:r>
          </a:p>
        </p:txBody>
      </p:sp>
      <p:cxnSp>
        <p:nvCxnSpPr>
          <p:cNvPr id="41" name="Elbow Connector 40"/>
          <p:cNvCxnSpPr>
            <a:stCxn id="31" idx="1"/>
            <a:endCxn id="35" idx="0"/>
          </p:cNvCxnSpPr>
          <p:nvPr/>
        </p:nvCxnSpPr>
        <p:spPr>
          <a:xfrm rot="10800000" flipV="1">
            <a:off x="1143000" y="2857500"/>
            <a:ext cx="2590800" cy="1181100"/>
          </a:xfrm>
          <a:prstGeom prst="bentConnector2">
            <a:avLst/>
          </a:prstGeom>
          <a:ln>
            <a:tailEnd type="arrow"/>
          </a:ln>
        </p:spPr>
        <p:style>
          <a:lnRef idx="3">
            <a:schemeClr val="accent1"/>
          </a:lnRef>
          <a:fillRef idx="0">
            <a:schemeClr val="accent1"/>
          </a:fillRef>
          <a:effectRef idx="2">
            <a:schemeClr val="accent1"/>
          </a:effectRef>
          <a:fontRef idx="minor">
            <a:schemeClr val="tx1"/>
          </a:fontRef>
        </p:style>
      </p:cxnSp>
      <p:sp>
        <p:nvSpPr>
          <p:cNvPr id="27666" name="TextBox 42"/>
          <p:cNvSpPr txBox="1">
            <a:spLocks noChangeArrowheads="1"/>
          </p:cNvSpPr>
          <p:nvPr/>
        </p:nvSpPr>
        <p:spPr bwMode="auto">
          <a:xfrm>
            <a:off x="2468563" y="2895600"/>
            <a:ext cx="579437" cy="369888"/>
          </a:xfrm>
          <a:prstGeom prst="rect">
            <a:avLst/>
          </a:prstGeom>
          <a:noFill/>
          <a:ln w="9525">
            <a:noFill/>
            <a:miter lim="800000"/>
            <a:headEnd/>
            <a:tailEnd/>
          </a:ln>
        </p:spPr>
        <p:txBody>
          <a:bodyPr wrap="none">
            <a:spAutoFit/>
          </a:bodyPr>
          <a:lstStyle/>
          <a:p>
            <a:r>
              <a:rPr lang="en-US">
                <a:solidFill>
                  <a:srgbClr val="FF0000"/>
                </a:solidFill>
              </a:rPr>
              <a:t>YES</a:t>
            </a:r>
          </a:p>
        </p:txBody>
      </p:sp>
      <p:sp>
        <p:nvSpPr>
          <p:cNvPr id="44" name="Oval 43"/>
          <p:cNvSpPr/>
          <p:nvPr/>
        </p:nvSpPr>
        <p:spPr>
          <a:xfrm>
            <a:off x="3048000" y="5638800"/>
            <a:ext cx="20574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Special Resolution</a:t>
            </a:r>
            <a:endParaRPr lang="en-US" dirty="0"/>
          </a:p>
        </p:txBody>
      </p:sp>
      <p:sp>
        <p:nvSpPr>
          <p:cNvPr id="53" name="Rounded Rectangle 52"/>
          <p:cNvSpPr/>
          <p:nvPr/>
        </p:nvSpPr>
        <p:spPr>
          <a:xfrm>
            <a:off x="3048000" y="3810000"/>
            <a:ext cx="20574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Does it exceed the limits specified in Rule 15?</a:t>
            </a:r>
            <a:endParaRPr lang="en-US" dirty="0"/>
          </a:p>
        </p:txBody>
      </p:sp>
      <p:cxnSp>
        <p:nvCxnSpPr>
          <p:cNvPr id="55" name="Straight Arrow Connector 54"/>
          <p:cNvCxnSpPr>
            <a:stCxn id="35" idx="3"/>
            <a:endCxn id="53" idx="1"/>
          </p:cNvCxnSpPr>
          <p:nvPr/>
        </p:nvCxnSpPr>
        <p:spPr>
          <a:xfrm>
            <a:off x="1828800" y="4419600"/>
            <a:ext cx="1219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7670" name="TextBox 59"/>
          <p:cNvSpPr txBox="1">
            <a:spLocks noChangeArrowheads="1"/>
          </p:cNvSpPr>
          <p:nvPr/>
        </p:nvSpPr>
        <p:spPr bwMode="auto">
          <a:xfrm>
            <a:off x="2133600" y="4114800"/>
            <a:ext cx="533400" cy="369888"/>
          </a:xfrm>
          <a:prstGeom prst="rect">
            <a:avLst/>
          </a:prstGeom>
          <a:noFill/>
          <a:ln w="9525">
            <a:noFill/>
            <a:miter lim="800000"/>
            <a:headEnd/>
            <a:tailEnd/>
          </a:ln>
        </p:spPr>
        <p:txBody>
          <a:bodyPr wrap="none">
            <a:spAutoFit/>
          </a:bodyPr>
          <a:lstStyle/>
          <a:p>
            <a:r>
              <a:rPr lang="en-US">
                <a:solidFill>
                  <a:srgbClr val="FF0000"/>
                </a:solidFill>
              </a:rPr>
              <a:t>NO</a:t>
            </a:r>
          </a:p>
        </p:txBody>
      </p:sp>
      <p:cxnSp>
        <p:nvCxnSpPr>
          <p:cNvPr id="76" name="Straight Arrow Connector 75"/>
          <p:cNvCxnSpPr>
            <a:stCxn id="53" idx="3"/>
            <a:endCxn id="94" idx="2"/>
          </p:cNvCxnSpPr>
          <p:nvPr/>
        </p:nvCxnSpPr>
        <p:spPr>
          <a:xfrm>
            <a:off x="5105400" y="4419600"/>
            <a:ext cx="13716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1" name="Straight Arrow Connector 80"/>
          <p:cNvCxnSpPr>
            <a:stCxn id="35" idx="2"/>
            <a:endCxn id="44" idx="2"/>
          </p:cNvCxnSpPr>
          <p:nvPr/>
        </p:nvCxnSpPr>
        <p:spPr>
          <a:xfrm rot="16200000" flipH="1">
            <a:off x="1466850" y="4476750"/>
            <a:ext cx="1257300" cy="19050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4" name="Straight Arrow Connector 83"/>
          <p:cNvCxnSpPr>
            <a:stCxn id="53" idx="2"/>
            <a:endCxn id="44" idx="0"/>
          </p:cNvCxnSpPr>
          <p:nvPr/>
        </p:nvCxnSpPr>
        <p:spPr>
          <a:xfrm rot="5400000">
            <a:off x="3771901" y="5334000"/>
            <a:ext cx="609600" cy="317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94" name="Oval 93"/>
          <p:cNvSpPr/>
          <p:nvPr/>
        </p:nvSpPr>
        <p:spPr>
          <a:xfrm>
            <a:off x="6477000" y="3962400"/>
            <a:ext cx="2057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Board Resolution</a:t>
            </a:r>
            <a:endParaRPr lang="en-US" dirty="0"/>
          </a:p>
        </p:txBody>
      </p:sp>
      <p:sp>
        <p:nvSpPr>
          <p:cNvPr id="27675" name="TextBox 96"/>
          <p:cNvSpPr txBox="1">
            <a:spLocks noChangeArrowheads="1"/>
          </p:cNvSpPr>
          <p:nvPr/>
        </p:nvSpPr>
        <p:spPr bwMode="auto">
          <a:xfrm rot="2007306">
            <a:off x="2057400" y="5181600"/>
            <a:ext cx="579438" cy="369888"/>
          </a:xfrm>
          <a:prstGeom prst="rect">
            <a:avLst/>
          </a:prstGeom>
          <a:noFill/>
          <a:ln w="9525">
            <a:noFill/>
            <a:miter lim="800000"/>
            <a:headEnd/>
            <a:tailEnd/>
          </a:ln>
        </p:spPr>
        <p:txBody>
          <a:bodyPr wrap="none">
            <a:spAutoFit/>
          </a:bodyPr>
          <a:lstStyle/>
          <a:p>
            <a:r>
              <a:rPr lang="en-US">
                <a:solidFill>
                  <a:srgbClr val="FF0000"/>
                </a:solidFill>
              </a:rPr>
              <a:t>YES</a:t>
            </a:r>
          </a:p>
        </p:txBody>
      </p:sp>
      <p:sp>
        <p:nvSpPr>
          <p:cNvPr id="27676" name="TextBox 97"/>
          <p:cNvSpPr txBox="1">
            <a:spLocks noChangeArrowheads="1"/>
          </p:cNvSpPr>
          <p:nvPr/>
        </p:nvSpPr>
        <p:spPr bwMode="auto">
          <a:xfrm>
            <a:off x="4068763" y="5181600"/>
            <a:ext cx="579437" cy="369888"/>
          </a:xfrm>
          <a:prstGeom prst="rect">
            <a:avLst/>
          </a:prstGeom>
          <a:noFill/>
          <a:ln w="9525">
            <a:noFill/>
            <a:miter lim="800000"/>
            <a:headEnd/>
            <a:tailEnd/>
          </a:ln>
        </p:spPr>
        <p:txBody>
          <a:bodyPr wrap="none">
            <a:spAutoFit/>
          </a:bodyPr>
          <a:lstStyle/>
          <a:p>
            <a:r>
              <a:rPr lang="en-US">
                <a:solidFill>
                  <a:srgbClr val="FF0000"/>
                </a:solidFill>
              </a:rPr>
              <a:t>YES</a:t>
            </a:r>
          </a:p>
        </p:txBody>
      </p:sp>
      <p:sp>
        <p:nvSpPr>
          <p:cNvPr id="27677" name="TextBox 98"/>
          <p:cNvSpPr txBox="1">
            <a:spLocks noChangeArrowheads="1"/>
          </p:cNvSpPr>
          <p:nvPr/>
        </p:nvSpPr>
        <p:spPr bwMode="auto">
          <a:xfrm>
            <a:off x="5486400" y="4114800"/>
            <a:ext cx="533400" cy="369888"/>
          </a:xfrm>
          <a:prstGeom prst="rect">
            <a:avLst/>
          </a:prstGeom>
          <a:noFill/>
          <a:ln w="9525">
            <a:noFill/>
            <a:miter lim="800000"/>
            <a:headEnd/>
            <a:tailEnd/>
          </a:ln>
        </p:spPr>
        <p:txBody>
          <a:bodyPr wrap="none">
            <a:spAutoFit/>
          </a:bodyPr>
          <a:lstStyle/>
          <a:p>
            <a:r>
              <a:rPr lang="en-US">
                <a:solidFill>
                  <a:srgbClr val="FF0000"/>
                </a:solidFill>
              </a:rPr>
              <a:t>NO</a:t>
            </a:r>
          </a:p>
        </p:txBody>
      </p:sp>
      <p:cxnSp>
        <p:nvCxnSpPr>
          <p:cNvPr id="32" name="Straight Arrow Connector 31"/>
          <p:cNvCxnSpPr>
            <a:stCxn id="44" idx="6"/>
            <a:endCxn id="94" idx="4"/>
          </p:cNvCxnSpPr>
          <p:nvPr/>
        </p:nvCxnSpPr>
        <p:spPr>
          <a:xfrm flipV="1">
            <a:off x="5105400" y="4876800"/>
            <a:ext cx="2400300" cy="11811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679" name="TextBox 35"/>
          <p:cNvSpPr txBox="1">
            <a:spLocks noChangeArrowheads="1"/>
          </p:cNvSpPr>
          <p:nvPr/>
        </p:nvSpPr>
        <p:spPr bwMode="auto">
          <a:xfrm rot="-1580193">
            <a:off x="5770563" y="5291138"/>
            <a:ext cx="577850" cy="368300"/>
          </a:xfrm>
          <a:prstGeom prst="rect">
            <a:avLst/>
          </a:prstGeom>
          <a:noFill/>
          <a:ln w="9525">
            <a:noFill/>
            <a:miter lim="800000"/>
            <a:headEnd/>
            <a:tailEnd/>
          </a:ln>
        </p:spPr>
        <p:txBody>
          <a:bodyPr wrap="none">
            <a:spAutoFit/>
          </a:bodyPr>
          <a:lstStyle/>
          <a:p>
            <a:r>
              <a:rPr lang="en-US">
                <a:solidFill>
                  <a:srgbClr val="FF0000"/>
                </a:solidFill>
              </a:rPr>
              <a:t>YES</a:t>
            </a:r>
          </a:p>
        </p:txBody>
      </p:sp>
      <p:sp>
        <p:nvSpPr>
          <p:cNvPr id="33" name="Oval 32"/>
          <p:cNvSpPr/>
          <p:nvPr/>
        </p:nvSpPr>
        <p:spPr>
          <a:xfrm>
            <a:off x="6781800" y="5715000"/>
            <a:ext cx="20574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MGT-14</a:t>
            </a:r>
            <a:endParaRPr lang="en-IN" dirty="0"/>
          </a:p>
        </p:txBody>
      </p:sp>
      <p:cxnSp>
        <p:nvCxnSpPr>
          <p:cNvPr id="40" name="Straight Arrow Connector 39"/>
          <p:cNvCxnSpPr>
            <a:stCxn id="44" idx="6"/>
            <a:endCxn id="33" idx="2"/>
          </p:cNvCxnSpPr>
          <p:nvPr/>
        </p:nvCxnSpPr>
        <p:spPr>
          <a:xfrm>
            <a:off x="5105400" y="6057900"/>
            <a:ext cx="1676400" cy="76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682" name="TextBox 41"/>
          <p:cNvSpPr txBox="1">
            <a:spLocks noChangeArrowheads="1"/>
          </p:cNvSpPr>
          <p:nvPr/>
        </p:nvSpPr>
        <p:spPr bwMode="auto">
          <a:xfrm>
            <a:off x="5745163" y="5791200"/>
            <a:ext cx="571500" cy="369888"/>
          </a:xfrm>
          <a:prstGeom prst="rect">
            <a:avLst/>
          </a:prstGeom>
          <a:noFill/>
          <a:ln w="9525">
            <a:noFill/>
            <a:miter lim="800000"/>
            <a:headEnd/>
            <a:tailEnd/>
          </a:ln>
        </p:spPr>
        <p:txBody>
          <a:bodyPr wrap="none">
            <a:spAutoFit/>
          </a:bodyPr>
          <a:lstStyle/>
          <a:p>
            <a:r>
              <a:rPr lang="en-US">
                <a:solidFill>
                  <a:srgbClr val="FF0000"/>
                </a:solidFill>
              </a:rPr>
              <a:t>File</a:t>
            </a:r>
          </a:p>
        </p:txBody>
      </p:sp>
      <p:sp>
        <p:nvSpPr>
          <p:cNvPr id="27683" name="Footer Placeholder 8"/>
          <p:cNvSpPr>
            <a:spLocks noGrp="1"/>
          </p:cNvSpPr>
          <p:nvPr>
            <p:ph type="ftr" sz="quarter" idx="11"/>
          </p:nvPr>
        </p:nvSpPr>
        <p:spPr bwMode="auto">
          <a:xfrm>
            <a:off x="0" y="6492875"/>
            <a:ext cx="2351088"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r>
              <a:rPr lang="en-IN">
                <a:solidFill>
                  <a:schemeClr val="bg1"/>
                </a:solidFill>
              </a:rPr>
              <a:t>M. V. Damania &amp; Co., </a:t>
            </a:r>
          </a:p>
          <a:p>
            <a:pPr algn="l" fontAlgn="base">
              <a:spcBef>
                <a:spcPct val="0"/>
              </a:spcBef>
              <a:spcAft>
                <a:spcPct val="0"/>
              </a:spcAft>
            </a:pPr>
            <a:r>
              <a:rPr lang="en-IN">
                <a:solidFill>
                  <a:schemeClr val="bg1"/>
                </a:solidFill>
              </a:rPr>
              <a:t>Chartered Accountants</a:t>
            </a:r>
            <a:endParaRPr lang="en-US">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04800" y="1143000"/>
          <a:ext cx="37338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3"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AFC590CA-C30F-4740-94C4-6ED5C3D98BDF}" type="slidenum">
              <a:rPr lang="en-US"/>
              <a:pPr fontAlgn="base">
                <a:spcBef>
                  <a:spcPct val="0"/>
                </a:spcBef>
                <a:spcAft>
                  <a:spcPct val="0"/>
                </a:spcAft>
              </a:pPr>
              <a:t>2</a:t>
            </a:fld>
            <a:endParaRPr lang="en-US"/>
          </a:p>
        </p:txBody>
      </p:sp>
      <p:sp>
        <p:nvSpPr>
          <p:cNvPr id="4" name="Title 3"/>
          <p:cNvSpPr>
            <a:spLocks noGrp="1"/>
          </p:cNvSpPr>
          <p:nvPr>
            <p:ph type="title"/>
          </p:nvPr>
        </p:nvSpPr>
        <p:spPr/>
        <p:txBody>
          <a:bodyPr/>
          <a:lstStyle/>
          <a:p>
            <a:pPr fontAlgn="auto">
              <a:spcAft>
                <a:spcPts val="0"/>
              </a:spcAft>
              <a:defRPr/>
            </a:pPr>
            <a:r>
              <a:rPr lang="en-US" dirty="0" smtClean="0"/>
              <a:t>1.Director or its Relative </a:t>
            </a:r>
            <a:endParaRPr lang="en-US" dirty="0"/>
          </a:p>
        </p:txBody>
      </p:sp>
      <p:sp>
        <p:nvSpPr>
          <p:cNvPr id="10245" name="TextBox 5"/>
          <p:cNvSpPr txBox="1">
            <a:spLocks noChangeArrowheads="1"/>
          </p:cNvSpPr>
          <p:nvPr/>
        </p:nvSpPr>
        <p:spPr bwMode="auto">
          <a:xfrm>
            <a:off x="4419600" y="2362200"/>
            <a:ext cx="4419600" cy="1200150"/>
          </a:xfrm>
          <a:prstGeom prst="rect">
            <a:avLst/>
          </a:prstGeom>
          <a:noFill/>
          <a:ln w="9525">
            <a:noFill/>
            <a:miter lim="800000"/>
            <a:headEnd/>
            <a:tailEnd/>
          </a:ln>
        </p:spPr>
        <p:txBody>
          <a:bodyPr>
            <a:spAutoFit/>
          </a:bodyPr>
          <a:lstStyle/>
          <a:p>
            <a:r>
              <a:rPr lang="en-US" sz="2400"/>
              <a:t>Director u/s 2(34) means a </a:t>
            </a:r>
            <a:r>
              <a:rPr lang="en-US" sz="2000"/>
              <a:t>director</a:t>
            </a:r>
            <a:r>
              <a:rPr lang="en-US" sz="2400"/>
              <a:t> appointed to the Board of a Company.</a:t>
            </a:r>
          </a:p>
        </p:txBody>
      </p:sp>
      <p:sp>
        <p:nvSpPr>
          <p:cNvPr id="10246" name="Footer Placeholder 8"/>
          <p:cNvSpPr>
            <a:spLocks noGrp="1"/>
          </p:cNvSpPr>
          <p:nvPr>
            <p:ph type="ftr" sz="quarter" idx="11"/>
          </p:nvPr>
        </p:nvSpPr>
        <p:spPr bwMode="auto">
          <a:xfrm>
            <a:off x="0" y="6492875"/>
            <a:ext cx="2351088"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r>
              <a:rPr lang="en-IN">
                <a:solidFill>
                  <a:schemeClr val="bg1"/>
                </a:solidFill>
              </a:rPr>
              <a:t>M. V. Damania &amp; Co., </a:t>
            </a:r>
          </a:p>
          <a:p>
            <a:pPr algn="l" fontAlgn="base">
              <a:spcBef>
                <a:spcPct val="0"/>
              </a:spcBef>
              <a:spcAft>
                <a:spcPct val="0"/>
              </a:spcAft>
            </a:pPr>
            <a:r>
              <a:rPr lang="en-IN">
                <a:solidFill>
                  <a:schemeClr val="bg1"/>
                </a:solidFill>
              </a:rPr>
              <a:t>Chartered Accountants</a:t>
            </a:r>
            <a:endParaRPr lang="en-US">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idx="1"/>
          </p:nvPr>
        </p:nvSpPr>
        <p:spPr/>
        <p:txBody>
          <a:bodyPr/>
          <a:lstStyle/>
          <a:p>
            <a:pPr algn="just"/>
            <a:r>
              <a:rPr lang="en-IN" sz="2000" smtClean="0"/>
              <a:t>Agenda of the Board meeting to be convened to discuss the transaction with Related Party to include the detailing of the proposed transaction with respect to its nature, terms of understanding, pricing and other relevant factors, if any.</a:t>
            </a:r>
          </a:p>
          <a:p>
            <a:pPr algn="just">
              <a:buFont typeface="Wingdings 3" pitchFamily="18" charset="2"/>
              <a:buNone/>
            </a:pPr>
            <a:endParaRPr lang="en-IN" sz="2000" smtClean="0"/>
          </a:p>
          <a:p>
            <a:pPr algn="just"/>
            <a:r>
              <a:rPr lang="en-IN" sz="2000" smtClean="0"/>
              <a:t>Every Company has to disclose its Related Party Transactions in its Financial Statements.</a:t>
            </a:r>
          </a:p>
          <a:p>
            <a:pPr algn="just">
              <a:buFont typeface="Wingdings 3" pitchFamily="18" charset="2"/>
              <a:buNone/>
            </a:pPr>
            <a:endParaRPr lang="en-IN" sz="2000" smtClean="0"/>
          </a:p>
          <a:p>
            <a:pPr algn="just"/>
            <a:r>
              <a:rPr lang="en-IN" sz="2000" smtClean="0"/>
              <a:t>Board Report to the shareholder shall include every contract or arrangement as referred above along with its justification.</a:t>
            </a:r>
          </a:p>
          <a:p>
            <a:pPr algn="just"/>
            <a:endParaRPr lang="en-IN" sz="2000" smtClean="0"/>
          </a:p>
          <a:p>
            <a:pPr algn="just">
              <a:buFont typeface="Wingdings 3" pitchFamily="18" charset="2"/>
              <a:buNone/>
            </a:pPr>
            <a:endParaRPr lang="en-IN" sz="2000" smtClean="0"/>
          </a:p>
        </p:txBody>
      </p:sp>
      <p:sp>
        <p:nvSpPr>
          <p:cNvPr id="28675"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1EA3FD47-8C63-4D28-90DE-DA329118A27D}" type="slidenum">
              <a:rPr lang="en-US"/>
              <a:pPr fontAlgn="base">
                <a:spcBef>
                  <a:spcPct val="0"/>
                </a:spcBef>
                <a:spcAft>
                  <a:spcPct val="0"/>
                </a:spcAft>
              </a:pPr>
              <a:t>20</a:t>
            </a:fld>
            <a:endParaRPr lang="en-US"/>
          </a:p>
        </p:txBody>
      </p:sp>
      <p:sp>
        <p:nvSpPr>
          <p:cNvPr id="4" name="Title 3"/>
          <p:cNvSpPr>
            <a:spLocks noGrp="1"/>
          </p:cNvSpPr>
          <p:nvPr>
            <p:ph type="title"/>
          </p:nvPr>
        </p:nvSpPr>
        <p:spPr/>
        <p:txBody>
          <a:bodyPr/>
          <a:lstStyle/>
          <a:p>
            <a:pPr fontAlgn="auto">
              <a:spcAft>
                <a:spcPts val="0"/>
              </a:spcAft>
              <a:defRPr/>
            </a:pPr>
            <a:r>
              <a:rPr lang="en-US" dirty="0" smtClean="0"/>
              <a:t>Disclosures</a:t>
            </a:r>
            <a:endParaRPr lang="en-IN" dirty="0"/>
          </a:p>
        </p:txBody>
      </p:sp>
      <p:sp>
        <p:nvSpPr>
          <p:cNvPr id="28677" name="Footer Placeholder 8"/>
          <p:cNvSpPr>
            <a:spLocks noGrp="1"/>
          </p:cNvSpPr>
          <p:nvPr>
            <p:ph type="ftr" sz="quarter" idx="11"/>
          </p:nvPr>
        </p:nvSpPr>
        <p:spPr bwMode="auto">
          <a:xfrm>
            <a:off x="0" y="6492875"/>
            <a:ext cx="2351088"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r>
              <a:rPr lang="en-IN">
                <a:solidFill>
                  <a:schemeClr val="bg1"/>
                </a:solidFill>
              </a:rPr>
              <a:t>M. V. Damania &amp; Co., </a:t>
            </a:r>
          </a:p>
          <a:p>
            <a:pPr algn="l" fontAlgn="base">
              <a:spcBef>
                <a:spcPct val="0"/>
              </a:spcBef>
              <a:spcAft>
                <a:spcPct val="0"/>
              </a:spcAft>
            </a:pPr>
            <a:r>
              <a:rPr lang="en-IN">
                <a:solidFill>
                  <a:schemeClr val="bg1"/>
                </a:solidFill>
              </a:rPr>
              <a:t>Chartered Accountants</a:t>
            </a:r>
            <a:endParaRPr lang="en-US">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indent="-256032" algn="just" fontAlgn="auto">
              <a:spcAft>
                <a:spcPts val="0"/>
              </a:spcAft>
              <a:buFont typeface="Wingdings 3"/>
              <a:buChar char=""/>
              <a:defRPr/>
            </a:pPr>
            <a:r>
              <a:rPr lang="en-IN" sz="2000" dirty="0" smtClean="0"/>
              <a:t>Every Company has to maintain a Register of Contracts for Related Party Transactions and such register has to be produced in the Annual General Meeting of the Company.</a:t>
            </a:r>
          </a:p>
          <a:p>
            <a:pPr marL="365760" indent="-256032" algn="just" fontAlgn="auto">
              <a:spcAft>
                <a:spcPts val="0"/>
              </a:spcAft>
              <a:buFont typeface="Wingdings 3"/>
              <a:buNone/>
              <a:defRPr/>
            </a:pPr>
            <a:endParaRPr lang="en-IN" sz="2000" dirty="0" smtClean="0"/>
          </a:p>
          <a:p>
            <a:pPr marL="365760" indent="-256032" algn="just" fontAlgn="auto">
              <a:spcAft>
                <a:spcPts val="0"/>
              </a:spcAft>
              <a:buFont typeface="Wingdings 3"/>
              <a:buNone/>
              <a:defRPr/>
            </a:pPr>
            <a:r>
              <a:rPr lang="en-US" sz="2000" dirty="0" smtClean="0"/>
              <a:t>	Form MBP-1 : Disclosure of Boards Interest</a:t>
            </a:r>
          </a:p>
          <a:p>
            <a:pPr marL="365760" indent="-256032" algn="just" fontAlgn="auto">
              <a:spcAft>
                <a:spcPts val="0"/>
              </a:spcAft>
              <a:buFont typeface="Wingdings 3"/>
              <a:buNone/>
              <a:defRPr/>
            </a:pPr>
            <a:r>
              <a:rPr lang="en-US" sz="2000" dirty="0" smtClean="0"/>
              <a:t>	Form MBP-4: Register of Contracts</a:t>
            </a:r>
            <a:endParaRPr lang="en-IN" sz="2000" dirty="0" smtClean="0"/>
          </a:p>
          <a:p>
            <a:pPr marL="365760" indent="-256032" algn="just" fontAlgn="auto">
              <a:spcAft>
                <a:spcPts val="0"/>
              </a:spcAft>
              <a:buFont typeface="Wingdings 3"/>
              <a:buChar char=""/>
              <a:defRPr/>
            </a:pPr>
            <a:endParaRPr lang="en-US" sz="2000" dirty="0" smtClean="0"/>
          </a:p>
          <a:p>
            <a:pPr marL="365760" indent="-256032" algn="just" fontAlgn="auto">
              <a:spcAft>
                <a:spcPts val="0"/>
              </a:spcAft>
              <a:buFont typeface="Wingdings 3"/>
              <a:buChar char=""/>
              <a:defRPr/>
            </a:pPr>
            <a:r>
              <a:rPr lang="en-US" sz="2000" dirty="0" smtClean="0"/>
              <a:t>Exceptions:</a:t>
            </a:r>
          </a:p>
          <a:p>
            <a:pPr marL="452628" indent="-342900" algn="just" fontAlgn="auto">
              <a:spcAft>
                <a:spcPts val="0"/>
              </a:spcAft>
              <a:buFont typeface="Wingdings 3"/>
              <a:buNone/>
              <a:defRPr/>
            </a:pPr>
            <a:r>
              <a:rPr lang="en-IN" sz="1800" dirty="0" smtClean="0"/>
              <a:t>	1.	For the sale, purchase or supply of any goods, materials or 	services if the value of such goods and materials or the cost of 	such services does not exceed five lakh rupees in the aggregate 	in any year; or</a:t>
            </a:r>
          </a:p>
          <a:p>
            <a:pPr marL="452628" indent="-342900" algn="just" fontAlgn="auto">
              <a:spcAft>
                <a:spcPts val="0"/>
              </a:spcAft>
              <a:buFont typeface="Wingdings 3"/>
              <a:buNone/>
              <a:defRPr/>
            </a:pPr>
            <a:endParaRPr lang="en-IN" sz="1800" dirty="0" smtClean="0"/>
          </a:p>
          <a:p>
            <a:pPr marL="452628" indent="-342900" algn="just" fontAlgn="auto">
              <a:spcAft>
                <a:spcPts val="0"/>
              </a:spcAft>
              <a:buFont typeface="Wingdings 3"/>
              <a:buNone/>
              <a:defRPr/>
            </a:pPr>
            <a:r>
              <a:rPr lang="en-US" sz="1800" dirty="0" smtClean="0"/>
              <a:t>	2.	</a:t>
            </a:r>
            <a:r>
              <a:rPr lang="en-IN" sz="1800" dirty="0" smtClean="0"/>
              <a:t>by a banking company for the collection of bills in the ordinary 	course of its business.</a:t>
            </a:r>
            <a:endParaRPr lang="en-US" sz="1800" dirty="0" smtClean="0"/>
          </a:p>
        </p:txBody>
      </p:sp>
      <p:sp>
        <p:nvSpPr>
          <p:cNvPr id="29699"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27F1DEE8-E5B7-4DAD-9B7C-DFD60E54B218}" type="slidenum">
              <a:rPr lang="en-US"/>
              <a:pPr fontAlgn="base">
                <a:spcBef>
                  <a:spcPct val="0"/>
                </a:spcBef>
                <a:spcAft>
                  <a:spcPct val="0"/>
                </a:spcAft>
              </a:pPr>
              <a:t>21</a:t>
            </a:fld>
            <a:endParaRPr lang="en-US"/>
          </a:p>
        </p:txBody>
      </p:sp>
      <p:sp>
        <p:nvSpPr>
          <p:cNvPr id="4" name="Title 3"/>
          <p:cNvSpPr>
            <a:spLocks noGrp="1"/>
          </p:cNvSpPr>
          <p:nvPr>
            <p:ph type="title"/>
          </p:nvPr>
        </p:nvSpPr>
        <p:spPr/>
        <p:txBody>
          <a:bodyPr/>
          <a:lstStyle/>
          <a:p>
            <a:pPr fontAlgn="auto">
              <a:spcAft>
                <a:spcPts val="0"/>
              </a:spcAft>
              <a:defRPr/>
            </a:pPr>
            <a:r>
              <a:rPr lang="en-US" dirty="0" smtClean="0"/>
              <a:t>Register of Contracts</a:t>
            </a:r>
            <a:endParaRPr lang="en-IN" dirty="0"/>
          </a:p>
        </p:txBody>
      </p:sp>
      <p:sp>
        <p:nvSpPr>
          <p:cNvPr id="29701" name="Footer Placeholder 8"/>
          <p:cNvSpPr>
            <a:spLocks noGrp="1"/>
          </p:cNvSpPr>
          <p:nvPr>
            <p:ph type="ftr" sz="quarter" idx="11"/>
          </p:nvPr>
        </p:nvSpPr>
        <p:spPr bwMode="auto">
          <a:xfrm>
            <a:off x="0" y="6492875"/>
            <a:ext cx="2351088"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r>
              <a:rPr lang="en-IN">
                <a:solidFill>
                  <a:schemeClr val="bg1"/>
                </a:solidFill>
              </a:rPr>
              <a:t>M. V. Damania &amp; Co., </a:t>
            </a:r>
          </a:p>
          <a:p>
            <a:pPr algn="l" fontAlgn="base">
              <a:spcBef>
                <a:spcPct val="0"/>
              </a:spcBef>
              <a:spcAft>
                <a:spcPct val="0"/>
              </a:spcAft>
            </a:pPr>
            <a:r>
              <a:rPr lang="en-IN">
                <a:solidFill>
                  <a:schemeClr val="bg1"/>
                </a:solidFill>
              </a:rPr>
              <a:t>Chartered Accountants</a:t>
            </a:r>
            <a:endParaRPr lang="en-US">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1"/>
          <p:cNvSpPr>
            <a:spLocks noGrp="1"/>
          </p:cNvSpPr>
          <p:nvPr>
            <p:ph idx="1"/>
          </p:nvPr>
        </p:nvSpPr>
        <p:spPr/>
        <p:txBody>
          <a:bodyPr/>
          <a:lstStyle/>
          <a:p>
            <a:pPr algn="just"/>
            <a:r>
              <a:rPr lang="en-US" sz="2000" smtClean="0"/>
              <a:t>Any director or any other employee of a Company, who had entered into or authorized the contract or arrangement in violation of the provisions of RPT shall be punishable with fine which shall not be less than Rs. 25,000. But which may extend to Rs. 5,00,000.</a:t>
            </a:r>
          </a:p>
          <a:p>
            <a:pPr algn="just">
              <a:buFont typeface="Wingdings 3" pitchFamily="18" charset="2"/>
              <a:buNone/>
            </a:pPr>
            <a:endParaRPr lang="en-US" sz="2000" smtClean="0"/>
          </a:p>
          <a:p>
            <a:pPr algn="just"/>
            <a:r>
              <a:rPr lang="en-US" sz="2000" smtClean="0"/>
              <a:t>Every Director who fails to comply with provisions of Register of Contracts shall be liable to a penalty of Rs. 25,000.</a:t>
            </a:r>
            <a:endParaRPr lang="en-IN" sz="2000" smtClean="0"/>
          </a:p>
        </p:txBody>
      </p:sp>
      <p:sp>
        <p:nvSpPr>
          <p:cNvPr id="30723"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91EF57D2-EEAC-49ED-92F8-F7BCF298D35E}" type="slidenum">
              <a:rPr lang="en-US"/>
              <a:pPr fontAlgn="base">
                <a:spcBef>
                  <a:spcPct val="0"/>
                </a:spcBef>
                <a:spcAft>
                  <a:spcPct val="0"/>
                </a:spcAft>
              </a:pPr>
              <a:t>22</a:t>
            </a:fld>
            <a:endParaRPr lang="en-US"/>
          </a:p>
        </p:txBody>
      </p:sp>
      <p:sp>
        <p:nvSpPr>
          <p:cNvPr id="4" name="Title 3"/>
          <p:cNvSpPr>
            <a:spLocks noGrp="1"/>
          </p:cNvSpPr>
          <p:nvPr>
            <p:ph type="title"/>
          </p:nvPr>
        </p:nvSpPr>
        <p:spPr/>
        <p:txBody>
          <a:bodyPr/>
          <a:lstStyle/>
          <a:p>
            <a:pPr fontAlgn="auto">
              <a:spcAft>
                <a:spcPts val="0"/>
              </a:spcAft>
              <a:defRPr/>
            </a:pPr>
            <a:r>
              <a:rPr lang="en-US" dirty="0" smtClean="0"/>
              <a:t>Penalty</a:t>
            </a:r>
            <a:endParaRPr lang="en-IN" dirty="0"/>
          </a:p>
        </p:txBody>
      </p:sp>
      <p:sp>
        <p:nvSpPr>
          <p:cNvPr id="30725" name="Footer Placeholder 8"/>
          <p:cNvSpPr>
            <a:spLocks noGrp="1"/>
          </p:cNvSpPr>
          <p:nvPr>
            <p:ph type="ftr" sz="quarter" idx="11"/>
          </p:nvPr>
        </p:nvSpPr>
        <p:spPr bwMode="auto">
          <a:xfrm>
            <a:off x="0" y="6492875"/>
            <a:ext cx="2351088"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r>
              <a:rPr lang="en-IN">
                <a:solidFill>
                  <a:schemeClr val="bg1"/>
                </a:solidFill>
              </a:rPr>
              <a:t>M. V. Damania &amp; Co., </a:t>
            </a:r>
          </a:p>
          <a:p>
            <a:pPr algn="l" fontAlgn="base">
              <a:spcBef>
                <a:spcPct val="0"/>
              </a:spcBef>
              <a:spcAft>
                <a:spcPct val="0"/>
              </a:spcAft>
            </a:pPr>
            <a:r>
              <a:rPr lang="en-IN">
                <a:solidFill>
                  <a:schemeClr val="bg1"/>
                </a:solidFill>
              </a:rPr>
              <a:t>Chartered Accountants</a:t>
            </a:r>
            <a:endParaRPr lang="en-US">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B743455-BAA0-4940-93B3-75C2DC1FBC19}" type="slidenum">
              <a:rPr lang="en-US"/>
              <a:pPr fontAlgn="base">
                <a:spcBef>
                  <a:spcPct val="0"/>
                </a:spcBef>
                <a:spcAft>
                  <a:spcPct val="0"/>
                </a:spcAft>
              </a:pPr>
              <a:t>23</a:t>
            </a:fld>
            <a:endParaRPr lang="en-US"/>
          </a:p>
        </p:txBody>
      </p:sp>
      <p:sp>
        <p:nvSpPr>
          <p:cNvPr id="3" name="Rectangle 2"/>
          <p:cNvSpPr/>
          <p:nvPr/>
        </p:nvSpPr>
        <p:spPr>
          <a:xfrm>
            <a:off x="609600" y="457200"/>
            <a:ext cx="1554163" cy="723900"/>
          </a:xfrm>
          <a:prstGeom prst="rect">
            <a:avLst/>
          </a:prstGeom>
        </p:spPr>
        <p:txBody>
          <a:bodyPr wrap="none">
            <a:spAutoFit/>
          </a:bodyPr>
          <a:lstStyle/>
          <a:p>
            <a:pPr fontAlgn="auto">
              <a:spcBef>
                <a:spcPts val="0"/>
              </a:spcBef>
              <a:spcAft>
                <a:spcPts val="0"/>
              </a:spcAft>
              <a:defRPr/>
            </a:pPr>
            <a:r>
              <a:rPr lang="en-US" sz="4100" b="1" dirty="0">
                <a:solidFill>
                  <a:schemeClr val="tx2"/>
                </a:solidFill>
                <a:effectLst>
                  <a:outerShdw blurRad="31750" dist="25400" dir="5400000" algn="tl" rotWithShape="0">
                    <a:srgbClr val="000000">
                      <a:alpha val="25000"/>
                    </a:srgbClr>
                  </a:outerShdw>
                </a:effectLst>
                <a:latin typeface="+mj-lt"/>
                <a:ea typeface="+mj-ea"/>
                <a:cs typeface="+mj-cs"/>
              </a:rPr>
              <a:t>ISSUE</a:t>
            </a:r>
            <a:endParaRPr lang="en-IN" sz="4100" b="1" dirty="0">
              <a:solidFill>
                <a:schemeClr val="tx2"/>
              </a:solidFill>
              <a:effectLst>
                <a:outerShdw blurRad="31750" dist="25400" dir="5400000" algn="tl" rotWithShape="0">
                  <a:srgbClr val="000000">
                    <a:alpha val="25000"/>
                  </a:srgbClr>
                </a:outerShdw>
              </a:effectLst>
              <a:latin typeface="+mj-lt"/>
              <a:ea typeface="+mj-ea"/>
              <a:cs typeface="+mj-cs"/>
            </a:endParaRPr>
          </a:p>
        </p:txBody>
      </p:sp>
      <p:sp>
        <p:nvSpPr>
          <p:cNvPr id="31748" name="TextBox 3"/>
          <p:cNvSpPr txBox="1">
            <a:spLocks noChangeArrowheads="1"/>
          </p:cNvSpPr>
          <p:nvPr/>
        </p:nvSpPr>
        <p:spPr bwMode="auto">
          <a:xfrm>
            <a:off x="762000" y="1600200"/>
            <a:ext cx="7696200" cy="3416300"/>
          </a:xfrm>
          <a:prstGeom prst="rect">
            <a:avLst/>
          </a:prstGeom>
          <a:noFill/>
          <a:ln w="9525">
            <a:noFill/>
            <a:miter lim="800000"/>
            <a:headEnd/>
            <a:tailEnd/>
          </a:ln>
        </p:spPr>
        <p:txBody>
          <a:bodyPr>
            <a:spAutoFit/>
          </a:bodyPr>
          <a:lstStyle/>
          <a:p>
            <a:pPr algn="just"/>
            <a:r>
              <a:rPr lang="en-US" b="1"/>
              <a:t>For a Related Party Transaction in A Ltd</a:t>
            </a:r>
            <a:r>
              <a:rPr lang="en-US"/>
              <a:t>. –</a:t>
            </a:r>
          </a:p>
          <a:p>
            <a:pPr algn="just"/>
            <a:endParaRPr lang="en-US"/>
          </a:p>
          <a:p>
            <a:pPr algn="just">
              <a:buFont typeface="Wingdings" pitchFamily="2" charset="2"/>
              <a:buChar char="§"/>
            </a:pPr>
            <a:r>
              <a:rPr lang="en-US"/>
              <a:t> Members holding 60% of shares in A Ltd. are prohibited to vote (because they are interested parties in the transaction)</a:t>
            </a:r>
          </a:p>
          <a:p>
            <a:pPr algn="just"/>
            <a:endParaRPr lang="en-US"/>
          </a:p>
          <a:p>
            <a:pPr algn="just">
              <a:buFont typeface="Wingdings" pitchFamily="2" charset="2"/>
              <a:buChar char="§"/>
            </a:pPr>
            <a:r>
              <a:rPr lang="en-US"/>
              <a:t> Remaining 40% members are allowed to vote, being disinterested</a:t>
            </a:r>
          </a:p>
          <a:p>
            <a:pPr algn="just"/>
            <a:endParaRPr lang="en-US"/>
          </a:p>
          <a:p>
            <a:pPr algn="just">
              <a:buFont typeface="Wingdings" pitchFamily="2" charset="2"/>
              <a:buChar char="§"/>
            </a:pPr>
            <a:r>
              <a:rPr lang="en-US"/>
              <a:t> Out of 40, 30% approval is required as the transaction requires a special resolution to be passed.</a:t>
            </a:r>
          </a:p>
          <a:p>
            <a:pPr algn="just">
              <a:buFont typeface="Wingdings" pitchFamily="2" charset="2"/>
              <a:buChar char="§"/>
            </a:pPr>
            <a:endParaRPr lang="en-US"/>
          </a:p>
          <a:p>
            <a:pPr algn="just"/>
            <a:endParaRPr lang="en-US"/>
          </a:p>
          <a:p>
            <a:pPr algn="just">
              <a:buFont typeface="Wingdings" pitchFamily="2" charset="2"/>
              <a:buChar char="§"/>
            </a:pPr>
            <a:endParaRPr lang="en-IN"/>
          </a:p>
        </p:txBody>
      </p:sp>
      <p:sp>
        <p:nvSpPr>
          <p:cNvPr id="5" name="TextBox 4"/>
          <p:cNvSpPr txBox="1">
            <a:spLocks noChangeArrowheads="1"/>
          </p:cNvSpPr>
          <p:nvPr/>
        </p:nvSpPr>
        <p:spPr bwMode="auto">
          <a:xfrm>
            <a:off x="838200" y="4572000"/>
            <a:ext cx="7543800" cy="1200150"/>
          </a:xfrm>
          <a:prstGeom prst="rect">
            <a:avLst/>
          </a:prstGeom>
          <a:noFill/>
          <a:ln w="9525">
            <a:noFill/>
            <a:miter lim="800000"/>
            <a:headEnd/>
            <a:tailEnd/>
          </a:ln>
        </p:spPr>
        <p:txBody>
          <a:bodyPr>
            <a:spAutoFit/>
          </a:bodyPr>
          <a:lstStyle/>
          <a:p>
            <a:pPr algn="just"/>
            <a:r>
              <a:rPr lang="en-US"/>
              <a:t>Hence, any disinterested member holding 10% or more shares in A Ltd. can act as a barrier for passing the special resolution causing the functioning of companies difficult i.e ‘Hung Companies’.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5D41BC2E-165F-44E2-ADC1-408D83EE1EB3}" type="slidenum">
              <a:rPr lang="en-US"/>
              <a:pPr fontAlgn="base">
                <a:spcBef>
                  <a:spcPct val="0"/>
                </a:spcBef>
                <a:spcAft>
                  <a:spcPct val="0"/>
                </a:spcAft>
              </a:pPr>
              <a:t>24</a:t>
            </a:fld>
            <a:endParaRPr lang="en-US"/>
          </a:p>
        </p:txBody>
      </p:sp>
      <p:pic>
        <p:nvPicPr>
          <p:cNvPr id="32771" name="Picture 5" descr="2.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55C3EE6D-4553-47ED-B79A-FCB71F11A35A}" type="slidenum">
              <a:rPr lang="en-US"/>
              <a:pPr fontAlgn="base">
                <a:spcBef>
                  <a:spcPct val="0"/>
                </a:spcBef>
                <a:spcAft>
                  <a:spcPct val="0"/>
                </a:spcAft>
              </a:pPr>
              <a:t>25</a:t>
            </a:fld>
            <a:endParaRPr lang="en-US"/>
          </a:p>
        </p:txBody>
      </p:sp>
      <p:pic>
        <p:nvPicPr>
          <p:cNvPr id="33795" name="Picture 5" descr="1.jpg"/>
          <p:cNvPicPr>
            <a:picLocks noChangeAspect="1"/>
          </p:cNvPicPr>
          <p:nvPr/>
        </p:nvPicPr>
        <p:blipFill>
          <a:blip r:embed="rId2"/>
          <a:srcRect/>
          <a:stretch>
            <a:fillRect/>
          </a:stretch>
        </p:blipFill>
        <p:spPr bwMode="auto">
          <a:xfrm>
            <a:off x="1524000" y="1295400"/>
            <a:ext cx="6248400" cy="4373563"/>
          </a:xfrm>
          <a:prstGeom prst="rect">
            <a:avLst/>
          </a:prstGeom>
          <a:noFill/>
          <a:ln w="9525">
            <a:noFill/>
            <a:miter lim="800000"/>
            <a:headEnd/>
            <a:tailEnd/>
          </a:ln>
        </p:spPr>
      </p:pic>
      <p:sp>
        <p:nvSpPr>
          <p:cNvPr id="33796" name="Footer Placeholder 8"/>
          <p:cNvSpPr>
            <a:spLocks noGrp="1"/>
          </p:cNvSpPr>
          <p:nvPr>
            <p:ph type="ftr" sz="quarter" idx="11"/>
          </p:nvPr>
        </p:nvSpPr>
        <p:spPr bwMode="auto">
          <a:xfrm>
            <a:off x="0" y="6492875"/>
            <a:ext cx="2351088"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r>
              <a:rPr lang="en-IN">
                <a:solidFill>
                  <a:schemeClr val="bg1"/>
                </a:solidFill>
              </a:rPr>
              <a:t>M. V. Damania &amp; Co., </a:t>
            </a:r>
          </a:p>
          <a:p>
            <a:pPr algn="l" fontAlgn="base">
              <a:spcBef>
                <a:spcPct val="0"/>
              </a:spcBef>
              <a:spcAft>
                <a:spcPct val="0"/>
              </a:spcAft>
            </a:pPr>
            <a:r>
              <a:rPr lang="en-IN">
                <a:solidFill>
                  <a:schemeClr val="bg1"/>
                </a:solidFill>
              </a:rPr>
              <a:t>Chartered Accountants</a:t>
            </a:r>
            <a:endParaRPr lang="en-US">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B6449D13-B59D-4EE9-807E-06317AB9652C}" type="slidenum">
              <a:rPr lang="en-US"/>
              <a:pPr fontAlgn="base">
                <a:spcBef>
                  <a:spcPct val="0"/>
                </a:spcBef>
                <a:spcAft>
                  <a:spcPct val="0"/>
                </a:spcAft>
              </a:pPr>
              <a:t>3</a:t>
            </a:fld>
            <a:endParaRPr lang="en-US"/>
          </a:p>
        </p:txBody>
      </p:sp>
      <p:sp>
        <p:nvSpPr>
          <p:cNvPr id="4" name="Title 3"/>
          <p:cNvSpPr>
            <a:spLocks noGrp="1"/>
          </p:cNvSpPr>
          <p:nvPr>
            <p:ph type="title"/>
          </p:nvPr>
        </p:nvSpPr>
        <p:spPr/>
        <p:txBody>
          <a:bodyPr/>
          <a:lstStyle/>
          <a:p>
            <a:pPr fontAlgn="auto">
              <a:spcAft>
                <a:spcPts val="0"/>
              </a:spcAft>
              <a:defRPr/>
            </a:pPr>
            <a:r>
              <a:rPr lang="en-US" dirty="0" smtClean="0"/>
              <a:t>2. KMP or his relative</a:t>
            </a:r>
            <a:endParaRPr lang="en-US" dirty="0"/>
          </a:p>
        </p:txBody>
      </p:sp>
      <p:pic>
        <p:nvPicPr>
          <p:cNvPr id="11268" name="Picture 2" descr="\\server_a\D\Admin\Nilay\Seminar 2015\kmp.jpg"/>
          <p:cNvPicPr>
            <a:picLocks noChangeAspect="1" noChangeArrowheads="1"/>
          </p:cNvPicPr>
          <p:nvPr/>
        </p:nvPicPr>
        <p:blipFill>
          <a:blip r:embed="rId2"/>
          <a:srcRect/>
          <a:stretch>
            <a:fillRect/>
          </a:stretch>
        </p:blipFill>
        <p:spPr bwMode="auto">
          <a:xfrm>
            <a:off x="0" y="1676400"/>
            <a:ext cx="8839200" cy="4019550"/>
          </a:xfrm>
          <a:prstGeom prst="rect">
            <a:avLst/>
          </a:prstGeom>
          <a:noFill/>
          <a:ln w="9525">
            <a:noFill/>
            <a:miter lim="800000"/>
            <a:headEnd/>
            <a:tailEnd/>
          </a:ln>
        </p:spPr>
      </p:pic>
      <p:sp>
        <p:nvSpPr>
          <p:cNvPr id="11269" name="Footer Placeholder 8"/>
          <p:cNvSpPr>
            <a:spLocks noGrp="1"/>
          </p:cNvSpPr>
          <p:nvPr>
            <p:ph type="ftr" sz="quarter" idx="11"/>
          </p:nvPr>
        </p:nvSpPr>
        <p:spPr bwMode="auto">
          <a:xfrm>
            <a:off x="0" y="6492875"/>
            <a:ext cx="2351088"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r>
              <a:rPr lang="en-IN">
                <a:solidFill>
                  <a:schemeClr val="bg1"/>
                </a:solidFill>
              </a:rPr>
              <a:t>M. V. Damania &amp; Co., </a:t>
            </a:r>
          </a:p>
          <a:p>
            <a:pPr algn="l" fontAlgn="base">
              <a:spcBef>
                <a:spcPct val="0"/>
              </a:spcBef>
              <a:spcAft>
                <a:spcPct val="0"/>
              </a:spcAft>
            </a:pPr>
            <a:r>
              <a:rPr lang="en-IN">
                <a:solidFill>
                  <a:schemeClr val="bg1"/>
                </a:solidFill>
              </a:rPr>
              <a:t>Chartered Accountants</a:t>
            </a:r>
            <a:endParaRPr lang="en-US">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100A0D66-C097-41AE-A850-6363D8F5507A}" type="slidenum">
              <a:rPr lang="en-US"/>
              <a:pPr fontAlgn="base">
                <a:spcBef>
                  <a:spcPct val="0"/>
                </a:spcBef>
                <a:spcAft>
                  <a:spcPct val="0"/>
                </a:spcAft>
              </a:pPr>
              <a:t>4</a:t>
            </a:fld>
            <a:endParaRPr lang="en-US"/>
          </a:p>
        </p:txBody>
      </p:sp>
      <p:sp>
        <p:nvSpPr>
          <p:cNvPr id="4" name="Title 3"/>
          <p:cNvSpPr>
            <a:spLocks noGrp="1"/>
          </p:cNvSpPr>
          <p:nvPr>
            <p:ph type="title"/>
          </p:nvPr>
        </p:nvSpPr>
        <p:spPr>
          <a:xfrm>
            <a:off x="381000" y="304800"/>
            <a:ext cx="8458200" cy="2133600"/>
          </a:xfrm>
        </p:spPr>
        <p:txBody>
          <a:bodyPr>
            <a:normAutofit fontScale="90000"/>
          </a:bodyPr>
          <a:lstStyle/>
          <a:p>
            <a:pPr algn="just" fontAlgn="auto">
              <a:spcAft>
                <a:spcPts val="0"/>
              </a:spcAft>
              <a:defRPr/>
            </a:pPr>
            <a:r>
              <a:rPr lang="en-US" dirty="0" smtClean="0"/>
              <a:t>3. A firm, in which a director, manager or his relative is a partner;</a:t>
            </a:r>
            <a:br>
              <a:rPr lang="en-US" dirty="0" smtClean="0"/>
            </a:br>
            <a:endParaRPr lang="en-US" dirty="0"/>
          </a:p>
        </p:txBody>
      </p:sp>
      <p:sp>
        <p:nvSpPr>
          <p:cNvPr id="5" name="Oval 4"/>
          <p:cNvSpPr/>
          <p:nvPr/>
        </p:nvSpPr>
        <p:spPr>
          <a:xfrm>
            <a:off x="2209800" y="4724400"/>
            <a:ext cx="14478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ABC &amp; Co.</a:t>
            </a:r>
          </a:p>
          <a:p>
            <a:pPr algn="ctr" fontAlgn="auto">
              <a:spcBef>
                <a:spcPts val="0"/>
              </a:spcBef>
              <a:spcAft>
                <a:spcPts val="0"/>
              </a:spcAft>
              <a:defRPr/>
            </a:pPr>
            <a:r>
              <a:rPr lang="en-US" dirty="0"/>
              <a:t>(Firm)</a:t>
            </a:r>
          </a:p>
        </p:txBody>
      </p:sp>
      <p:sp>
        <p:nvSpPr>
          <p:cNvPr id="6" name="Oval 5"/>
          <p:cNvSpPr/>
          <p:nvPr/>
        </p:nvSpPr>
        <p:spPr>
          <a:xfrm>
            <a:off x="5334000" y="4800600"/>
            <a:ext cx="18288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XYZ Ltd.</a:t>
            </a:r>
            <a:endParaRPr lang="en-US" dirty="0"/>
          </a:p>
        </p:txBody>
      </p:sp>
      <p:sp>
        <p:nvSpPr>
          <p:cNvPr id="11" name="Rectangle 10"/>
          <p:cNvSpPr/>
          <p:nvPr/>
        </p:nvSpPr>
        <p:spPr>
          <a:xfrm>
            <a:off x="3810000" y="228600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Mr. A</a:t>
            </a:r>
            <a:endParaRPr lang="en-US" dirty="0"/>
          </a:p>
        </p:txBody>
      </p:sp>
      <p:sp>
        <p:nvSpPr>
          <p:cNvPr id="12295" name="TextBox 12"/>
          <p:cNvSpPr txBox="1">
            <a:spLocks noChangeArrowheads="1"/>
          </p:cNvSpPr>
          <p:nvPr/>
        </p:nvSpPr>
        <p:spPr bwMode="auto">
          <a:xfrm rot="2958705">
            <a:off x="4496594" y="3783807"/>
            <a:ext cx="2490787" cy="368300"/>
          </a:xfrm>
          <a:prstGeom prst="rect">
            <a:avLst/>
          </a:prstGeom>
          <a:noFill/>
          <a:ln w="9525">
            <a:noFill/>
            <a:miter lim="800000"/>
            <a:headEnd/>
            <a:tailEnd/>
          </a:ln>
        </p:spPr>
        <p:txBody>
          <a:bodyPr>
            <a:spAutoFit/>
          </a:bodyPr>
          <a:lstStyle/>
          <a:p>
            <a:r>
              <a:rPr lang="en-US"/>
              <a:t>Director/Relative</a:t>
            </a:r>
          </a:p>
        </p:txBody>
      </p:sp>
      <p:cxnSp>
        <p:nvCxnSpPr>
          <p:cNvPr id="16" name="Straight Arrow Connector 15"/>
          <p:cNvCxnSpPr>
            <a:stCxn id="5" idx="0"/>
            <a:endCxn id="11" idx="2"/>
          </p:cNvCxnSpPr>
          <p:nvPr/>
        </p:nvCxnSpPr>
        <p:spPr>
          <a:xfrm rot="5400000" flipH="1" flipV="1">
            <a:off x="2686050" y="2990850"/>
            <a:ext cx="1981200" cy="14859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5" idx="6"/>
            <a:endCxn id="6" idx="2"/>
          </p:cNvCxnSpPr>
          <p:nvPr/>
        </p:nvCxnSpPr>
        <p:spPr>
          <a:xfrm>
            <a:off x="3657600" y="5295900"/>
            <a:ext cx="1676400" cy="38100"/>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
        <p:nvSpPr>
          <p:cNvPr id="12298" name="TextBox 21"/>
          <p:cNvSpPr txBox="1">
            <a:spLocks noChangeArrowheads="1"/>
          </p:cNvSpPr>
          <p:nvPr/>
        </p:nvSpPr>
        <p:spPr bwMode="auto">
          <a:xfrm rot="-3202004">
            <a:off x="2820194" y="3359944"/>
            <a:ext cx="1531938" cy="368300"/>
          </a:xfrm>
          <a:prstGeom prst="rect">
            <a:avLst/>
          </a:prstGeom>
          <a:noFill/>
          <a:ln w="9525">
            <a:noFill/>
            <a:miter lim="800000"/>
            <a:headEnd/>
            <a:tailEnd/>
          </a:ln>
        </p:spPr>
        <p:txBody>
          <a:bodyPr>
            <a:spAutoFit/>
          </a:bodyPr>
          <a:lstStyle/>
          <a:p>
            <a:r>
              <a:rPr lang="en-US"/>
              <a:t>Partner</a:t>
            </a:r>
          </a:p>
        </p:txBody>
      </p:sp>
      <p:cxnSp>
        <p:nvCxnSpPr>
          <p:cNvPr id="27" name="Straight Arrow Connector 26"/>
          <p:cNvCxnSpPr>
            <a:stCxn id="6" idx="0"/>
          </p:cNvCxnSpPr>
          <p:nvPr/>
        </p:nvCxnSpPr>
        <p:spPr>
          <a:xfrm rot="16200000" flipV="1">
            <a:off x="4343400" y="2895600"/>
            <a:ext cx="2057400" cy="17526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2300" name="TextBox 16"/>
          <p:cNvSpPr txBox="1">
            <a:spLocks noChangeArrowheads="1"/>
          </p:cNvSpPr>
          <p:nvPr/>
        </p:nvSpPr>
        <p:spPr bwMode="auto">
          <a:xfrm>
            <a:off x="3962400" y="5029200"/>
            <a:ext cx="1066800" cy="369888"/>
          </a:xfrm>
          <a:prstGeom prst="rect">
            <a:avLst/>
          </a:prstGeom>
          <a:noFill/>
          <a:ln w="9525">
            <a:noFill/>
            <a:miter lim="800000"/>
            <a:headEnd/>
            <a:tailEnd/>
          </a:ln>
        </p:spPr>
        <p:txBody>
          <a:bodyPr>
            <a:spAutoFit/>
          </a:bodyPr>
          <a:lstStyle/>
          <a:p>
            <a:r>
              <a:rPr lang="en-US">
                <a:solidFill>
                  <a:srgbClr val="FF0000"/>
                </a:solidFill>
              </a:rPr>
              <a:t>Related</a:t>
            </a:r>
          </a:p>
        </p:txBody>
      </p:sp>
      <p:sp>
        <p:nvSpPr>
          <p:cNvPr id="12301" name="TextBox 20"/>
          <p:cNvSpPr txBox="1">
            <a:spLocks noChangeArrowheads="1"/>
          </p:cNvSpPr>
          <p:nvPr/>
        </p:nvSpPr>
        <p:spPr bwMode="auto">
          <a:xfrm>
            <a:off x="4114800" y="5334000"/>
            <a:ext cx="762000" cy="369888"/>
          </a:xfrm>
          <a:prstGeom prst="rect">
            <a:avLst/>
          </a:prstGeom>
          <a:noFill/>
          <a:ln w="9525">
            <a:noFill/>
            <a:miter lim="800000"/>
            <a:headEnd/>
            <a:tailEnd/>
          </a:ln>
        </p:spPr>
        <p:txBody>
          <a:bodyPr>
            <a:spAutoFit/>
          </a:bodyPr>
          <a:lstStyle/>
          <a:p>
            <a:r>
              <a:rPr lang="en-US">
                <a:solidFill>
                  <a:srgbClr val="FF0000"/>
                </a:solidFill>
              </a:rPr>
              <a:t>Party</a:t>
            </a:r>
          </a:p>
        </p:txBody>
      </p:sp>
      <p:sp>
        <p:nvSpPr>
          <p:cNvPr id="12302" name="Footer Placeholder 8"/>
          <p:cNvSpPr>
            <a:spLocks noGrp="1"/>
          </p:cNvSpPr>
          <p:nvPr>
            <p:ph type="ftr" sz="quarter" idx="11"/>
          </p:nvPr>
        </p:nvSpPr>
        <p:spPr bwMode="auto">
          <a:xfrm>
            <a:off x="0" y="6492875"/>
            <a:ext cx="2351088"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r>
              <a:rPr lang="en-IN">
                <a:solidFill>
                  <a:schemeClr val="bg1"/>
                </a:solidFill>
              </a:rPr>
              <a:t>M. V. Damania &amp; Co., </a:t>
            </a:r>
          </a:p>
          <a:p>
            <a:pPr algn="l" fontAlgn="base">
              <a:spcBef>
                <a:spcPct val="0"/>
              </a:spcBef>
              <a:spcAft>
                <a:spcPct val="0"/>
              </a:spcAft>
            </a:pPr>
            <a:r>
              <a:rPr lang="en-IN">
                <a:solidFill>
                  <a:schemeClr val="bg1"/>
                </a:solidFill>
              </a:rPr>
              <a:t>Chartered Accountants</a:t>
            </a:r>
            <a:endParaRPr lang="en-US">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35546316-5089-4ADD-AC0B-EE6899543F10}" type="slidenum">
              <a:rPr lang="en-US"/>
              <a:pPr fontAlgn="base">
                <a:spcBef>
                  <a:spcPct val="0"/>
                </a:spcBef>
                <a:spcAft>
                  <a:spcPct val="0"/>
                </a:spcAft>
              </a:pPr>
              <a:t>5</a:t>
            </a:fld>
            <a:endParaRPr lang="en-US"/>
          </a:p>
        </p:txBody>
      </p:sp>
      <p:sp>
        <p:nvSpPr>
          <p:cNvPr id="4" name="Title 3"/>
          <p:cNvSpPr>
            <a:spLocks noGrp="1"/>
          </p:cNvSpPr>
          <p:nvPr>
            <p:ph type="title"/>
          </p:nvPr>
        </p:nvSpPr>
        <p:spPr>
          <a:xfrm>
            <a:off x="457200" y="533400"/>
            <a:ext cx="8305800" cy="1981200"/>
          </a:xfrm>
        </p:spPr>
        <p:txBody>
          <a:bodyPr>
            <a:normAutofit fontScale="90000"/>
          </a:bodyPr>
          <a:lstStyle/>
          <a:p>
            <a:pPr fontAlgn="auto">
              <a:spcAft>
                <a:spcPts val="0"/>
              </a:spcAft>
              <a:defRPr/>
            </a:pPr>
            <a:r>
              <a:rPr lang="en-US" dirty="0" smtClean="0"/>
              <a:t>4. A private company in which a director or manager is a member or director;</a:t>
            </a:r>
            <a:br>
              <a:rPr lang="en-US" dirty="0" smtClean="0"/>
            </a:br>
            <a:endParaRPr lang="en-US" dirty="0"/>
          </a:p>
        </p:txBody>
      </p:sp>
      <p:sp>
        <p:nvSpPr>
          <p:cNvPr id="5" name="Oval 4"/>
          <p:cNvSpPr/>
          <p:nvPr/>
        </p:nvSpPr>
        <p:spPr>
          <a:xfrm>
            <a:off x="2133600" y="4724400"/>
            <a:ext cx="16002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ABC Pvt. Ltd.</a:t>
            </a:r>
            <a:endParaRPr lang="en-US" dirty="0"/>
          </a:p>
        </p:txBody>
      </p:sp>
      <p:sp>
        <p:nvSpPr>
          <p:cNvPr id="6" name="Oval 5"/>
          <p:cNvSpPr/>
          <p:nvPr/>
        </p:nvSpPr>
        <p:spPr>
          <a:xfrm>
            <a:off x="5486400" y="4800600"/>
            <a:ext cx="16002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XYZ Ltd.</a:t>
            </a:r>
            <a:endParaRPr lang="en-US" dirty="0"/>
          </a:p>
        </p:txBody>
      </p:sp>
      <p:sp>
        <p:nvSpPr>
          <p:cNvPr id="7" name="Rectangle 6"/>
          <p:cNvSpPr/>
          <p:nvPr/>
        </p:nvSpPr>
        <p:spPr>
          <a:xfrm>
            <a:off x="3810000" y="228600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Mr. A</a:t>
            </a:r>
            <a:endParaRPr lang="en-US" dirty="0"/>
          </a:p>
        </p:txBody>
      </p:sp>
      <p:sp>
        <p:nvSpPr>
          <p:cNvPr id="13319" name="TextBox 7"/>
          <p:cNvSpPr txBox="1">
            <a:spLocks noChangeArrowheads="1"/>
          </p:cNvSpPr>
          <p:nvPr/>
        </p:nvSpPr>
        <p:spPr bwMode="auto">
          <a:xfrm rot="3001261">
            <a:off x="4572794" y="3707607"/>
            <a:ext cx="2490787" cy="368300"/>
          </a:xfrm>
          <a:prstGeom prst="rect">
            <a:avLst/>
          </a:prstGeom>
          <a:noFill/>
          <a:ln w="9525">
            <a:noFill/>
            <a:miter lim="800000"/>
            <a:headEnd/>
            <a:tailEnd/>
          </a:ln>
        </p:spPr>
        <p:txBody>
          <a:bodyPr>
            <a:spAutoFit/>
          </a:bodyPr>
          <a:lstStyle/>
          <a:p>
            <a:r>
              <a:rPr lang="en-US"/>
              <a:t>Director/Manager</a:t>
            </a:r>
          </a:p>
        </p:txBody>
      </p:sp>
      <p:cxnSp>
        <p:nvCxnSpPr>
          <p:cNvPr id="9" name="Straight Arrow Connector 8"/>
          <p:cNvCxnSpPr>
            <a:stCxn id="5" idx="0"/>
            <a:endCxn id="7" idx="2"/>
          </p:cNvCxnSpPr>
          <p:nvPr/>
        </p:nvCxnSpPr>
        <p:spPr>
          <a:xfrm rot="5400000" flipH="1" flipV="1">
            <a:off x="2686050" y="2990850"/>
            <a:ext cx="1981200" cy="14859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6"/>
            <a:endCxn id="6" idx="2"/>
          </p:cNvCxnSpPr>
          <p:nvPr/>
        </p:nvCxnSpPr>
        <p:spPr>
          <a:xfrm>
            <a:off x="3733800" y="5295900"/>
            <a:ext cx="1752600" cy="38100"/>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
        <p:nvSpPr>
          <p:cNvPr id="13322" name="TextBox 10"/>
          <p:cNvSpPr txBox="1">
            <a:spLocks noChangeArrowheads="1"/>
          </p:cNvSpPr>
          <p:nvPr/>
        </p:nvSpPr>
        <p:spPr bwMode="auto">
          <a:xfrm rot="-3193033">
            <a:off x="2253457" y="3350419"/>
            <a:ext cx="2692400" cy="369887"/>
          </a:xfrm>
          <a:prstGeom prst="rect">
            <a:avLst/>
          </a:prstGeom>
          <a:noFill/>
          <a:ln w="9525">
            <a:noFill/>
            <a:miter lim="800000"/>
            <a:headEnd/>
            <a:tailEnd/>
          </a:ln>
        </p:spPr>
        <p:txBody>
          <a:bodyPr>
            <a:spAutoFit/>
          </a:bodyPr>
          <a:lstStyle/>
          <a:p>
            <a:r>
              <a:rPr lang="en-US"/>
              <a:t>Member/ Director</a:t>
            </a:r>
          </a:p>
        </p:txBody>
      </p:sp>
      <p:cxnSp>
        <p:nvCxnSpPr>
          <p:cNvPr id="13" name="Straight Arrow Connector 12"/>
          <p:cNvCxnSpPr/>
          <p:nvPr/>
        </p:nvCxnSpPr>
        <p:spPr>
          <a:xfrm rot="16200000" flipV="1">
            <a:off x="4381500" y="2857500"/>
            <a:ext cx="2057400" cy="18288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3324" name="TextBox 21"/>
          <p:cNvSpPr txBox="1">
            <a:spLocks noChangeArrowheads="1"/>
          </p:cNvSpPr>
          <p:nvPr/>
        </p:nvSpPr>
        <p:spPr bwMode="auto">
          <a:xfrm>
            <a:off x="4114800" y="4953000"/>
            <a:ext cx="1066800" cy="369888"/>
          </a:xfrm>
          <a:prstGeom prst="rect">
            <a:avLst/>
          </a:prstGeom>
          <a:noFill/>
          <a:ln w="9525">
            <a:noFill/>
            <a:miter lim="800000"/>
            <a:headEnd/>
            <a:tailEnd/>
          </a:ln>
        </p:spPr>
        <p:txBody>
          <a:bodyPr>
            <a:spAutoFit/>
          </a:bodyPr>
          <a:lstStyle/>
          <a:p>
            <a:r>
              <a:rPr lang="en-US">
                <a:solidFill>
                  <a:srgbClr val="FF0000"/>
                </a:solidFill>
              </a:rPr>
              <a:t>Related</a:t>
            </a:r>
          </a:p>
        </p:txBody>
      </p:sp>
      <p:sp>
        <p:nvSpPr>
          <p:cNvPr id="13325" name="TextBox 22"/>
          <p:cNvSpPr txBox="1">
            <a:spLocks noChangeArrowheads="1"/>
          </p:cNvSpPr>
          <p:nvPr/>
        </p:nvSpPr>
        <p:spPr bwMode="auto">
          <a:xfrm>
            <a:off x="4267200" y="5334000"/>
            <a:ext cx="742950" cy="369888"/>
          </a:xfrm>
          <a:prstGeom prst="rect">
            <a:avLst/>
          </a:prstGeom>
          <a:noFill/>
          <a:ln w="9525">
            <a:noFill/>
            <a:miter lim="800000"/>
            <a:headEnd/>
            <a:tailEnd/>
          </a:ln>
        </p:spPr>
        <p:txBody>
          <a:bodyPr wrap="none">
            <a:spAutoFit/>
          </a:bodyPr>
          <a:lstStyle/>
          <a:p>
            <a:r>
              <a:rPr lang="en-US">
                <a:solidFill>
                  <a:srgbClr val="FF0000"/>
                </a:solidFill>
              </a:rPr>
              <a:t>Party</a:t>
            </a:r>
          </a:p>
        </p:txBody>
      </p:sp>
      <p:sp>
        <p:nvSpPr>
          <p:cNvPr id="13326" name="Footer Placeholder 8"/>
          <p:cNvSpPr>
            <a:spLocks noGrp="1"/>
          </p:cNvSpPr>
          <p:nvPr>
            <p:ph type="ftr" sz="quarter" idx="11"/>
          </p:nvPr>
        </p:nvSpPr>
        <p:spPr bwMode="auto">
          <a:xfrm>
            <a:off x="0" y="6492875"/>
            <a:ext cx="2351088"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r>
              <a:rPr lang="en-IN">
                <a:solidFill>
                  <a:schemeClr val="bg1"/>
                </a:solidFill>
              </a:rPr>
              <a:t>M. V. Damania &amp; Co., </a:t>
            </a:r>
          </a:p>
          <a:p>
            <a:pPr algn="l" fontAlgn="base">
              <a:spcBef>
                <a:spcPct val="0"/>
              </a:spcBef>
              <a:spcAft>
                <a:spcPct val="0"/>
              </a:spcAft>
            </a:pPr>
            <a:r>
              <a:rPr lang="en-IN">
                <a:solidFill>
                  <a:schemeClr val="bg1"/>
                </a:solidFill>
              </a:rPr>
              <a:t>Chartered Accountants</a:t>
            </a:r>
            <a:endParaRPr lang="en-US">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8EDCCEC-E774-4B68-AF74-8355D547393D}" type="slidenum">
              <a:rPr lang="en-US"/>
              <a:pPr fontAlgn="base">
                <a:spcBef>
                  <a:spcPct val="0"/>
                </a:spcBef>
                <a:spcAft>
                  <a:spcPct val="0"/>
                </a:spcAft>
              </a:pPr>
              <a:t>6</a:t>
            </a:fld>
            <a:endParaRPr lang="en-US"/>
          </a:p>
        </p:txBody>
      </p:sp>
      <p:sp>
        <p:nvSpPr>
          <p:cNvPr id="4" name="Title 3"/>
          <p:cNvSpPr>
            <a:spLocks noGrp="1"/>
          </p:cNvSpPr>
          <p:nvPr>
            <p:ph type="title"/>
          </p:nvPr>
        </p:nvSpPr>
        <p:spPr>
          <a:xfrm>
            <a:off x="457200" y="457200"/>
            <a:ext cx="8229600" cy="1143000"/>
          </a:xfrm>
        </p:spPr>
        <p:txBody>
          <a:bodyPr>
            <a:noAutofit/>
          </a:bodyPr>
          <a:lstStyle/>
          <a:p>
            <a:pPr algn="just" fontAlgn="auto">
              <a:spcAft>
                <a:spcPts val="0"/>
              </a:spcAft>
              <a:defRPr/>
            </a:pPr>
            <a:r>
              <a:rPr lang="en-US" sz="2400" dirty="0" smtClean="0"/>
              <a:t>5. A public company in which a director or manager is a director and holds along with his relatives, more than two per cent. of its paid-up share capital;</a:t>
            </a:r>
            <a:br>
              <a:rPr lang="en-US" sz="2400" dirty="0" smtClean="0"/>
            </a:br>
            <a:endParaRPr lang="en-US" sz="2400" b="0" dirty="0"/>
          </a:p>
        </p:txBody>
      </p:sp>
      <p:sp>
        <p:nvSpPr>
          <p:cNvPr id="5" name="Oval 4"/>
          <p:cNvSpPr/>
          <p:nvPr/>
        </p:nvSpPr>
        <p:spPr>
          <a:xfrm>
            <a:off x="2057400" y="5181600"/>
            <a:ext cx="16002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ABC Pvt. Ltd.</a:t>
            </a:r>
            <a:endParaRPr lang="en-US" dirty="0"/>
          </a:p>
        </p:txBody>
      </p:sp>
      <p:sp>
        <p:nvSpPr>
          <p:cNvPr id="6" name="Oval 5"/>
          <p:cNvSpPr/>
          <p:nvPr/>
        </p:nvSpPr>
        <p:spPr>
          <a:xfrm>
            <a:off x="5562600" y="5181600"/>
            <a:ext cx="1676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XYZ  Ltd.</a:t>
            </a:r>
            <a:endParaRPr lang="en-US" dirty="0"/>
          </a:p>
        </p:txBody>
      </p:sp>
      <p:sp>
        <p:nvSpPr>
          <p:cNvPr id="7" name="Rectangle 6"/>
          <p:cNvSpPr/>
          <p:nvPr/>
        </p:nvSpPr>
        <p:spPr>
          <a:xfrm>
            <a:off x="3810000" y="152400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Mr. A</a:t>
            </a:r>
            <a:endParaRPr lang="en-US" dirty="0"/>
          </a:p>
        </p:txBody>
      </p:sp>
      <p:sp>
        <p:nvSpPr>
          <p:cNvPr id="14343" name="TextBox 7"/>
          <p:cNvSpPr txBox="1">
            <a:spLocks noChangeArrowheads="1"/>
          </p:cNvSpPr>
          <p:nvPr/>
        </p:nvSpPr>
        <p:spPr bwMode="auto">
          <a:xfrm rot="3509976">
            <a:off x="4204494" y="3051969"/>
            <a:ext cx="3714750" cy="922338"/>
          </a:xfrm>
          <a:prstGeom prst="rect">
            <a:avLst/>
          </a:prstGeom>
          <a:noFill/>
          <a:ln w="9525">
            <a:noFill/>
            <a:miter lim="800000"/>
            <a:headEnd/>
            <a:tailEnd/>
          </a:ln>
        </p:spPr>
        <p:txBody>
          <a:bodyPr>
            <a:spAutoFit/>
          </a:bodyPr>
          <a:lstStyle/>
          <a:p>
            <a:pPr algn="ctr"/>
            <a:r>
              <a:rPr lang="en-US"/>
              <a:t>Director and Shareholder holding more than 2% of PSC along with his relatives</a:t>
            </a:r>
          </a:p>
        </p:txBody>
      </p:sp>
      <p:cxnSp>
        <p:nvCxnSpPr>
          <p:cNvPr id="9" name="Straight Arrow Connector 8"/>
          <p:cNvCxnSpPr>
            <a:stCxn id="5" idx="0"/>
            <a:endCxn id="7" idx="2"/>
          </p:cNvCxnSpPr>
          <p:nvPr/>
        </p:nvCxnSpPr>
        <p:spPr>
          <a:xfrm rot="5400000" flipH="1" flipV="1">
            <a:off x="2038350" y="2800350"/>
            <a:ext cx="3200400" cy="15621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6"/>
            <a:endCxn id="6" idx="2"/>
          </p:cNvCxnSpPr>
          <p:nvPr/>
        </p:nvCxnSpPr>
        <p:spPr>
          <a:xfrm flipV="1">
            <a:off x="3657600" y="5715000"/>
            <a:ext cx="1905000" cy="38100"/>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
        <p:nvSpPr>
          <p:cNvPr id="14346" name="TextBox 10"/>
          <p:cNvSpPr txBox="1">
            <a:spLocks noChangeArrowheads="1"/>
          </p:cNvSpPr>
          <p:nvPr/>
        </p:nvSpPr>
        <p:spPr bwMode="auto">
          <a:xfrm rot="-3878094">
            <a:off x="2140744" y="3396456"/>
            <a:ext cx="2692400" cy="369888"/>
          </a:xfrm>
          <a:prstGeom prst="rect">
            <a:avLst/>
          </a:prstGeom>
          <a:noFill/>
          <a:ln w="9525">
            <a:noFill/>
            <a:miter lim="800000"/>
            <a:headEnd/>
            <a:tailEnd/>
          </a:ln>
        </p:spPr>
        <p:txBody>
          <a:bodyPr>
            <a:spAutoFit/>
          </a:bodyPr>
          <a:lstStyle/>
          <a:p>
            <a:r>
              <a:rPr lang="en-US"/>
              <a:t>Manager/ Director</a:t>
            </a:r>
          </a:p>
        </p:txBody>
      </p:sp>
      <p:cxnSp>
        <p:nvCxnSpPr>
          <p:cNvPr id="13" name="Straight Arrow Connector 12"/>
          <p:cNvCxnSpPr>
            <a:stCxn id="6" idx="0"/>
            <a:endCxn id="7" idx="2"/>
          </p:cNvCxnSpPr>
          <p:nvPr/>
        </p:nvCxnSpPr>
        <p:spPr>
          <a:xfrm rot="16200000" flipV="1">
            <a:off x="3810000" y="2590800"/>
            <a:ext cx="3200400" cy="19812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4348" name="TextBox 16"/>
          <p:cNvSpPr txBox="1">
            <a:spLocks noChangeArrowheads="1"/>
          </p:cNvSpPr>
          <p:nvPr/>
        </p:nvSpPr>
        <p:spPr bwMode="auto">
          <a:xfrm>
            <a:off x="4038600" y="5410200"/>
            <a:ext cx="1066800" cy="369888"/>
          </a:xfrm>
          <a:prstGeom prst="rect">
            <a:avLst/>
          </a:prstGeom>
          <a:noFill/>
          <a:ln w="9525">
            <a:noFill/>
            <a:miter lim="800000"/>
            <a:headEnd/>
            <a:tailEnd/>
          </a:ln>
        </p:spPr>
        <p:txBody>
          <a:bodyPr>
            <a:spAutoFit/>
          </a:bodyPr>
          <a:lstStyle/>
          <a:p>
            <a:r>
              <a:rPr lang="en-US">
                <a:solidFill>
                  <a:srgbClr val="FF0000"/>
                </a:solidFill>
              </a:rPr>
              <a:t>Related</a:t>
            </a:r>
          </a:p>
        </p:txBody>
      </p:sp>
      <p:sp>
        <p:nvSpPr>
          <p:cNvPr id="14349" name="TextBox 17"/>
          <p:cNvSpPr txBox="1">
            <a:spLocks noChangeArrowheads="1"/>
          </p:cNvSpPr>
          <p:nvPr/>
        </p:nvSpPr>
        <p:spPr bwMode="auto">
          <a:xfrm>
            <a:off x="4191000" y="5791200"/>
            <a:ext cx="742950" cy="369888"/>
          </a:xfrm>
          <a:prstGeom prst="rect">
            <a:avLst/>
          </a:prstGeom>
          <a:noFill/>
          <a:ln w="9525">
            <a:noFill/>
            <a:miter lim="800000"/>
            <a:headEnd/>
            <a:tailEnd/>
          </a:ln>
        </p:spPr>
        <p:txBody>
          <a:bodyPr wrap="none">
            <a:spAutoFit/>
          </a:bodyPr>
          <a:lstStyle/>
          <a:p>
            <a:r>
              <a:rPr lang="en-US">
                <a:solidFill>
                  <a:srgbClr val="FF0000"/>
                </a:solidFill>
              </a:rPr>
              <a:t>Party</a:t>
            </a:r>
          </a:p>
        </p:txBody>
      </p:sp>
      <p:sp>
        <p:nvSpPr>
          <p:cNvPr id="14350" name="Footer Placeholder 8"/>
          <p:cNvSpPr>
            <a:spLocks noGrp="1"/>
          </p:cNvSpPr>
          <p:nvPr>
            <p:ph type="ftr" sz="quarter" idx="11"/>
          </p:nvPr>
        </p:nvSpPr>
        <p:spPr bwMode="auto">
          <a:xfrm>
            <a:off x="0" y="6492875"/>
            <a:ext cx="2351088"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r>
              <a:rPr lang="en-IN">
                <a:solidFill>
                  <a:schemeClr val="bg1"/>
                </a:solidFill>
              </a:rPr>
              <a:t>M. V. Damania &amp; Co., </a:t>
            </a:r>
          </a:p>
          <a:p>
            <a:pPr algn="l" fontAlgn="base">
              <a:spcBef>
                <a:spcPct val="0"/>
              </a:spcBef>
              <a:spcAft>
                <a:spcPct val="0"/>
              </a:spcAft>
            </a:pPr>
            <a:r>
              <a:rPr lang="en-IN">
                <a:solidFill>
                  <a:schemeClr val="bg1"/>
                </a:solidFill>
              </a:rPr>
              <a:t>Chartered Accountants</a:t>
            </a:r>
            <a:endParaRPr lang="en-US">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7038D5C3-5A25-4F00-99B9-CA8FE8F5EFE6}" type="slidenum">
              <a:rPr lang="en-US"/>
              <a:pPr fontAlgn="base">
                <a:spcBef>
                  <a:spcPct val="0"/>
                </a:spcBef>
                <a:spcAft>
                  <a:spcPct val="0"/>
                </a:spcAft>
              </a:pPr>
              <a:t>7</a:t>
            </a:fld>
            <a:endParaRPr lang="en-US"/>
          </a:p>
        </p:txBody>
      </p:sp>
      <p:sp>
        <p:nvSpPr>
          <p:cNvPr id="4" name="Title 3"/>
          <p:cNvSpPr>
            <a:spLocks noGrp="1"/>
          </p:cNvSpPr>
          <p:nvPr>
            <p:ph type="title"/>
          </p:nvPr>
        </p:nvSpPr>
        <p:spPr>
          <a:xfrm>
            <a:off x="457200" y="152400"/>
            <a:ext cx="8001000" cy="2133600"/>
          </a:xfrm>
        </p:spPr>
        <p:txBody>
          <a:bodyPr>
            <a:noAutofit/>
          </a:bodyPr>
          <a:lstStyle/>
          <a:p>
            <a:pPr algn="just" fontAlgn="auto">
              <a:spcAft>
                <a:spcPts val="0"/>
              </a:spcAft>
              <a:defRPr/>
            </a:pPr>
            <a:r>
              <a:rPr lang="en-US" sz="2400" dirty="0" smtClean="0"/>
              <a:t>6. Any body corporate whose Board of Directors, managing director or manager is accustomed to act in accordance with the advice, directions or instructions of a director or manager;</a:t>
            </a:r>
            <a:br>
              <a:rPr lang="en-US" sz="2400" dirty="0" smtClean="0"/>
            </a:br>
            <a:endParaRPr lang="en-US" sz="2400" dirty="0"/>
          </a:p>
        </p:txBody>
      </p:sp>
      <p:sp>
        <p:nvSpPr>
          <p:cNvPr id="6" name="Oval 5"/>
          <p:cNvSpPr/>
          <p:nvPr/>
        </p:nvSpPr>
        <p:spPr>
          <a:xfrm>
            <a:off x="3962400" y="5486400"/>
            <a:ext cx="18288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Body Corporate</a:t>
            </a:r>
            <a:endParaRPr lang="en-US" dirty="0"/>
          </a:p>
        </p:txBody>
      </p:sp>
      <p:sp>
        <p:nvSpPr>
          <p:cNvPr id="7" name="Rectangle 6"/>
          <p:cNvSpPr/>
          <p:nvPr/>
        </p:nvSpPr>
        <p:spPr>
          <a:xfrm>
            <a:off x="457200" y="220980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Mr. A</a:t>
            </a:r>
            <a:endParaRPr lang="en-US" dirty="0"/>
          </a:p>
        </p:txBody>
      </p:sp>
      <p:cxnSp>
        <p:nvCxnSpPr>
          <p:cNvPr id="9" name="Straight Arrow Connector 8"/>
          <p:cNvCxnSpPr>
            <a:stCxn id="37" idx="0"/>
            <a:endCxn id="7" idx="2"/>
          </p:cNvCxnSpPr>
          <p:nvPr/>
        </p:nvCxnSpPr>
        <p:spPr>
          <a:xfrm rot="5400000" flipH="1" flipV="1">
            <a:off x="-342899" y="4076700"/>
            <a:ext cx="2819400" cy="3175"/>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5367" name="TextBox 10"/>
          <p:cNvSpPr txBox="1">
            <a:spLocks noChangeArrowheads="1"/>
          </p:cNvSpPr>
          <p:nvPr/>
        </p:nvSpPr>
        <p:spPr bwMode="auto">
          <a:xfrm rot="-5400000">
            <a:off x="-464343" y="3960019"/>
            <a:ext cx="2692400" cy="369887"/>
          </a:xfrm>
          <a:prstGeom prst="rect">
            <a:avLst/>
          </a:prstGeom>
          <a:noFill/>
          <a:ln w="9525">
            <a:noFill/>
            <a:miter lim="800000"/>
            <a:headEnd/>
            <a:tailEnd/>
          </a:ln>
        </p:spPr>
        <p:txBody>
          <a:bodyPr>
            <a:spAutoFit/>
          </a:bodyPr>
          <a:lstStyle/>
          <a:p>
            <a:r>
              <a:rPr lang="en-US"/>
              <a:t>Manager/ Director</a:t>
            </a:r>
          </a:p>
        </p:txBody>
      </p:sp>
      <p:sp>
        <p:nvSpPr>
          <p:cNvPr id="15368" name="TextBox 22"/>
          <p:cNvSpPr txBox="1">
            <a:spLocks noChangeArrowheads="1"/>
          </p:cNvSpPr>
          <p:nvPr/>
        </p:nvSpPr>
        <p:spPr bwMode="auto">
          <a:xfrm rot="5400000">
            <a:off x="4058444" y="3906044"/>
            <a:ext cx="2209800" cy="646112"/>
          </a:xfrm>
          <a:prstGeom prst="rect">
            <a:avLst/>
          </a:prstGeom>
          <a:noFill/>
          <a:ln w="9525">
            <a:noFill/>
            <a:miter lim="800000"/>
            <a:headEnd/>
            <a:tailEnd/>
          </a:ln>
        </p:spPr>
        <p:txBody>
          <a:bodyPr>
            <a:spAutoFit/>
          </a:bodyPr>
          <a:lstStyle/>
          <a:p>
            <a:r>
              <a:rPr lang="en-US"/>
              <a:t>Board of Director, MD or Manager.</a:t>
            </a:r>
          </a:p>
        </p:txBody>
      </p:sp>
      <p:cxnSp>
        <p:nvCxnSpPr>
          <p:cNvPr id="33" name="Straight Arrow Connector 32"/>
          <p:cNvCxnSpPr>
            <a:stCxn id="7" idx="3"/>
            <a:endCxn id="30" idx="1"/>
          </p:cNvCxnSpPr>
          <p:nvPr/>
        </p:nvCxnSpPr>
        <p:spPr>
          <a:xfrm>
            <a:off x="1676400" y="2438400"/>
            <a:ext cx="25908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370" name="TextBox 33"/>
          <p:cNvSpPr txBox="1">
            <a:spLocks noChangeArrowheads="1"/>
          </p:cNvSpPr>
          <p:nvPr/>
        </p:nvSpPr>
        <p:spPr bwMode="auto">
          <a:xfrm>
            <a:off x="1676400" y="2438400"/>
            <a:ext cx="2514600" cy="923925"/>
          </a:xfrm>
          <a:prstGeom prst="rect">
            <a:avLst/>
          </a:prstGeom>
          <a:noFill/>
          <a:ln w="9525">
            <a:noFill/>
            <a:miter lim="800000"/>
            <a:headEnd/>
            <a:tailEnd/>
          </a:ln>
        </p:spPr>
        <p:txBody>
          <a:bodyPr>
            <a:spAutoFit/>
          </a:bodyPr>
          <a:lstStyle/>
          <a:p>
            <a:r>
              <a:rPr lang="en-US"/>
              <a:t>Mr. B is accustomed to act on instructions of Mr. A</a:t>
            </a:r>
          </a:p>
        </p:txBody>
      </p:sp>
      <p:sp>
        <p:nvSpPr>
          <p:cNvPr id="15371" name="TextBox 37"/>
          <p:cNvSpPr txBox="1">
            <a:spLocks noChangeArrowheads="1"/>
          </p:cNvSpPr>
          <p:nvPr/>
        </p:nvSpPr>
        <p:spPr bwMode="auto">
          <a:xfrm>
            <a:off x="5715000" y="2362200"/>
            <a:ext cx="3429000" cy="3140075"/>
          </a:xfrm>
          <a:prstGeom prst="rect">
            <a:avLst/>
          </a:prstGeom>
          <a:noFill/>
          <a:ln w="9525">
            <a:noFill/>
            <a:miter lim="800000"/>
            <a:headEnd/>
            <a:tailEnd/>
          </a:ln>
        </p:spPr>
        <p:txBody>
          <a:bodyPr>
            <a:spAutoFit/>
          </a:bodyPr>
          <a:lstStyle/>
          <a:p>
            <a:pPr marL="342900" indent="-342900">
              <a:buFont typeface="Lucida Sans Unicode" pitchFamily="34" charset="0"/>
              <a:buAutoNum type="arabicPeriod"/>
            </a:pPr>
            <a:r>
              <a:rPr lang="en-US"/>
              <a:t>Body Corporate u/s 2(11) also includes a company incorporated outside India.</a:t>
            </a:r>
          </a:p>
          <a:p>
            <a:pPr marL="342900" indent="-342900">
              <a:buFont typeface="Lucida Sans Unicode" pitchFamily="34" charset="0"/>
              <a:buAutoNum type="arabicPeriod"/>
            </a:pPr>
            <a:endParaRPr lang="en-US"/>
          </a:p>
          <a:p>
            <a:pPr marL="342900" indent="-342900">
              <a:buFont typeface="Lucida Sans Unicode" pitchFamily="34" charset="0"/>
              <a:buAutoNum type="arabicPeriod"/>
            </a:pPr>
            <a:r>
              <a:rPr lang="en-US"/>
              <a:t>Provided that nothing in this clause shall apply to the advice directions or instructions given in a professional capacity;</a:t>
            </a:r>
          </a:p>
          <a:p>
            <a:pPr marL="342900" indent="-342900">
              <a:buFont typeface="Lucida Sans Unicode" pitchFamily="34" charset="0"/>
              <a:buAutoNum type="arabicPeriod"/>
            </a:pPr>
            <a:endParaRPr lang="en-US"/>
          </a:p>
        </p:txBody>
      </p:sp>
      <p:cxnSp>
        <p:nvCxnSpPr>
          <p:cNvPr id="18" name="Straight Arrow Connector 17"/>
          <p:cNvCxnSpPr>
            <a:stCxn id="30" idx="2"/>
            <a:endCxn id="6" idx="0"/>
          </p:cNvCxnSpPr>
          <p:nvPr/>
        </p:nvCxnSpPr>
        <p:spPr>
          <a:xfrm rot="5400000">
            <a:off x="3467101" y="4076700"/>
            <a:ext cx="2819400" cy="317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0" name="Rectangle 29"/>
          <p:cNvSpPr/>
          <p:nvPr/>
        </p:nvSpPr>
        <p:spPr>
          <a:xfrm>
            <a:off x="4267200" y="220980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Mr. B</a:t>
            </a:r>
            <a:endParaRPr lang="en-US" dirty="0"/>
          </a:p>
        </p:txBody>
      </p:sp>
      <p:sp>
        <p:nvSpPr>
          <p:cNvPr id="15374" name="TextBox 34"/>
          <p:cNvSpPr txBox="1">
            <a:spLocks noChangeArrowheads="1"/>
          </p:cNvSpPr>
          <p:nvPr/>
        </p:nvSpPr>
        <p:spPr bwMode="auto">
          <a:xfrm>
            <a:off x="2514600" y="5726113"/>
            <a:ext cx="1066800" cy="369887"/>
          </a:xfrm>
          <a:prstGeom prst="rect">
            <a:avLst/>
          </a:prstGeom>
          <a:noFill/>
          <a:ln w="9525">
            <a:noFill/>
            <a:miter lim="800000"/>
            <a:headEnd/>
            <a:tailEnd/>
          </a:ln>
        </p:spPr>
        <p:txBody>
          <a:bodyPr>
            <a:spAutoFit/>
          </a:bodyPr>
          <a:lstStyle/>
          <a:p>
            <a:r>
              <a:rPr lang="en-US">
                <a:solidFill>
                  <a:srgbClr val="FF0000"/>
                </a:solidFill>
              </a:rPr>
              <a:t>Related</a:t>
            </a:r>
          </a:p>
        </p:txBody>
      </p:sp>
      <p:sp>
        <p:nvSpPr>
          <p:cNvPr id="15375" name="TextBox 35"/>
          <p:cNvSpPr txBox="1">
            <a:spLocks noChangeArrowheads="1"/>
          </p:cNvSpPr>
          <p:nvPr/>
        </p:nvSpPr>
        <p:spPr bwMode="auto">
          <a:xfrm>
            <a:off x="2667000" y="6107113"/>
            <a:ext cx="742950" cy="369887"/>
          </a:xfrm>
          <a:prstGeom prst="rect">
            <a:avLst/>
          </a:prstGeom>
          <a:noFill/>
          <a:ln w="9525">
            <a:noFill/>
            <a:miter lim="800000"/>
            <a:headEnd/>
            <a:tailEnd/>
          </a:ln>
        </p:spPr>
        <p:txBody>
          <a:bodyPr wrap="none">
            <a:spAutoFit/>
          </a:bodyPr>
          <a:lstStyle/>
          <a:p>
            <a:r>
              <a:rPr lang="en-US">
                <a:solidFill>
                  <a:srgbClr val="FF0000"/>
                </a:solidFill>
              </a:rPr>
              <a:t>Party</a:t>
            </a:r>
          </a:p>
        </p:txBody>
      </p:sp>
      <p:sp>
        <p:nvSpPr>
          <p:cNvPr id="37" name="Oval 36"/>
          <p:cNvSpPr/>
          <p:nvPr/>
        </p:nvSpPr>
        <p:spPr>
          <a:xfrm>
            <a:off x="152400" y="5486400"/>
            <a:ext cx="18288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XYZ Ltd.</a:t>
            </a:r>
            <a:endParaRPr lang="en-US" dirty="0"/>
          </a:p>
        </p:txBody>
      </p:sp>
      <p:cxnSp>
        <p:nvCxnSpPr>
          <p:cNvPr id="22" name="Straight Arrow Connector 21"/>
          <p:cNvCxnSpPr>
            <a:stCxn id="37" idx="6"/>
            <a:endCxn id="6" idx="2"/>
          </p:cNvCxnSpPr>
          <p:nvPr/>
        </p:nvCxnSpPr>
        <p:spPr>
          <a:xfrm>
            <a:off x="1981200" y="6019800"/>
            <a:ext cx="1981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5378" name="Footer Placeholder 8"/>
          <p:cNvSpPr>
            <a:spLocks noGrp="1"/>
          </p:cNvSpPr>
          <p:nvPr>
            <p:ph type="ftr" sz="quarter" idx="11"/>
          </p:nvPr>
        </p:nvSpPr>
        <p:spPr bwMode="auto">
          <a:xfrm>
            <a:off x="0" y="6569075"/>
            <a:ext cx="2351088"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r>
              <a:rPr lang="en-IN">
                <a:solidFill>
                  <a:schemeClr val="bg1"/>
                </a:solidFill>
              </a:rPr>
              <a:t>M. V. Damania &amp; Co., </a:t>
            </a:r>
          </a:p>
          <a:p>
            <a:pPr algn="l" fontAlgn="base">
              <a:spcBef>
                <a:spcPct val="0"/>
              </a:spcBef>
              <a:spcAft>
                <a:spcPct val="0"/>
              </a:spcAft>
            </a:pPr>
            <a:r>
              <a:rPr lang="en-IN">
                <a:solidFill>
                  <a:schemeClr val="bg1"/>
                </a:solidFill>
              </a:rPr>
              <a:t>Chartered Accountants</a:t>
            </a:r>
            <a:endParaRPr lang="en-US">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D55C273-85BF-477E-9652-7812809109BC}" type="slidenum">
              <a:rPr lang="en-US"/>
              <a:pPr fontAlgn="base">
                <a:spcBef>
                  <a:spcPct val="0"/>
                </a:spcBef>
                <a:spcAft>
                  <a:spcPct val="0"/>
                </a:spcAft>
              </a:pPr>
              <a:t>8</a:t>
            </a:fld>
            <a:endParaRPr lang="en-US"/>
          </a:p>
        </p:txBody>
      </p:sp>
      <p:sp>
        <p:nvSpPr>
          <p:cNvPr id="4" name="Title 3"/>
          <p:cNvSpPr>
            <a:spLocks noGrp="1"/>
          </p:cNvSpPr>
          <p:nvPr>
            <p:ph type="title"/>
          </p:nvPr>
        </p:nvSpPr>
        <p:spPr>
          <a:xfrm>
            <a:off x="457200" y="411162"/>
            <a:ext cx="8229600" cy="1417638"/>
          </a:xfrm>
        </p:spPr>
        <p:txBody>
          <a:bodyPr>
            <a:noAutofit/>
          </a:bodyPr>
          <a:lstStyle/>
          <a:p>
            <a:pPr algn="just" fontAlgn="auto">
              <a:spcAft>
                <a:spcPts val="0"/>
              </a:spcAft>
              <a:defRPr/>
            </a:pPr>
            <a:r>
              <a:rPr lang="en-US" sz="2400" dirty="0" smtClean="0"/>
              <a:t>7. Any person on whose advice, directions or instructions a director or manager is accustomed to act;</a:t>
            </a:r>
            <a:br>
              <a:rPr lang="en-US" sz="2400" dirty="0" smtClean="0"/>
            </a:br>
            <a:endParaRPr lang="en-US" sz="2400" dirty="0"/>
          </a:p>
        </p:txBody>
      </p:sp>
      <p:sp>
        <p:nvSpPr>
          <p:cNvPr id="7" name="Rectangle 6"/>
          <p:cNvSpPr/>
          <p:nvPr/>
        </p:nvSpPr>
        <p:spPr>
          <a:xfrm>
            <a:off x="457200" y="205740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Mr. A</a:t>
            </a:r>
            <a:endParaRPr lang="en-US" dirty="0"/>
          </a:p>
        </p:txBody>
      </p:sp>
      <p:cxnSp>
        <p:nvCxnSpPr>
          <p:cNvPr id="8" name="Straight Arrow Connector 7"/>
          <p:cNvCxnSpPr>
            <a:stCxn id="24" idx="0"/>
            <a:endCxn id="7" idx="2"/>
          </p:cNvCxnSpPr>
          <p:nvPr/>
        </p:nvCxnSpPr>
        <p:spPr>
          <a:xfrm rot="5400000" flipH="1" flipV="1">
            <a:off x="-476250" y="4019550"/>
            <a:ext cx="3048000" cy="381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24" idx="6"/>
            <a:endCxn id="26" idx="2"/>
          </p:cNvCxnSpPr>
          <p:nvPr/>
        </p:nvCxnSpPr>
        <p:spPr>
          <a:xfrm flipV="1">
            <a:off x="1828800" y="4114800"/>
            <a:ext cx="2667000" cy="1905000"/>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
        <p:nvSpPr>
          <p:cNvPr id="16391" name="TextBox 9"/>
          <p:cNvSpPr txBox="1">
            <a:spLocks noChangeArrowheads="1"/>
          </p:cNvSpPr>
          <p:nvPr/>
        </p:nvSpPr>
        <p:spPr bwMode="auto">
          <a:xfrm rot="-5400000">
            <a:off x="-475456" y="3752056"/>
            <a:ext cx="2692400" cy="369888"/>
          </a:xfrm>
          <a:prstGeom prst="rect">
            <a:avLst/>
          </a:prstGeom>
          <a:noFill/>
          <a:ln w="9525">
            <a:noFill/>
            <a:miter lim="800000"/>
            <a:headEnd/>
            <a:tailEnd/>
          </a:ln>
        </p:spPr>
        <p:txBody>
          <a:bodyPr>
            <a:spAutoFit/>
          </a:bodyPr>
          <a:lstStyle/>
          <a:p>
            <a:r>
              <a:rPr lang="en-US"/>
              <a:t>Manager/ Director</a:t>
            </a:r>
          </a:p>
        </p:txBody>
      </p:sp>
      <p:sp>
        <p:nvSpPr>
          <p:cNvPr id="16392" name="TextBox 15"/>
          <p:cNvSpPr txBox="1">
            <a:spLocks noChangeArrowheads="1"/>
          </p:cNvSpPr>
          <p:nvPr/>
        </p:nvSpPr>
        <p:spPr bwMode="auto">
          <a:xfrm rot="1979519">
            <a:off x="1654175" y="2741613"/>
            <a:ext cx="3408363" cy="646112"/>
          </a:xfrm>
          <a:prstGeom prst="rect">
            <a:avLst/>
          </a:prstGeom>
          <a:noFill/>
          <a:ln w="9525">
            <a:noFill/>
            <a:miter lim="800000"/>
            <a:headEnd/>
            <a:tailEnd/>
          </a:ln>
        </p:spPr>
        <p:txBody>
          <a:bodyPr>
            <a:spAutoFit/>
          </a:bodyPr>
          <a:lstStyle/>
          <a:p>
            <a:r>
              <a:rPr lang="en-US"/>
              <a:t>Mr. A is accustomed to act on instructions of Mr. B</a:t>
            </a:r>
          </a:p>
        </p:txBody>
      </p:sp>
      <p:sp>
        <p:nvSpPr>
          <p:cNvPr id="25" name="TextBox 24"/>
          <p:cNvSpPr txBox="1"/>
          <p:nvPr/>
        </p:nvSpPr>
        <p:spPr>
          <a:xfrm>
            <a:off x="6172200" y="2133600"/>
            <a:ext cx="2743200" cy="2586038"/>
          </a:xfrm>
          <a:prstGeom prst="rect">
            <a:avLst/>
          </a:prstGeom>
          <a:noFill/>
        </p:spPr>
        <p:txBody>
          <a:bodyPr>
            <a:spAutoFit/>
          </a:bodyPr>
          <a:lstStyle/>
          <a:p>
            <a:pPr marL="342900" indent="-342900" algn="just" fontAlgn="auto">
              <a:spcBef>
                <a:spcPts val="0"/>
              </a:spcBef>
              <a:spcAft>
                <a:spcPts val="0"/>
              </a:spcAft>
              <a:buFont typeface="+mj-lt"/>
              <a:buAutoNum type="arabicPeriod"/>
              <a:defRPr/>
            </a:pPr>
            <a:r>
              <a:rPr lang="en-US" dirty="0">
                <a:latin typeface="+mn-lt"/>
                <a:cs typeface="+mn-cs"/>
              </a:rPr>
              <a:t>Provided that nothing in this clause shall apply to the advice directions or instructions given in a professional capacity;</a:t>
            </a:r>
          </a:p>
          <a:p>
            <a:pPr algn="just" fontAlgn="auto">
              <a:spcBef>
                <a:spcPts val="0"/>
              </a:spcBef>
              <a:spcAft>
                <a:spcPts val="0"/>
              </a:spcAft>
              <a:defRPr/>
            </a:pPr>
            <a:endParaRPr lang="en-US" dirty="0">
              <a:latin typeface="+mn-lt"/>
              <a:cs typeface="+mn-cs"/>
            </a:endParaRPr>
          </a:p>
        </p:txBody>
      </p:sp>
      <p:cxnSp>
        <p:nvCxnSpPr>
          <p:cNvPr id="19" name="Straight Arrow Connector 18"/>
          <p:cNvCxnSpPr>
            <a:stCxn id="7" idx="3"/>
            <a:endCxn id="26" idx="2"/>
          </p:cNvCxnSpPr>
          <p:nvPr/>
        </p:nvCxnSpPr>
        <p:spPr>
          <a:xfrm>
            <a:off x="1676400" y="2286000"/>
            <a:ext cx="2819400" cy="1828800"/>
          </a:xfrm>
          <a:prstGeom prst="straightConnector1">
            <a:avLst/>
          </a:prstGeom>
          <a:ln w="44450">
            <a:tailEnd type="arrow"/>
          </a:ln>
        </p:spPr>
        <p:style>
          <a:lnRef idx="3">
            <a:schemeClr val="accent1"/>
          </a:lnRef>
          <a:fillRef idx="0">
            <a:schemeClr val="accent1"/>
          </a:fillRef>
          <a:effectRef idx="2">
            <a:schemeClr val="accent1"/>
          </a:effectRef>
          <a:fontRef idx="minor">
            <a:schemeClr val="tx1"/>
          </a:fontRef>
        </p:style>
      </p:cxnSp>
      <p:sp>
        <p:nvSpPr>
          <p:cNvPr id="24" name="Oval 23"/>
          <p:cNvSpPr/>
          <p:nvPr/>
        </p:nvSpPr>
        <p:spPr>
          <a:xfrm>
            <a:off x="228600" y="5562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XYZ Ltd.</a:t>
            </a:r>
            <a:endParaRPr lang="en-US" dirty="0"/>
          </a:p>
        </p:txBody>
      </p:sp>
      <p:sp>
        <p:nvSpPr>
          <p:cNvPr id="26" name="Oval 25"/>
          <p:cNvSpPr/>
          <p:nvPr/>
        </p:nvSpPr>
        <p:spPr>
          <a:xfrm>
            <a:off x="4495800" y="3657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Mr. B</a:t>
            </a:r>
            <a:endParaRPr lang="en-US" dirty="0"/>
          </a:p>
        </p:txBody>
      </p:sp>
      <p:sp>
        <p:nvSpPr>
          <p:cNvPr id="16397" name="TextBox 12"/>
          <p:cNvSpPr txBox="1">
            <a:spLocks noChangeArrowheads="1"/>
          </p:cNvSpPr>
          <p:nvPr/>
        </p:nvSpPr>
        <p:spPr bwMode="auto">
          <a:xfrm rot="-2167770">
            <a:off x="2671763" y="4716463"/>
            <a:ext cx="1066800" cy="369887"/>
          </a:xfrm>
          <a:prstGeom prst="rect">
            <a:avLst/>
          </a:prstGeom>
          <a:noFill/>
          <a:ln w="9525">
            <a:noFill/>
            <a:miter lim="800000"/>
            <a:headEnd/>
            <a:tailEnd/>
          </a:ln>
        </p:spPr>
        <p:txBody>
          <a:bodyPr>
            <a:spAutoFit/>
          </a:bodyPr>
          <a:lstStyle/>
          <a:p>
            <a:r>
              <a:rPr lang="en-US">
                <a:solidFill>
                  <a:srgbClr val="FF0000"/>
                </a:solidFill>
              </a:rPr>
              <a:t>Related</a:t>
            </a:r>
          </a:p>
        </p:txBody>
      </p:sp>
      <p:sp>
        <p:nvSpPr>
          <p:cNvPr id="16398" name="TextBox 13"/>
          <p:cNvSpPr txBox="1">
            <a:spLocks noChangeArrowheads="1"/>
          </p:cNvSpPr>
          <p:nvPr/>
        </p:nvSpPr>
        <p:spPr bwMode="auto">
          <a:xfrm rot="-2222328">
            <a:off x="3008313" y="4986338"/>
            <a:ext cx="742950" cy="369887"/>
          </a:xfrm>
          <a:prstGeom prst="rect">
            <a:avLst/>
          </a:prstGeom>
          <a:noFill/>
          <a:ln w="9525">
            <a:noFill/>
            <a:miter lim="800000"/>
            <a:headEnd/>
            <a:tailEnd/>
          </a:ln>
        </p:spPr>
        <p:txBody>
          <a:bodyPr wrap="none">
            <a:spAutoFit/>
          </a:bodyPr>
          <a:lstStyle/>
          <a:p>
            <a:r>
              <a:rPr lang="en-US">
                <a:solidFill>
                  <a:srgbClr val="FF0000"/>
                </a:solidFill>
              </a:rPr>
              <a:t>Party</a:t>
            </a:r>
          </a:p>
        </p:txBody>
      </p:sp>
      <p:sp>
        <p:nvSpPr>
          <p:cNvPr id="16399" name="Footer Placeholder 8"/>
          <p:cNvSpPr>
            <a:spLocks noGrp="1"/>
          </p:cNvSpPr>
          <p:nvPr>
            <p:ph type="ftr" sz="quarter" idx="11"/>
          </p:nvPr>
        </p:nvSpPr>
        <p:spPr bwMode="auto">
          <a:xfrm>
            <a:off x="0" y="6569075"/>
            <a:ext cx="2351088"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r>
              <a:rPr lang="en-IN">
                <a:solidFill>
                  <a:schemeClr val="bg1"/>
                </a:solidFill>
              </a:rPr>
              <a:t>M. V. Damania &amp; Co., </a:t>
            </a:r>
          </a:p>
          <a:p>
            <a:pPr algn="l" fontAlgn="base">
              <a:spcBef>
                <a:spcPct val="0"/>
              </a:spcBef>
              <a:spcAft>
                <a:spcPct val="0"/>
              </a:spcAft>
            </a:pPr>
            <a:r>
              <a:rPr lang="en-IN">
                <a:solidFill>
                  <a:schemeClr val="bg1"/>
                </a:solidFill>
              </a:rPr>
              <a:t>Chartered Accountants</a:t>
            </a:r>
            <a:endParaRPr lang="en-US">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512EC2EA-9FD3-48F2-99EB-DBDCB7D662EA}" type="slidenum">
              <a:rPr lang="en-US"/>
              <a:pPr fontAlgn="base">
                <a:spcBef>
                  <a:spcPct val="0"/>
                </a:spcBef>
                <a:spcAft>
                  <a:spcPct val="0"/>
                </a:spcAft>
              </a:pPr>
              <a:t>9</a:t>
            </a:fld>
            <a:endParaRPr lang="en-US"/>
          </a:p>
        </p:txBody>
      </p:sp>
      <p:sp>
        <p:nvSpPr>
          <p:cNvPr id="4" name="Title 3"/>
          <p:cNvSpPr>
            <a:spLocks noGrp="1"/>
          </p:cNvSpPr>
          <p:nvPr>
            <p:ph type="title"/>
          </p:nvPr>
        </p:nvSpPr>
        <p:spPr>
          <a:xfrm>
            <a:off x="533400" y="0"/>
            <a:ext cx="8229600" cy="1951038"/>
          </a:xfrm>
        </p:spPr>
        <p:txBody>
          <a:bodyPr>
            <a:noAutofit/>
          </a:bodyPr>
          <a:lstStyle/>
          <a:p>
            <a:pPr fontAlgn="auto">
              <a:spcAft>
                <a:spcPts val="0"/>
              </a:spcAft>
              <a:defRPr/>
            </a:pPr>
            <a:r>
              <a:rPr lang="en-US" sz="2400" dirty="0" smtClean="0"/>
              <a:t>8.Any company which is— a holding, subsidiary or an associate company of such company; or a subsidiary of a holding company to which it is also a subsidiary;</a:t>
            </a:r>
            <a:br>
              <a:rPr lang="en-US" sz="2400" dirty="0" smtClean="0"/>
            </a:br>
            <a:endParaRPr lang="en-US" sz="2400" dirty="0"/>
          </a:p>
        </p:txBody>
      </p:sp>
      <p:sp>
        <p:nvSpPr>
          <p:cNvPr id="5" name="Rectangle 4"/>
          <p:cNvSpPr/>
          <p:nvPr/>
        </p:nvSpPr>
        <p:spPr>
          <a:xfrm>
            <a:off x="1219200" y="1828800"/>
            <a:ext cx="3276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A Ltd (Holding Company)</a:t>
            </a:r>
            <a:endParaRPr lang="en-US" dirty="0"/>
          </a:p>
        </p:txBody>
      </p:sp>
      <p:cxnSp>
        <p:nvCxnSpPr>
          <p:cNvPr id="7" name="Elbow Connector 6"/>
          <p:cNvCxnSpPr>
            <a:stCxn id="5" idx="2"/>
            <a:endCxn id="12" idx="0"/>
          </p:cNvCxnSpPr>
          <p:nvPr/>
        </p:nvCxnSpPr>
        <p:spPr>
          <a:xfrm rot="5400000">
            <a:off x="1447800" y="2781300"/>
            <a:ext cx="1524000" cy="1295400"/>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Elbow Connector 10"/>
          <p:cNvCxnSpPr>
            <a:stCxn id="5" idx="2"/>
            <a:endCxn id="14" idx="0"/>
          </p:cNvCxnSpPr>
          <p:nvPr/>
        </p:nvCxnSpPr>
        <p:spPr>
          <a:xfrm rot="16200000" flipH="1">
            <a:off x="2495550" y="3028950"/>
            <a:ext cx="2590800" cy="1866900"/>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457200" y="4191000"/>
            <a:ext cx="22098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t>B Ltd (Subsidiary )</a:t>
            </a:r>
          </a:p>
        </p:txBody>
      </p:sp>
      <p:sp>
        <p:nvSpPr>
          <p:cNvPr id="14" name="Oval 13"/>
          <p:cNvSpPr/>
          <p:nvPr/>
        </p:nvSpPr>
        <p:spPr>
          <a:xfrm>
            <a:off x="3733800" y="5257800"/>
            <a:ext cx="19812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t>C Ltd</a:t>
            </a:r>
          </a:p>
          <a:p>
            <a:pPr algn="ctr" fontAlgn="auto">
              <a:spcBef>
                <a:spcPts val="0"/>
              </a:spcBef>
              <a:spcAft>
                <a:spcPts val="0"/>
              </a:spcAft>
              <a:defRPr/>
            </a:pPr>
            <a:r>
              <a:rPr lang="en-US" sz="1600" dirty="0"/>
              <a:t>(Subsidiary)</a:t>
            </a:r>
            <a:endParaRPr lang="en-US" sz="1600" dirty="0"/>
          </a:p>
        </p:txBody>
      </p:sp>
      <p:sp>
        <p:nvSpPr>
          <p:cNvPr id="17417" name="TextBox 20"/>
          <p:cNvSpPr txBox="1">
            <a:spLocks noChangeArrowheads="1"/>
          </p:cNvSpPr>
          <p:nvPr/>
        </p:nvSpPr>
        <p:spPr bwMode="auto">
          <a:xfrm>
            <a:off x="2895600" y="3276600"/>
            <a:ext cx="2133600" cy="381000"/>
          </a:xfrm>
          <a:prstGeom prst="rect">
            <a:avLst/>
          </a:prstGeom>
          <a:noFill/>
          <a:ln w="9525">
            <a:noFill/>
            <a:miter lim="800000"/>
            <a:headEnd/>
            <a:tailEnd/>
          </a:ln>
        </p:spPr>
        <p:txBody>
          <a:bodyPr>
            <a:spAutoFit/>
          </a:bodyPr>
          <a:lstStyle/>
          <a:p>
            <a:r>
              <a:rPr lang="en-US" b="1">
                <a:solidFill>
                  <a:srgbClr val="FF0000"/>
                </a:solidFill>
              </a:rPr>
              <a:t>Related Party</a:t>
            </a:r>
          </a:p>
        </p:txBody>
      </p:sp>
      <p:cxnSp>
        <p:nvCxnSpPr>
          <p:cNvPr id="23" name="Straight Arrow Connector 22"/>
          <p:cNvCxnSpPr>
            <a:stCxn id="12" idx="5"/>
            <a:endCxn id="14" idx="2"/>
          </p:cNvCxnSpPr>
          <p:nvPr/>
        </p:nvCxnSpPr>
        <p:spPr>
          <a:xfrm rot="16200000" flipH="1">
            <a:off x="2688431" y="4822032"/>
            <a:ext cx="700087" cy="139065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17419" name="TextBox 23"/>
          <p:cNvSpPr txBox="1">
            <a:spLocks noChangeArrowheads="1"/>
          </p:cNvSpPr>
          <p:nvPr/>
        </p:nvSpPr>
        <p:spPr bwMode="auto">
          <a:xfrm rot="1637320">
            <a:off x="2590800" y="5418138"/>
            <a:ext cx="1766888" cy="369887"/>
          </a:xfrm>
          <a:prstGeom prst="rect">
            <a:avLst/>
          </a:prstGeom>
          <a:noFill/>
          <a:ln w="9525">
            <a:noFill/>
            <a:miter lim="800000"/>
            <a:headEnd/>
            <a:tailEnd/>
          </a:ln>
        </p:spPr>
        <p:txBody>
          <a:bodyPr>
            <a:spAutoFit/>
          </a:bodyPr>
          <a:lstStyle/>
          <a:p>
            <a:r>
              <a:rPr lang="en-US" b="1">
                <a:solidFill>
                  <a:srgbClr val="FF0000"/>
                </a:solidFill>
              </a:rPr>
              <a:t>Related</a:t>
            </a:r>
          </a:p>
        </p:txBody>
      </p:sp>
      <p:sp>
        <p:nvSpPr>
          <p:cNvPr id="17420" name="TextBox 24"/>
          <p:cNvSpPr txBox="1">
            <a:spLocks noChangeArrowheads="1"/>
          </p:cNvSpPr>
          <p:nvPr/>
        </p:nvSpPr>
        <p:spPr bwMode="auto">
          <a:xfrm>
            <a:off x="5334000" y="2057400"/>
            <a:ext cx="3810000" cy="1477963"/>
          </a:xfrm>
          <a:prstGeom prst="rect">
            <a:avLst/>
          </a:prstGeom>
          <a:noFill/>
          <a:ln w="9525">
            <a:noFill/>
            <a:miter lim="800000"/>
            <a:headEnd/>
            <a:tailEnd/>
          </a:ln>
        </p:spPr>
        <p:txBody>
          <a:bodyPr>
            <a:spAutoFit/>
          </a:bodyPr>
          <a:lstStyle/>
          <a:p>
            <a:pPr marL="342900" indent="-342900">
              <a:buFont typeface="Lucida Sans Unicode" pitchFamily="34" charset="0"/>
              <a:buAutoNum type="arabicPeriod"/>
            </a:pPr>
            <a:r>
              <a:rPr lang="en-US"/>
              <a:t>Associate Company u/s 2(6)</a:t>
            </a:r>
          </a:p>
          <a:p>
            <a:pPr marL="342900" indent="-342900"/>
            <a:r>
              <a:rPr lang="en-US"/>
              <a:t>	[Sister Concerns]</a:t>
            </a:r>
          </a:p>
          <a:p>
            <a:pPr marL="342900" indent="-342900">
              <a:buFont typeface="Lucida Sans Unicode" pitchFamily="34" charset="0"/>
              <a:buAutoNum type="arabicPeriod"/>
            </a:pPr>
            <a:r>
              <a:rPr lang="en-US"/>
              <a:t>Subsidiary Company u/s 2(87)</a:t>
            </a:r>
          </a:p>
          <a:p>
            <a:pPr marL="342900" indent="-342900">
              <a:buFont typeface="Lucida Sans Unicode" pitchFamily="34" charset="0"/>
              <a:buAutoNum type="arabicPeriod"/>
            </a:pPr>
            <a:r>
              <a:rPr lang="en-US"/>
              <a:t>Holding Company u/s 2(46).</a:t>
            </a:r>
          </a:p>
        </p:txBody>
      </p:sp>
      <p:sp>
        <p:nvSpPr>
          <p:cNvPr id="17421" name="TextBox 12"/>
          <p:cNvSpPr txBox="1">
            <a:spLocks noChangeArrowheads="1"/>
          </p:cNvSpPr>
          <p:nvPr/>
        </p:nvSpPr>
        <p:spPr bwMode="auto">
          <a:xfrm rot="1576172">
            <a:off x="2590800" y="5521325"/>
            <a:ext cx="742950" cy="368300"/>
          </a:xfrm>
          <a:prstGeom prst="rect">
            <a:avLst/>
          </a:prstGeom>
          <a:noFill/>
          <a:ln w="9525">
            <a:noFill/>
            <a:miter lim="800000"/>
            <a:headEnd/>
            <a:tailEnd/>
          </a:ln>
        </p:spPr>
        <p:txBody>
          <a:bodyPr wrap="none">
            <a:spAutoFit/>
          </a:bodyPr>
          <a:lstStyle/>
          <a:p>
            <a:r>
              <a:rPr lang="en-US" b="1">
                <a:solidFill>
                  <a:srgbClr val="FF0000"/>
                </a:solidFill>
              </a:rPr>
              <a:t>Party</a:t>
            </a:r>
          </a:p>
        </p:txBody>
      </p:sp>
      <p:sp>
        <p:nvSpPr>
          <p:cNvPr id="17422" name="Footer Placeholder 8"/>
          <p:cNvSpPr>
            <a:spLocks noGrp="1"/>
          </p:cNvSpPr>
          <p:nvPr>
            <p:ph type="ftr" sz="quarter" idx="11"/>
          </p:nvPr>
        </p:nvSpPr>
        <p:spPr bwMode="auto">
          <a:xfrm>
            <a:off x="0" y="6492875"/>
            <a:ext cx="2351088"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r>
              <a:rPr lang="en-IN">
                <a:solidFill>
                  <a:schemeClr val="bg1"/>
                </a:solidFill>
              </a:rPr>
              <a:t>M. V. Damania &amp; Co., </a:t>
            </a:r>
          </a:p>
          <a:p>
            <a:pPr algn="l" fontAlgn="base">
              <a:spcBef>
                <a:spcPct val="0"/>
              </a:spcBef>
              <a:spcAft>
                <a:spcPct val="0"/>
              </a:spcAft>
            </a:pPr>
            <a:r>
              <a:rPr lang="en-IN">
                <a:solidFill>
                  <a:schemeClr val="bg1"/>
                </a:solidFill>
              </a:rPr>
              <a:t>Chartered Accountants</a:t>
            </a:r>
            <a:endParaRPr lang="en-US">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Concourse</Template>
  <TotalTime>6393067</TotalTime>
  <Words>1658</Words>
  <Application>Microsoft Office PowerPoint</Application>
  <PresentationFormat>On-screen Show (4:3)</PresentationFormat>
  <Paragraphs>264</Paragraphs>
  <Slides>25</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Lucida Sans Unicode</vt:lpstr>
      <vt:lpstr>Arial</vt:lpstr>
      <vt:lpstr>Wingdings 3</vt:lpstr>
      <vt:lpstr>Verdana</vt:lpstr>
      <vt:lpstr>Wingdings 2</vt:lpstr>
      <vt:lpstr>Calibri</vt:lpstr>
      <vt:lpstr>Perpetua</vt:lpstr>
      <vt:lpstr>Times New Roman</vt:lpstr>
      <vt:lpstr>Wingdings</vt:lpstr>
      <vt:lpstr>Concourse</vt:lpstr>
      <vt:lpstr>Companies Act, 2013 Related Party Transactions  </vt:lpstr>
      <vt:lpstr>1.Director or its Relative </vt:lpstr>
      <vt:lpstr>2. KMP or his relative</vt:lpstr>
      <vt:lpstr>3. A firm, in which a director, manager or his relative is a partner; </vt:lpstr>
      <vt:lpstr>4. A private company in which a director or manager is a member or director; </vt:lpstr>
      <vt:lpstr>5. A public company in which a director or manager is a director and holds along with his relatives, more than two per cent. of its paid-up share capital; </vt:lpstr>
      <vt:lpstr>6. Any body corporate whose Board of Directors, managing director or manager is accustomed to act in accordance with the advice, directions or instructions of a director or manager; </vt:lpstr>
      <vt:lpstr>7. Any person on whose advice, directions or instructions a director or manager is accustomed to act; </vt:lpstr>
      <vt:lpstr>8.Any company which is— a holding, subsidiary or an associate company of such company; or a subsidiary of a holding company to which it is also a subsidiary; </vt:lpstr>
      <vt:lpstr>9.A director or KMP or their relatives of the holding company in reference of a company</vt:lpstr>
      <vt:lpstr>Slide 11</vt:lpstr>
      <vt:lpstr>Slide 12</vt:lpstr>
      <vt:lpstr>Slide 13</vt:lpstr>
      <vt:lpstr>Slide 14</vt:lpstr>
      <vt:lpstr>Slide 15</vt:lpstr>
      <vt:lpstr>Slide 16</vt:lpstr>
      <vt:lpstr>Notes</vt:lpstr>
      <vt:lpstr>Slide 18</vt:lpstr>
      <vt:lpstr>Slide 19</vt:lpstr>
      <vt:lpstr>Disclosures</vt:lpstr>
      <vt:lpstr>Register of Contracts</vt:lpstr>
      <vt:lpstr>Penalty</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Decoding the Companies Act, 2013</dc:title>
  <dc:creator>Administrator</dc:creator>
  <cp:lastModifiedBy>Jyoti</cp:lastModifiedBy>
  <cp:revision>410</cp:revision>
  <dcterms:created xsi:type="dcterms:W3CDTF">2006-08-16T00:00:00Z</dcterms:created>
  <dcterms:modified xsi:type="dcterms:W3CDTF">2015-03-11T12:31:08Z</dcterms:modified>
</cp:coreProperties>
</file>