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4" r:id="rId1"/>
  </p:sldMasterIdLst>
  <p:notesMasterIdLst>
    <p:notesMasterId r:id="rId17"/>
  </p:notesMasterIdLst>
  <p:handoutMasterIdLst>
    <p:handoutMasterId r:id="rId18"/>
  </p:handoutMasterIdLst>
  <p:sldIdLst>
    <p:sldId id="257" r:id="rId2"/>
    <p:sldId id="270" r:id="rId3"/>
    <p:sldId id="271" r:id="rId4"/>
    <p:sldId id="275" r:id="rId5"/>
    <p:sldId id="276" r:id="rId6"/>
    <p:sldId id="287" r:id="rId7"/>
    <p:sldId id="288" r:id="rId8"/>
    <p:sldId id="280" r:id="rId9"/>
    <p:sldId id="286" r:id="rId10"/>
    <p:sldId id="294" r:id="rId11"/>
    <p:sldId id="290" r:id="rId12"/>
    <p:sldId id="289" r:id="rId13"/>
    <p:sldId id="293" r:id="rId14"/>
    <p:sldId id="291" r:id="rId15"/>
    <p:sldId id="292" r:id="rId16"/>
  </p:sldIdLst>
  <p:sldSz cx="9144000" cy="6858000" type="screen4x3"/>
  <p:notesSz cx="6742113" cy="9872663"/>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583" autoAdjust="0"/>
    <p:restoredTop sz="94624" autoAdjust="0"/>
  </p:normalViewPr>
  <p:slideViewPr>
    <p:cSldViewPr>
      <p:cViewPr varScale="1">
        <p:scale>
          <a:sx n="75" d="100"/>
          <a:sy n="75" d="100"/>
        </p:scale>
        <p:origin x="-1218"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819525" y="0"/>
            <a:ext cx="29210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B01CE176-171D-4D5F-9149-54890689F8ED}" type="datetimeFigureOut">
              <a:rPr lang="en-US"/>
              <a:pPr>
                <a:defRPr/>
              </a:pPr>
              <a:t>3/11/2015</a:t>
            </a:fld>
            <a:endParaRPr lang="en-US"/>
          </a:p>
        </p:txBody>
      </p:sp>
      <p:sp>
        <p:nvSpPr>
          <p:cNvPr id="4" name="Footer Placeholder 3"/>
          <p:cNvSpPr>
            <a:spLocks noGrp="1"/>
          </p:cNvSpPr>
          <p:nvPr>
            <p:ph type="ftr" sz="quarter" idx="2"/>
          </p:nvPr>
        </p:nvSpPr>
        <p:spPr>
          <a:xfrm>
            <a:off x="0" y="9377363"/>
            <a:ext cx="2921000"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819525" y="9377363"/>
            <a:ext cx="2921000"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4454389D-0B67-4858-9D5A-03ED0A57BE33}"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21000" cy="493713"/>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IN"/>
          </a:p>
        </p:txBody>
      </p:sp>
      <p:sp>
        <p:nvSpPr>
          <p:cNvPr id="3" name="Date Placeholder 2"/>
          <p:cNvSpPr>
            <a:spLocks noGrp="1"/>
          </p:cNvSpPr>
          <p:nvPr>
            <p:ph type="dt" idx="1"/>
          </p:nvPr>
        </p:nvSpPr>
        <p:spPr>
          <a:xfrm>
            <a:off x="3819525" y="0"/>
            <a:ext cx="2921000" cy="493713"/>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96366C7E-5D18-4737-9235-F3D7DA3A36B0}" type="datetimeFigureOut">
              <a:rPr lang="en-US"/>
              <a:pPr>
                <a:defRPr/>
              </a:pPr>
              <a:t>3/11/2015</a:t>
            </a:fld>
            <a:endParaRPr lang="en-IN"/>
          </a:p>
        </p:txBody>
      </p:sp>
      <p:sp>
        <p:nvSpPr>
          <p:cNvPr id="4" name="Slide Image Placeholder 3"/>
          <p:cNvSpPr>
            <a:spLocks noGrp="1" noRot="1" noChangeAspect="1"/>
          </p:cNvSpPr>
          <p:nvPr>
            <p:ph type="sldImg" idx="2"/>
          </p:nvPr>
        </p:nvSpPr>
        <p:spPr>
          <a:xfrm>
            <a:off x="903288" y="739775"/>
            <a:ext cx="4935537" cy="3703638"/>
          </a:xfrm>
          <a:prstGeom prst="rect">
            <a:avLst/>
          </a:prstGeom>
          <a:noFill/>
          <a:ln w="12700">
            <a:solidFill>
              <a:prstClr val="black"/>
            </a:solidFill>
          </a:ln>
        </p:spPr>
        <p:txBody>
          <a:bodyPr vert="horz" lIns="91440" tIns="45720" rIns="91440" bIns="45720" rtlCol="0" anchor="ctr"/>
          <a:lstStyle/>
          <a:p>
            <a:pPr lvl="0"/>
            <a:endParaRPr lang="en-IN" noProof="0"/>
          </a:p>
        </p:txBody>
      </p:sp>
      <p:sp>
        <p:nvSpPr>
          <p:cNvPr id="5" name="Notes Placeholder 4"/>
          <p:cNvSpPr>
            <a:spLocks noGrp="1"/>
          </p:cNvSpPr>
          <p:nvPr>
            <p:ph type="body" sz="quarter" idx="3"/>
          </p:nvPr>
        </p:nvSpPr>
        <p:spPr>
          <a:xfrm>
            <a:off x="674688" y="4689475"/>
            <a:ext cx="5392737" cy="4443413"/>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IN" noProof="0"/>
          </a:p>
        </p:txBody>
      </p:sp>
      <p:sp>
        <p:nvSpPr>
          <p:cNvPr id="6" name="Footer Placeholder 5"/>
          <p:cNvSpPr>
            <a:spLocks noGrp="1"/>
          </p:cNvSpPr>
          <p:nvPr>
            <p:ph type="ftr" sz="quarter" idx="4"/>
          </p:nvPr>
        </p:nvSpPr>
        <p:spPr>
          <a:xfrm>
            <a:off x="0" y="9377363"/>
            <a:ext cx="2921000" cy="493712"/>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IN"/>
          </a:p>
        </p:txBody>
      </p:sp>
      <p:sp>
        <p:nvSpPr>
          <p:cNvPr id="7" name="Slide Number Placeholder 6"/>
          <p:cNvSpPr>
            <a:spLocks noGrp="1"/>
          </p:cNvSpPr>
          <p:nvPr>
            <p:ph type="sldNum" sz="quarter" idx="5"/>
          </p:nvPr>
        </p:nvSpPr>
        <p:spPr>
          <a:xfrm>
            <a:off x="3819525" y="9377363"/>
            <a:ext cx="2921000" cy="493712"/>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0431BEF2-3FD7-499C-83F8-67E0439871EF}" type="slidenum">
              <a:rPr lang="en-IN"/>
              <a:pPr>
                <a:defRPr/>
              </a:pPr>
              <a:t>‹#›</a:t>
            </a:fld>
            <a:endParaRPr lang="en-I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65BDEB3-6C24-4CF3-8AC2-7517E3F66566}" type="slidenum">
              <a:rPr lang="en-IN" smtClean="0"/>
              <a:pPr fontAlgn="base">
                <a:spcBef>
                  <a:spcPct val="0"/>
                </a:spcBef>
                <a:spcAft>
                  <a:spcPct val="0"/>
                </a:spcAft>
                <a:defRPr/>
              </a:pPr>
              <a:t>1</a:t>
            </a:fld>
            <a:endParaRPr lang="en-IN"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p:cNvSpPr/>
          <p:nvPr/>
        </p:nvSpPr>
        <p:spPr>
          <a:xfrm flipV="1">
            <a:off x="5410200" y="3810000"/>
            <a:ext cx="3733800" cy="90488"/>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p:cNvSpPr/>
          <p:nvPr/>
        </p:nvSpPr>
        <p:spPr>
          <a:xfrm flipV="1">
            <a:off x="5410200" y="3897313"/>
            <a:ext cx="3733800" cy="19208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6" name="Rectangle 5"/>
          <p:cNvSpPr/>
          <p:nvPr/>
        </p:nvSpPr>
        <p:spPr>
          <a:xfrm flipV="1">
            <a:off x="5410200" y="4114800"/>
            <a:ext cx="3733800"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7" name="Rectangle 6"/>
          <p:cNvSpPr/>
          <p:nvPr/>
        </p:nvSpPr>
        <p:spPr>
          <a:xfrm flipV="1">
            <a:off x="5410200" y="4164013"/>
            <a:ext cx="1965325" cy="19050"/>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p:cNvSpPr/>
          <p:nvPr/>
        </p:nvSpPr>
        <p:spPr>
          <a:xfrm flipV="1">
            <a:off x="5410200" y="4198938"/>
            <a:ext cx="1965325" cy="9525"/>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1" name="Rounded Rectangle 10"/>
          <p:cNvSpPr/>
          <p:nvPr/>
        </p:nvSpPr>
        <p:spPr bwMode="white">
          <a:xfrm>
            <a:off x="5410200" y="3962400"/>
            <a:ext cx="3063875" cy="26988"/>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12" name="Rounded Rectangle 11"/>
          <p:cNvSpPr/>
          <p:nvPr/>
        </p:nvSpPr>
        <p:spPr bwMode="white">
          <a:xfrm>
            <a:off x="7377113" y="4060825"/>
            <a:ext cx="1600200" cy="36513"/>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p:cNvSpPr/>
          <p:nvPr/>
        </p:nvSpPr>
        <p:spPr>
          <a:xfrm>
            <a:off x="0" y="3649663"/>
            <a:ext cx="9144000" cy="2444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p:cNvSpPr/>
          <p:nvPr/>
        </p:nvSpPr>
        <p:spPr>
          <a:xfrm>
            <a:off x="0" y="3675063"/>
            <a:ext cx="9144000" cy="1412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p:cNvSpPr/>
          <p:nvPr/>
        </p:nvSpPr>
        <p:spPr>
          <a:xfrm flipV="1">
            <a:off x="6413500" y="3643313"/>
            <a:ext cx="2730500" cy="247650"/>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6" name="Rectangle 15"/>
          <p:cNvSpPr/>
          <p:nvPr/>
        </p:nvSpPr>
        <p:spPr>
          <a:xfrm>
            <a:off x="0" y="0"/>
            <a:ext cx="9144000" cy="37020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lang="en-US" smtClean="0"/>
              <a:t>Click to edit Master title style</a:t>
            </a:r>
            <a:endParaRPr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17" name="Date Placeholder 27"/>
          <p:cNvSpPr>
            <a:spLocks noGrp="1"/>
          </p:cNvSpPr>
          <p:nvPr>
            <p:ph type="dt" sz="half" idx="10"/>
          </p:nvPr>
        </p:nvSpPr>
        <p:spPr>
          <a:xfrm>
            <a:off x="6705600" y="4206875"/>
            <a:ext cx="960438" cy="457200"/>
          </a:xfrm>
        </p:spPr>
        <p:txBody>
          <a:bodyPr/>
          <a:lstStyle>
            <a:lvl1pPr>
              <a:defRPr/>
            </a:lvl1pPr>
          </a:lstStyle>
          <a:p>
            <a:pPr>
              <a:defRPr/>
            </a:pPr>
            <a:fld id="{33D13A91-8096-4965-BD84-C9889D64A213}" type="datetimeFigureOut">
              <a:rPr lang="en-IN"/>
              <a:pPr>
                <a:defRPr/>
              </a:pPr>
              <a:t>11-03-2015</a:t>
            </a:fld>
            <a:endParaRPr lang="en-IN"/>
          </a:p>
        </p:txBody>
      </p:sp>
      <p:sp>
        <p:nvSpPr>
          <p:cNvPr id="18" name="Footer Placeholder 16"/>
          <p:cNvSpPr>
            <a:spLocks noGrp="1"/>
          </p:cNvSpPr>
          <p:nvPr>
            <p:ph type="ftr" sz="quarter" idx="11"/>
          </p:nvPr>
        </p:nvSpPr>
        <p:spPr>
          <a:xfrm>
            <a:off x="5410200" y="4205288"/>
            <a:ext cx="1295400" cy="457200"/>
          </a:xfrm>
        </p:spPr>
        <p:txBody>
          <a:bodyPr/>
          <a:lstStyle>
            <a:lvl1pPr>
              <a:defRPr/>
            </a:lvl1pPr>
          </a:lstStyle>
          <a:p>
            <a:pPr>
              <a:defRPr/>
            </a:pPr>
            <a:endParaRPr lang="en-IN"/>
          </a:p>
        </p:txBody>
      </p:sp>
      <p:sp>
        <p:nvSpPr>
          <p:cNvPr id="19" name="Slide Number Placeholder 28"/>
          <p:cNvSpPr>
            <a:spLocks noGrp="1"/>
          </p:cNvSpPr>
          <p:nvPr>
            <p:ph type="sldNum" sz="quarter" idx="12"/>
          </p:nvPr>
        </p:nvSpPr>
        <p:spPr>
          <a:xfrm>
            <a:off x="8320088" y="1588"/>
            <a:ext cx="747712" cy="365125"/>
          </a:xfrm>
        </p:spPr>
        <p:txBody>
          <a:bodyPr/>
          <a:lstStyle>
            <a:lvl1pPr algn="r">
              <a:defRPr sz="1800">
                <a:solidFill>
                  <a:schemeClr val="bg1"/>
                </a:solidFill>
              </a:defRPr>
            </a:lvl1pPr>
          </a:lstStyle>
          <a:p>
            <a:pPr>
              <a:defRPr/>
            </a:pPr>
            <a:fld id="{6B7E3452-DCF3-4D49-A86D-E1C5638BC922}" type="slidenum">
              <a:rPr lang="en-IN"/>
              <a:pPr>
                <a:defRPr/>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7E78D28B-7DDB-4BC3-8DAD-B15C7A7AB52E}" type="datetimeFigureOut">
              <a:rPr lang="en-US"/>
              <a:pPr>
                <a:defRPr/>
              </a:pPr>
              <a:t>3/11/2015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801D5F87-3815-4F35-AA1E-5625D97BE0F4}"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DE8D315B-E1A6-4D24-A102-CA6AAFA8B61E}" type="datetimeFigureOut">
              <a:rPr lang="en-US"/>
              <a:pPr>
                <a:defRPr/>
              </a:pPr>
              <a:t>3/11/2015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AF3D3C93-75E0-48C4-8922-EEEAD658A480}"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EAE35337-B291-43EF-86BD-7C76A680A424}" type="datetimeFigureOut">
              <a:rPr lang="en-US"/>
              <a:pPr>
                <a:defRPr/>
              </a:pPr>
              <a:t>3/11/2015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25CF1AF2-163C-4F50-AAE7-B742121BC1C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lang="en-US" smtClean="0"/>
              <a:t>Click to edit Master title style</a:t>
            </a:r>
            <a:endParaRPr lang="en-US"/>
          </a:p>
        </p:txBody>
      </p:sp>
      <p:sp>
        <p:nvSpPr>
          <p:cNvPr id="3" name="Text Placeholder 2"/>
          <p:cNvSpPr>
            <a:spLocks noGrp="1"/>
          </p:cNvSpPr>
          <p:nvPr>
            <p:ph type="body" idx="1"/>
          </p:nvPr>
        </p:nvSpPr>
        <p:spPr>
          <a:xfrm>
            <a:off x="722313" y="3367088"/>
            <a:ext cx="7772400" cy="1509712"/>
          </a:xfrm>
        </p:spPr>
        <p:txBody>
          <a:bodyPr/>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13"/>
          <p:cNvSpPr>
            <a:spLocks noGrp="1"/>
          </p:cNvSpPr>
          <p:nvPr>
            <p:ph type="dt" sz="half" idx="10"/>
          </p:nvPr>
        </p:nvSpPr>
        <p:spPr/>
        <p:txBody>
          <a:bodyPr/>
          <a:lstStyle>
            <a:lvl1pPr>
              <a:defRPr/>
            </a:lvl1pPr>
          </a:lstStyle>
          <a:p>
            <a:pPr>
              <a:defRPr/>
            </a:pPr>
            <a:fld id="{16443C5E-D945-4BC7-A737-B753AC9CD783}" type="datetimeFigureOut">
              <a:rPr lang="en-US"/>
              <a:pPr>
                <a:defRPr/>
              </a:pPr>
              <a:t>3/11/2015</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3AC2DEDA-5327-4038-B0E3-5398D8023D75}"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49A8209D-A4CE-413C-8927-35C4F7DF9B3B}" type="datetimeFigureOut">
              <a:rPr lang="en-US"/>
              <a:pPr>
                <a:defRPr/>
              </a:pPr>
              <a:t>3/11/2015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BA4945B5-149D-4979-8438-605A83D1BD9F}"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lstStyle>
            <a:lvl1pPr>
              <a:defRPr sz="4000" b="0" i="0" cap="none" baseline="0"/>
            </a:lvl1pPr>
          </a:lstStyle>
          <a:p>
            <a:r>
              <a:rPr lang="en-US" smtClean="0"/>
              <a:t>Click to edit Master title style</a:t>
            </a:r>
            <a:endParaRPr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25"/>
          <p:cNvSpPr>
            <a:spLocks noGrp="1"/>
          </p:cNvSpPr>
          <p:nvPr>
            <p:ph type="dt" sz="half" idx="10"/>
          </p:nvPr>
        </p:nvSpPr>
        <p:spPr/>
        <p:txBody>
          <a:bodyPr rtlCol="0"/>
          <a:lstStyle>
            <a:lvl1pPr>
              <a:defRPr/>
            </a:lvl1pPr>
          </a:lstStyle>
          <a:p>
            <a:pPr>
              <a:defRPr/>
            </a:pPr>
            <a:fld id="{7B75CD8D-99C7-4BF6-98A4-D425D704BF9A}" type="datetimeFigureOut">
              <a:rPr lang="en-US"/>
              <a:pPr>
                <a:defRPr/>
              </a:pPr>
              <a:t>3/11/2015</a:t>
            </a:fld>
            <a:endParaRPr lang="en-US"/>
          </a:p>
        </p:txBody>
      </p:sp>
      <p:sp>
        <p:nvSpPr>
          <p:cNvPr id="8" name="Slide Number Placeholder 26"/>
          <p:cNvSpPr>
            <a:spLocks noGrp="1"/>
          </p:cNvSpPr>
          <p:nvPr>
            <p:ph type="sldNum" sz="quarter" idx="11"/>
          </p:nvPr>
        </p:nvSpPr>
        <p:spPr/>
        <p:txBody>
          <a:bodyPr rtlCol="0"/>
          <a:lstStyle>
            <a:lvl1pPr>
              <a:defRPr/>
            </a:lvl1pPr>
          </a:lstStyle>
          <a:p>
            <a:pPr>
              <a:defRPr/>
            </a:pPr>
            <a:fld id="{5C625018-F5D7-49F5-A412-61EDA55F6174}" type="slidenum">
              <a:rPr lang="en-US"/>
              <a:pPr>
                <a:defRPr/>
              </a:pPr>
              <a:t>‹#›</a:t>
            </a:fld>
            <a:endParaRPr lang="en-US"/>
          </a:p>
        </p:txBody>
      </p:sp>
      <p:sp>
        <p:nvSpPr>
          <p:cNvPr id="9" name="Footer Placeholder 27"/>
          <p:cNvSpPr>
            <a:spLocks noGrp="1"/>
          </p:cNvSpPr>
          <p:nvPr>
            <p:ph type="ftr" sz="quarter" idx="12"/>
          </p:nvPr>
        </p:nvSpPr>
        <p:spPr/>
        <p:txBody>
          <a:bodyPr rtlCol="0"/>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lstStyle>
            <a:lvl1pPr>
              <a:defRPr sz="4000">
                <a:solidFill>
                  <a:schemeClr val="tx2"/>
                </a:solidFill>
              </a:defRPr>
            </a:lvl1pPr>
          </a:lstStyle>
          <a:p>
            <a:r>
              <a:rPr lang="en-US" smtClean="0"/>
              <a:t>Click to edit Master title style</a:t>
            </a:r>
            <a:endParaRPr lang="en-US"/>
          </a:p>
        </p:txBody>
      </p:sp>
      <p:sp>
        <p:nvSpPr>
          <p:cNvPr id="3" name="Date Placeholder 2"/>
          <p:cNvSpPr>
            <a:spLocks noGrp="1"/>
          </p:cNvSpPr>
          <p:nvPr>
            <p:ph type="dt" sz="half" idx="10"/>
          </p:nvPr>
        </p:nvSpPr>
        <p:spPr>
          <a:xfrm>
            <a:off x="6583363" y="612775"/>
            <a:ext cx="957262" cy="457200"/>
          </a:xfrm>
        </p:spPr>
        <p:txBody>
          <a:bodyPr/>
          <a:lstStyle>
            <a:lvl1pPr>
              <a:defRPr/>
            </a:lvl1pPr>
          </a:lstStyle>
          <a:p>
            <a:pPr>
              <a:defRPr/>
            </a:pPr>
            <a:fld id="{D78E1BA7-654E-4A55-A972-9351D67B5D69}" type="datetimeFigureOut">
              <a:rPr lang="en-US"/>
              <a:pPr>
                <a:defRPr/>
              </a:pPr>
              <a:t>3/11/2015</a:t>
            </a:fld>
            <a:endParaRPr lang="en-US"/>
          </a:p>
        </p:txBody>
      </p:sp>
      <p:sp>
        <p:nvSpPr>
          <p:cNvPr id="4" name="Footer Placeholder 3"/>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0C25441C-905F-44C9-86EF-0E122C5D97B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5D644763-705B-47FC-B088-0A7BF5FC7CE5}" type="datetimeFigureOut">
              <a:rPr lang="en-US"/>
              <a:pPr>
                <a:defRPr/>
              </a:pPr>
              <a:t>3/11/2015</a:t>
            </a:fld>
            <a:endParaRPr lang="en-US"/>
          </a:p>
        </p:txBody>
      </p:sp>
      <p:sp>
        <p:nvSpPr>
          <p:cNvPr id="3" name="Footer Placeholder 2"/>
          <p:cNvSpPr>
            <a:spLocks noGrp="1"/>
          </p:cNvSpPr>
          <p:nvPr>
            <p:ph type="ftr" sz="quarter" idx="11"/>
          </p:nvPr>
        </p:nvSpPr>
        <p:spPr/>
        <p:txBody>
          <a:bodyPr/>
          <a:lstStyle>
            <a:lvl1pPr>
              <a:defRPr/>
            </a:lvl1pPr>
          </a:lstStyle>
          <a:p>
            <a:pPr>
              <a:defRPr/>
            </a:pPr>
            <a:endParaRPr lang="en-US"/>
          </a:p>
        </p:txBody>
      </p:sp>
      <p:sp>
        <p:nvSpPr>
          <p:cNvPr id="4" name="Slide Number Placeholder 22"/>
          <p:cNvSpPr>
            <a:spLocks noGrp="1"/>
          </p:cNvSpPr>
          <p:nvPr>
            <p:ph type="sldNum" sz="quarter" idx="12"/>
          </p:nvPr>
        </p:nvSpPr>
        <p:spPr/>
        <p:txBody>
          <a:bodyPr/>
          <a:lstStyle>
            <a:lvl1pPr>
              <a:defRPr/>
            </a:lvl1pPr>
          </a:lstStyle>
          <a:p>
            <a:pPr>
              <a:defRPr/>
            </a:pPr>
            <a:fld id="{BE9DBBB1-7D2C-4415-8CDD-6909CE1FF7C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lang="en-US" smtClean="0"/>
              <a:t>Click to edit Master title style</a:t>
            </a:r>
            <a:endParaRPr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846D6EB1-7F84-41F4-A52E-3F9788E0987E}" type="datetimeFigureOut">
              <a:rPr lang="en-US"/>
              <a:pPr>
                <a:defRPr/>
              </a:pPr>
              <a:t>3/11/2015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7635BD90-C299-4423-BD4E-2F3B9D436ED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normAutofit/>
          </a:bodyPr>
          <a:lstStyle>
            <a:lvl1pPr marL="0" indent="0">
              <a:buNone/>
              <a:defRPr sz="3200"/>
            </a:lvl1pPr>
          </a:lstStyle>
          <a:p>
            <a:pPr lvl="0"/>
            <a:r>
              <a:rPr lang="en-US" noProof="0" smtClean="0"/>
              <a:t>Click icon to add picture</a:t>
            </a:r>
            <a:endParaRPr lang="en-US" noProof="0" dirty="0"/>
          </a:p>
        </p:txBody>
      </p:sp>
      <p:sp>
        <p:nvSpPr>
          <p:cNvPr id="4" name="Text Placeholder 3"/>
          <p:cNvSpPr>
            <a:spLocks noGrp="1"/>
          </p:cNvSpPr>
          <p:nvPr>
            <p:ph type="body" sz="half" idx="2"/>
          </p:nvPr>
        </p:nvSpPr>
        <p:spPr>
          <a:xfrm>
            <a:off x="6088443" y="3274308"/>
            <a:ext cx="2590800" cy="2516489"/>
          </a:xfrm>
        </p:spPr>
        <p:txBody>
          <a:bodyPr lIns="0" tIns="0" rIns="45720"/>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a:r>
              <a:rPr lang="en-US" smtClean="0"/>
              <a:t>Click to edit Master text styles</a:t>
            </a:r>
          </a:p>
        </p:txBody>
      </p:sp>
      <p:sp>
        <p:nvSpPr>
          <p:cNvPr id="5" name="Date Placeholder 13"/>
          <p:cNvSpPr>
            <a:spLocks noGrp="1"/>
          </p:cNvSpPr>
          <p:nvPr>
            <p:ph type="dt" sz="half" idx="10"/>
          </p:nvPr>
        </p:nvSpPr>
        <p:spPr/>
        <p:txBody>
          <a:bodyPr/>
          <a:lstStyle>
            <a:lvl1pPr>
              <a:defRPr/>
            </a:lvl1pPr>
          </a:lstStyle>
          <a:p>
            <a:pPr>
              <a:defRPr/>
            </a:pPr>
            <a:fld id="{49E097E4-4E52-4DC5-A165-24A3E28CE7A4}" type="datetimeFigureOut">
              <a:rPr lang="en-US"/>
              <a:pPr>
                <a:defRPr/>
              </a:pPr>
              <a:t>3/11/2015</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51F54846-6A3D-47AB-AC66-EBD390300564}"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0" y="366713"/>
            <a:ext cx="9144000" cy="8413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9" name="Rectangle 28"/>
          <p:cNvSpPr/>
          <p:nvPr/>
        </p:nvSpPr>
        <p:spPr>
          <a:xfrm>
            <a:off x="0" y="0"/>
            <a:ext cx="9144000" cy="31115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0" name="Rectangle 29"/>
          <p:cNvSpPr/>
          <p:nvPr/>
        </p:nvSpPr>
        <p:spPr>
          <a:xfrm>
            <a:off x="0" y="307975"/>
            <a:ext cx="9144000" cy="92075"/>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1" name="Rectangle 30"/>
          <p:cNvSpPr/>
          <p:nvPr/>
        </p:nvSpPr>
        <p:spPr>
          <a:xfrm flipV="1">
            <a:off x="5410200" y="360363"/>
            <a:ext cx="3733800" cy="904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2" name="Rectangle 31"/>
          <p:cNvSpPr/>
          <p:nvPr/>
        </p:nvSpPr>
        <p:spPr>
          <a:xfrm flipV="1">
            <a:off x="5410200" y="439738"/>
            <a:ext cx="3733800" cy="18097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3" name="Rounded Rectangle 32"/>
          <p:cNvSpPr/>
          <p:nvPr/>
        </p:nvSpPr>
        <p:spPr bwMode="white">
          <a:xfrm>
            <a:off x="5407025" y="496888"/>
            <a:ext cx="3063875" cy="28575"/>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useBgFill="1">
        <p:nvSpPr>
          <p:cNvPr id="34" name="Rounded Rectangle 33"/>
          <p:cNvSpPr/>
          <p:nvPr/>
        </p:nvSpPr>
        <p:spPr bwMode="white">
          <a:xfrm>
            <a:off x="7373938" y="588963"/>
            <a:ext cx="1600200" cy="3651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5" name="Rectangle 34"/>
          <p:cNvSpPr/>
          <p:nvPr/>
        </p:nvSpPr>
        <p:spPr bwMode="invGray">
          <a:xfrm>
            <a:off x="9085263" y="-1588"/>
            <a:ext cx="57150"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6" name="Rectangle 35"/>
          <p:cNvSpPr/>
          <p:nvPr/>
        </p:nvSpPr>
        <p:spPr bwMode="invGray">
          <a:xfrm>
            <a:off x="9043988" y="-1588"/>
            <a:ext cx="28575" cy="620713"/>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7" name="Rectangle 36"/>
          <p:cNvSpPr/>
          <p:nvPr/>
        </p:nvSpPr>
        <p:spPr bwMode="invGray">
          <a:xfrm>
            <a:off x="9024938" y="-1588"/>
            <a:ext cx="9525" cy="620713"/>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8" name="Rectangle 37"/>
          <p:cNvSpPr/>
          <p:nvPr/>
        </p:nvSpPr>
        <p:spPr bwMode="invGray">
          <a:xfrm>
            <a:off x="8975725" y="-1588"/>
            <a:ext cx="26988" cy="620713"/>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39" name="Rectangle 38"/>
          <p:cNvSpPr/>
          <p:nvPr/>
        </p:nvSpPr>
        <p:spPr bwMode="invGray">
          <a:xfrm>
            <a:off x="8915400" y="0"/>
            <a:ext cx="55563" cy="585788"/>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40" name="Rectangle 39"/>
          <p:cNvSpPr/>
          <p:nvPr/>
        </p:nvSpPr>
        <p:spPr bwMode="invGray">
          <a:xfrm>
            <a:off x="8874125" y="0"/>
            <a:ext cx="7938" cy="585788"/>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39" name="Title Placeholder 21"/>
          <p:cNvSpPr>
            <a:spLocks noGrp="1"/>
          </p:cNvSpPr>
          <p:nvPr>
            <p:ph type="title"/>
          </p:nvPr>
        </p:nvSpPr>
        <p:spPr bwMode="auto">
          <a:xfrm>
            <a:off x="457200" y="1143000"/>
            <a:ext cx="8229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0" name="Text Placeholder 12"/>
          <p:cNvSpPr>
            <a:spLocks noGrp="1"/>
          </p:cNvSpPr>
          <p:nvPr>
            <p:ph type="body" idx="1"/>
          </p:nvPr>
        </p:nvSpPr>
        <p:spPr bwMode="auto">
          <a:xfrm>
            <a:off x="457200" y="2249488"/>
            <a:ext cx="8229600" cy="43243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586538" y="612775"/>
            <a:ext cx="957262" cy="457200"/>
          </a:xfrm>
          <a:prstGeom prst="rect">
            <a:avLst/>
          </a:prstGeom>
        </p:spPr>
        <p:txBody>
          <a:bodyPr vert="horz"/>
          <a:lstStyle>
            <a:lvl1pPr algn="l" eaLnBrk="1" latinLnBrk="0" hangingPunct="1">
              <a:defRPr kumimoji="0" sz="800">
                <a:solidFill>
                  <a:schemeClr val="accent2"/>
                </a:solidFill>
                <a:latin typeface="Arial" charset="0"/>
                <a:cs typeface="Arial" charset="0"/>
              </a:defRPr>
            </a:lvl1pPr>
          </a:lstStyle>
          <a:p>
            <a:pPr>
              <a:defRPr/>
            </a:pPr>
            <a:fld id="{08E697E9-8008-4DB8-BB4A-E1E727E11C25}" type="datetimeFigureOut">
              <a:rPr lang="en-US"/>
              <a:pPr>
                <a:defRPr/>
              </a:pPr>
              <a:t>3/11/2015</a:t>
            </a:fld>
            <a:endParaRPr lang="en-US"/>
          </a:p>
        </p:txBody>
      </p:sp>
      <p:sp>
        <p:nvSpPr>
          <p:cNvPr id="3" name="Footer Placeholder 2"/>
          <p:cNvSpPr>
            <a:spLocks noGrp="1"/>
          </p:cNvSpPr>
          <p:nvPr>
            <p:ph type="ftr" sz="quarter" idx="3"/>
          </p:nvPr>
        </p:nvSpPr>
        <p:spPr>
          <a:xfrm>
            <a:off x="5257800" y="612775"/>
            <a:ext cx="1325563" cy="457200"/>
          </a:xfrm>
          <a:prstGeom prst="rect">
            <a:avLst/>
          </a:prstGeom>
        </p:spPr>
        <p:txBody>
          <a:bodyPr vert="horz"/>
          <a:lstStyle>
            <a:lvl1pPr algn="r" eaLnBrk="1" latinLnBrk="0" hangingPunct="1">
              <a:defRPr kumimoji="0" sz="800">
                <a:solidFill>
                  <a:schemeClr val="accent2"/>
                </a:solidFill>
                <a:latin typeface="Arial" charset="0"/>
                <a:cs typeface="Arial" charset="0"/>
              </a:defRPr>
            </a:lvl1pPr>
          </a:lstStyle>
          <a:p>
            <a:pPr>
              <a:defRPr/>
            </a:pPr>
            <a:endParaRPr lang="en-US"/>
          </a:p>
        </p:txBody>
      </p:sp>
      <p:sp>
        <p:nvSpPr>
          <p:cNvPr id="23" name="Slide Number Placeholder 22"/>
          <p:cNvSpPr>
            <a:spLocks noGrp="1"/>
          </p:cNvSpPr>
          <p:nvPr>
            <p:ph type="sldNum" sz="quarter" idx="4"/>
          </p:nvPr>
        </p:nvSpPr>
        <p:spPr>
          <a:xfrm>
            <a:off x="8174038" y="1588"/>
            <a:ext cx="762000" cy="366712"/>
          </a:xfrm>
          <a:prstGeom prst="rect">
            <a:avLst/>
          </a:prstGeom>
        </p:spPr>
        <p:txBody>
          <a:bodyPr vert="horz" anchor="b"/>
          <a:lstStyle>
            <a:lvl1pPr algn="r" eaLnBrk="1" latinLnBrk="0" hangingPunct="1">
              <a:defRPr kumimoji="0" sz="1800">
                <a:solidFill>
                  <a:srgbClr val="FFFFFF"/>
                </a:solidFill>
                <a:latin typeface="Arial" charset="0"/>
                <a:cs typeface="Arial" charset="0"/>
              </a:defRPr>
            </a:lvl1pPr>
          </a:lstStyle>
          <a:p>
            <a:pPr>
              <a:defRPr/>
            </a:pPr>
            <a:fld id="{E343AFCC-4061-401D-816A-66356E607B5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4231" r:id="rId1"/>
    <p:sldLayoutId id="2147484223" r:id="rId2"/>
    <p:sldLayoutId id="2147484224" r:id="rId3"/>
    <p:sldLayoutId id="2147484225" r:id="rId4"/>
    <p:sldLayoutId id="2147484232" r:id="rId5"/>
    <p:sldLayoutId id="2147484233" r:id="rId6"/>
    <p:sldLayoutId id="2147484226" r:id="rId7"/>
    <p:sldLayoutId id="2147484227" r:id="rId8"/>
    <p:sldLayoutId id="2147484228" r:id="rId9"/>
    <p:sldLayoutId id="2147484229" r:id="rId10"/>
    <p:sldLayoutId id="2147484230" r:id="rId11"/>
  </p:sldLayoutIdLst>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rebuchet MS" pitchFamily="34" charset="0"/>
        </a:defRPr>
      </a:lvl2pPr>
      <a:lvl3pPr algn="l" rtl="0" eaLnBrk="0" fontAlgn="base" hangingPunct="0">
        <a:spcBef>
          <a:spcPct val="0"/>
        </a:spcBef>
        <a:spcAft>
          <a:spcPct val="0"/>
        </a:spcAft>
        <a:defRPr sz="4000">
          <a:solidFill>
            <a:schemeClr val="tx2"/>
          </a:solidFill>
          <a:latin typeface="Trebuchet MS" pitchFamily="34" charset="0"/>
        </a:defRPr>
      </a:lvl3pPr>
      <a:lvl4pPr algn="l" rtl="0" eaLnBrk="0" fontAlgn="base" hangingPunct="0">
        <a:spcBef>
          <a:spcPct val="0"/>
        </a:spcBef>
        <a:spcAft>
          <a:spcPct val="0"/>
        </a:spcAft>
        <a:defRPr sz="4000">
          <a:solidFill>
            <a:schemeClr val="tx2"/>
          </a:solidFill>
          <a:latin typeface="Trebuchet MS" pitchFamily="34" charset="0"/>
        </a:defRPr>
      </a:lvl4pPr>
      <a:lvl5pPr algn="l" rtl="0" eaLnBrk="0" fontAlgn="base" hangingPunct="0">
        <a:spcBef>
          <a:spcPct val="0"/>
        </a:spcBef>
        <a:spcAft>
          <a:spcPct val="0"/>
        </a:spcAft>
        <a:defRPr sz="4000">
          <a:solidFill>
            <a:schemeClr val="tx2"/>
          </a:solidFill>
          <a:latin typeface="Trebuchet MS" pitchFamily="34" charset="0"/>
        </a:defRPr>
      </a:lvl5pPr>
      <a:lvl6pPr marL="457200" algn="l" rtl="0" fontAlgn="base">
        <a:spcBef>
          <a:spcPct val="0"/>
        </a:spcBef>
        <a:spcAft>
          <a:spcPct val="0"/>
        </a:spcAft>
        <a:defRPr sz="4000">
          <a:solidFill>
            <a:schemeClr val="tx2"/>
          </a:solidFill>
          <a:latin typeface="Trebuchet MS" pitchFamily="34" charset="0"/>
        </a:defRPr>
      </a:lvl6pPr>
      <a:lvl7pPr marL="914400" algn="l" rtl="0" fontAlgn="base">
        <a:spcBef>
          <a:spcPct val="0"/>
        </a:spcBef>
        <a:spcAft>
          <a:spcPct val="0"/>
        </a:spcAft>
        <a:defRPr sz="4000">
          <a:solidFill>
            <a:schemeClr val="tx2"/>
          </a:solidFill>
          <a:latin typeface="Trebuchet MS" pitchFamily="34" charset="0"/>
        </a:defRPr>
      </a:lvl7pPr>
      <a:lvl8pPr marL="1371600" algn="l" rtl="0" fontAlgn="base">
        <a:spcBef>
          <a:spcPct val="0"/>
        </a:spcBef>
        <a:spcAft>
          <a:spcPct val="0"/>
        </a:spcAft>
        <a:defRPr sz="4000">
          <a:solidFill>
            <a:schemeClr val="tx2"/>
          </a:solidFill>
          <a:latin typeface="Trebuchet MS" pitchFamily="34" charset="0"/>
        </a:defRPr>
      </a:lvl8pPr>
      <a:lvl9pPr marL="1828800" algn="l" rtl="0" fontAlgn="base">
        <a:spcBef>
          <a:spcPct val="0"/>
        </a:spcBef>
        <a:spcAft>
          <a:spcPct val="0"/>
        </a:spcAft>
        <a:defRPr sz="4000">
          <a:solidFill>
            <a:schemeClr val="tx2"/>
          </a:solidFill>
          <a:latin typeface="Trebuchet MS" pitchFamily="34" charset="0"/>
        </a:defRPr>
      </a:lvl9pPr>
    </p:titleStyle>
    <p:bodyStyle>
      <a:lvl1pPr marL="365125" indent="-255588" algn="l" rtl="0" eaLnBrk="0" fontAlgn="base" hangingPunct="0">
        <a:spcBef>
          <a:spcPts val="300"/>
        </a:spcBef>
        <a:spcAft>
          <a:spcPct val="0"/>
        </a:spcAft>
        <a:buClr>
          <a:srgbClr val="A04DA3"/>
        </a:buClr>
        <a:buFont typeface="Georgia" pitchFamily="18" charset="0"/>
        <a:buChar char="•"/>
        <a:defRPr sz="2800" kern="1200">
          <a:solidFill>
            <a:schemeClr val="tx1"/>
          </a:solidFill>
          <a:latin typeface="+mn-lt"/>
          <a:ea typeface="+mn-ea"/>
          <a:cs typeface="+mn-cs"/>
        </a:defRPr>
      </a:lvl1pPr>
      <a:lvl2pPr marL="657225" indent="-246063" algn="l" rtl="0" eaLnBrk="0" fontAlgn="base" hangingPunct="0">
        <a:spcBef>
          <a:spcPts val="300"/>
        </a:spcBef>
        <a:spcAft>
          <a:spcPct val="0"/>
        </a:spcAft>
        <a:buClr>
          <a:schemeClr val="accent2"/>
        </a:buClr>
        <a:buFont typeface="Georgia" pitchFamily="18" charset="0"/>
        <a:buChar char="▫"/>
        <a:defRPr sz="2600" kern="1200">
          <a:solidFill>
            <a:schemeClr val="accent2"/>
          </a:solidFill>
          <a:latin typeface="+mn-lt"/>
          <a:ea typeface="+mn-ea"/>
          <a:cs typeface="+mn-cs"/>
        </a:defRPr>
      </a:lvl2pPr>
      <a:lvl3pPr marL="922338" indent="-219075" algn="l" rtl="0" eaLnBrk="0" fontAlgn="base" hangingPunct="0">
        <a:spcBef>
          <a:spcPts val="300"/>
        </a:spcBef>
        <a:spcAft>
          <a:spcPct val="0"/>
        </a:spcAft>
        <a:buClr>
          <a:schemeClr val="accent1"/>
        </a:buClr>
        <a:buFont typeface="Wingdings 2" pitchFamily="18" charset="2"/>
        <a:buChar char=""/>
        <a:defRPr sz="2400" kern="1200">
          <a:solidFill>
            <a:schemeClr val="accent1"/>
          </a:solidFill>
          <a:latin typeface="+mn-lt"/>
          <a:ea typeface="+mn-ea"/>
          <a:cs typeface="+mn-cs"/>
        </a:defRPr>
      </a:lvl3pPr>
      <a:lvl4pPr marL="1179513" indent="-200025" algn="l" rtl="0" eaLnBrk="0" fontAlgn="base" hangingPunct="0">
        <a:spcBef>
          <a:spcPts val="300"/>
        </a:spcBef>
        <a:spcAft>
          <a:spcPct val="0"/>
        </a:spcAft>
        <a:buClr>
          <a:schemeClr val="accent1"/>
        </a:buClr>
        <a:buFont typeface="Wingdings 2" pitchFamily="18" charset="2"/>
        <a:buChar char=""/>
        <a:defRPr sz="2200" kern="1200">
          <a:solidFill>
            <a:schemeClr val="accent1"/>
          </a:solidFill>
          <a:latin typeface="+mn-lt"/>
          <a:ea typeface="+mn-ea"/>
          <a:cs typeface="+mn-cs"/>
        </a:defRPr>
      </a:lvl4pPr>
      <a:lvl5pPr marL="1389063" indent="-182563" algn="l" rtl="0" eaLnBrk="0" fontAlgn="base" hangingPunct="0">
        <a:spcBef>
          <a:spcPts val="300"/>
        </a:spcBef>
        <a:spcAft>
          <a:spcPct val="0"/>
        </a:spcAft>
        <a:buClr>
          <a:srgbClr val="A04DA3"/>
        </a:buClr>
        <a:buFont typeface="Georgia" pitchFamily="18" charset="0"/>
        <a:buChar char="▫"/>
        <a:defRPr sz="2000" kern="1200">
          <a:solidFill>
            <a:srgbClr val="A04DA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hyperlink" Target="FR%20Final.pd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1143000"/>
            <a:ext cx="8229600" cy="4297363"/>
          </a:xfrm>
        </p:spPr>
        <p:txBody>
          <a:bodyPr/>
          <a:lstStyle/>
          <a:p>
            <a:pPr eaLnBrk="1" hangingPunct="1"/>
            <a:r>
              <a:rPr lang="en-US" sz="6600" smtClean="0">
                <a:latin typeface="Algerian" pitchFamily="82" charset="0"/>
                <a:cs typeface="Arial" charset="0"/>
              </a:rPr>
              <a:t>CLAUSE 41 </a:t>
            </a:r>
            <a:br>
              <a:rPr lang="en-US" sz="6600" smtClean="0">
                <a:latin typeface="Algerian" pitchFamily="82" charset="0"/>
                <a:cs typeface="Arial" charset="0"/>
              </a:rPr>
            </a:br>
            <a:r>
              <a:rPr lang="en-US" sz="6600" smtClean="0">
                <a:latin typeface="Algerian" pitchFamily="82" charset="0"/>
                <a:cs typeface="Arial" charset="0"/>
              </a:rPr>
              <a:t>OF THE </a:t>
            </a:r>
            <a:br>
              <a:rPr lang="en-US" sz="6600" smtClean="0">
                <a:latin typeface="Algerian" pitchFamily="82" charset="0"/>
                <a:cs typeface="Arial" charset="0"/>
              </a:rPr>
            </a:br>
            <a:r>
              <a:rPr lang="en-US" sz="6600" smtClean="0">
                <a:latin typeface="Algerian" pitchFamily="82" charset="0"/>
                <a:cs typeface="Arial" charset="0"/>
              </a:rPr>
              <a:t>LISTING AGREEMENT</a:t>
            </a:r>
          </a:p>
        </p:txBody>
      </p:sp>
      <p:sp>
        <p:nvSpPr>
          <p:cNvPr id="5123" name="TextBox 2"/>
          <p:cNvSpPr txBox="1">
            <a:spLocks noChangeArrowheads="1"/>
          </p:cNvSpPr>
          <p:nvPr/>
        </p:nvSpPr>
        <p:spPr bwMode="auto">
          <a:xfrm>
            <a:off x="4191000" y="5429250"/>
            <a:ext cx="4724400" cy="1200150"/>
          </a:xfrm>
          <a:prstGeom prst="rect">
            <a:avLst/>
          </a:prstGeom>
          <a:noFill/>
          <a:ln w="9525">
            <a:noFill/>
            <a:miter lim="800000"/>
            <a:headEnd/>
            <a:tailEnd/>
          </a:ln>
        </p:spPr>
        <p:txBody>
          <a:bodyPr>
            <a:spAutoFit/>
          </a:bodyPr>
          <a:lstStyle/>
          <a:p>
            <a:r>
              <a:rPr lang="en-US" sz="2400">
                <a:latin typeface="Monotype Corsiva" pitchFamily="66" charset="0"/>
              </a:rPr>
              <a:t>Prepared by: 	Tarang Doshi</a:t>
            </a:r>
          </a:p>
          <a:p>
            <a:r>
              <a:rPr lang="en-US" sz="2400">
                <a:latin typeface="Monotype Corsiva" pitchFamily="66" charset="0"/>
              </a:rPr>
              <a:t>		M. V. Damania &amp; Co.</a:t>
            </a:r>
          </a:p>
          <a:p>
            <a:r>
              <a:rPr lang="en-US" sz="2400">
                <a:latin typeface="Monotype Corsiva" pitchFamily="66" charset="0"/>
              </a:rPr>
              <a:t>		Chartered Accountants</a:t>
            </a:r>
            <a:endParaRPr lang="en-IN" sz="2400">
              <a:latin typeface="Monotype Corsiva" pitchFamily="66" charset="0"/>
            </a:endParaRPr>
          </a:p>
        </p:txBody>
      </p:sp>
    </p:spTree>
  </p:cSld>
  <p:clrMapOvr>
    <a:masterClrMapping/>
  </p:clrMapOvr>
  <p:transition>
    <p:fade thruBlk="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146"/>
                                        </p:tgtEl>
                                        <p:attrNameLst>
                                          <p:attrName>style.visibility</p:attrName>
                                        </p:attrNameLst>
                                      </p:cBhvr>
                                      <p:to>
                                        <p:strVal val="visible"/>
                                      </p:to>
                                    </p:set>
                                    <p:animEffect transition="in" filter="fade">
                                      <p:cBhvr>
                                        <p:cTn id="7" dur="2000"/>
                                        <p:tgtEl>
                                          <p:spTgt spid="61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123">
                                            <p:txEl>
                                              <p:pRg st="0" end="0"/>
                                            </p:txEl>
                                          </p:spTgt>
                                        </p:tgtEl>
                                        <p:attrNameLst>
                                          <p:attrName>style.visibility</p:attrName>
                                        </p:attrNameLst>
                                      </p:cBhvr>
                                      <p:to>
                                        <p:strVal val="visible"/>
                                      </p:to>
                                    </p:set>
                                    <p:animEffect transition="in" filter="fade">
                                      <p:cBhvr>
                                        <p:cTn id="12" dur="2000"/>
                                        <p:tgtEl>
                                          <p:spTgt spid="5123">
                                            <p:txEl>
                                              <p:pRg st="0" end="0"/>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5123">
                                            <p:txEl>
                                              <p:pRg st="1" end="1"/>
                                            </p:txEl>
                                          </p:spTgt>
                                        </p:tgtEl>
                                        <p:attrNameLst>
                                          <p:attrName>style.visibility</p:attrName>
                                        </p:attrNameLst>
                                      </p:cBhvr>
                                      <p:to>
                                        <p:strVal val="visible"/>
                                      </p:to>
                                    </p:set>
                                    <p:animEffect transition="in" filter="fade">
                                      <p:cBhvr>
                                        <p:cTn id="15" dur="2000"/>
                                        <p:tgtEl>
                                          <p:spTgt spid="5123">
                                            <p:txEl>
                                              <p:pRg st="1" end="1"/>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123">
                                            <p:txEl>
                                              <p:pRg st="2" end="2"/>
                                            </p:txEl>
                                          </p:spTgt>
                                        </p:tgtEl>
                                        <p:attrNameLst>
                                          <p:attrName>style.visibility</p:attrName>
                                        </p:attrNameLst>
                                      </p:cBhvr>
                                      <p:to>
                                        <p:strVal val="visible"/>
                                      </p:to>
                                    </p:set>
                                    <p:animEffect transition="in" filter="fade">
                                      <p:cBhvr>
                                        <p:cTn id="18" dur="2000"/>
                                        <p:tgtEl>
                                          <p:spTgt spid="512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6" grpId="0"/>
      <p:bldP spid="5123" grpId="0" build="allAtOnce"/>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7200" y="1143000"/>
            <a:ext cx="8229600" cy="762000"/>
          </a:xfrm>
        </p:spPr>
        <p:txBody>
          <a:bodyPr/>
          <a:lstStyle/>
          <a:p>
            <a:r>
              <a:rPr lang="en-US" smtClean="0"/>
              <a:t>Continued…</a:t>
            </a:r>
            <a:endParaRPr lang="en-IN" smtClean="0"/>
          </a:p>
        </p:txBody>
      </p:sp>
      <p:sp>
        <p:nvSpPr>
          <p:cNvPr id="14339" name="Content Placeholder 2"/>
          <p:cNvSpPr>
            <a:spLocks noGrp="1"/>
          </p:cNvSpPr>
          <p:nvPr>
            <p:ph sz="half" idx="1"/>
          </p:nvPr>
        </p:nvSpPr>
        <p:spPr>
          <a:xfrm>
            <a:off x="457200" y="2057400"/>
            <a:ext cx="8229600" cy="4456113"/>
          </a:xfrm>
        </p:spPr>
        <p:txBody>
          <a:bodyPr/>
          <a:lstStyle/>
          <a:p>
            <a:r>
              <a:rPr lang="en-US" sz="1800" smtClean="0">
                <a:latin typeface="Calibri" pitchFamily="34" charset="0"/>
                <a:cs typeface="Calibri" pitchFamily="34" charset="0"/>
              </a:rPr>
              <a:t>No separate review/ audit report is required to be submitted in respect of last quarter unless the company presents audited quarterly results.</a:t>
            </a:r>
          </a:p>
          <a:p>
            <a:pPr>
              <a:buFont typeface="Georgia" pitchFamily="18" charset="0"/>
              <a:buNone/>
            </a:pPr>
            <a:endParaRPr lang="en-IN" smtClean="0"/>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blinds(horizontal)">
                                      <p:cBhvr>
                                        <p:cTn id="7" dur="1000"/>
                                        <p:tgtEl>
                                          <p:spTgt spid="14338"/>
                                        </p:tgtEl>
                                      </p:cBhvr>
                                    </p:animEffect>
                                  </p:childTnLst>
                                </p:cTn>
                              </p:par>
                            </p:childTnLst>
                          </p:cTn>
                        </p:par>
                        <p:par>
                          <p:cTn id="8" fill="hold">
                            <p:stCondLst>
                              <p:cond delay="1000"/>
                            </p:stCondLst>
                            <p:childTnLst>
                              <p:par>
                                <p:cTn id="9" presetID="2" presetClass="entr" presetSubtype="4" fill="hold" nodeType="afterEffect">
                                  <p:stCondLst>
                                    <p:cond delay="500"/>
                                  </p:stCondLst>
                                  <p:childTnLst>
                                    <p:set>
                                      <p:cBhvr>
                                        <p:cTn id="10" dur="1" fill="hold">
                                          <p:stCondLst>
                                            <p:cond delay="0"/>
                                          </p:stCondLst>
                                        </p:cTn>
                                        <p:tgtEl>
                                          <p:spTgt spid="14339">
                                            <p:txEl>
                                              <p:pRg st="0" end="0"/>
                                            </p:txEl>
                                          </p:spTgt>
                                        </p:tgtEl>
                                        <p:attrNameLst>
                                          <p:attrName>style.visibility</p:attrName>
                                        </p:attrNameLst>
                                      </p:cBhvr>
                                      <p:to>
                                        <p:strVal val="visible"/>
                                      </p:to>
                                    </p:set>
                                    <p:anim calcmode="lin" valueType="num">
                                      <p:cBhvr additive="base">
                                        <p:cTn id="11"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381000" y="685800"/>
            <a:ext cx="8229600" cy="762000"/>
          </a:xfrm>
        </p:spPr>
        <p:txBody>
          <a:bodyPr/>
          <a:lstStyle/>
          <a:p>
            <a:pPr eaLnBrk="1" hangingPunct="1"/>
            <a:r>
              <a:rPr lang="en-US" smtClean="0"/>
              <a:t>Subsidiary Companies</a:t>
            </a:r>
            <a:endParaRPr lang="en-IN" smtClean="0"/>
          </a:p>
        </p:txBody>
      </p:sp>
      <p:sp>
        <p:nvSpPr>
          <p:cNvPr id="15363" name="Content Placeholder 2"/>
          <p:cNvSpPr>
            <a:spLocks noGrp="1"/>
          </p:cNvSpPr>
          <p:nvPr>
            <p:ph sz="half" idx="1"/>
          </p:nvPr>
        </p:nvSpPr>
        <p:spPr>
          <a:xfrm>
            <a:off x="469900" y="1600200"/>
            <a:ext cx="8077200" cy="3124200"/>
          </a:xfrm>
        </p:spPr>
        <p:txBody>
          <a:bodyPr/>
          <a:lstStyle/>
          <a:p>
            <a:pPr algn="just" eaLnBrk="1" hangingPunct="1"/>
            <a:r>
              <a:rPr lang="en-US" sz="1800" smtClean="0">
                <a:latin typeface="Calibri" pitchFamily="34" charset="0"/>
                <a:cs typeface="Calibri" pitchFamily="34" charset="0"/>
              </a:rPr>
              <a:t>The company may submit consolidated financial statements along with the standalone financial statements.</a:t>
            </a:r>
          </a:p>
          <a:p>
            <a:pPr algn="just" eaLnBrk="1" hangingPunct="1"/>
            <a:r>
              <a:rPr lang="en-US" sz="1800" smtClean="0">
                <a:latin typeface="Calibri" pitchFamily="34" charset="0"/>
                <a:cs typeface="Calibri" pitchFamily="34" charset="0"/>
              </a:rPr>
              <a:t>Consolidated financial statements are also to be submitted within 45 days for the first three quarters and  within 60 days from the end of the financial year if the company opts to submit CFS.</a:t>
            </a:r>
          </a:p>
          <a:p>
            <a:pPr algn="just" eaLnBrk="1" hangingPunct="1"/>
            <a:r>
              <a:rPr lang="en-US" sz="1800" smtClean="0">
                <a:latin typeface="Calibri" pitchFamily="34" charset="0"/>
                <a:cs typeface="Calibri" pitchFamily="34" charset="0"/>
              </a:rPr>
              <a:t>If there is variation of 20% or more in revenue/ total assets/ total liabilities/ profits(loss) in CFS with the amounts of last annual audited financial statements, the company shall mandatorily submit half yearly consolidated results.</a:t>
            </a:r>
          </a:p>
          <a:p>
            <a:pPr algn="just" eaLnBrk="1" hangingPunct="1"/>
            <a:r>
              <a:rPr lang="en-US" sz="1800" smtClean="0">
                <a:latin typeface="Calibri" pitchFamily="34" charset="0"/>
                <a:cs typeface="Calibri" pitchFamily="34" charset="0"/>
              </a:rPr>
              <a:t>When company opts  to  submit consolidated financial results, it may submit consolidated financials as per IFRS in addition to results as per India GAAP.</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blinds(horizontal)">
                                      <p:cBhvr>
                                        <p:cTn id="7" dur="500"/>
                                        <p:tgtEl>
                                          <p:spTgt spid="15362"/>
                                        </p:tgtEl>
                                      </p:cBhvr>
                                    </p:animEffect>
                                  </p:childTnLst>
                                </p:cTn>
                              </p:par>
                            </p:childTnLst>
                          </p:cTn>
                        </p:par>
                        <p:par>
                          <p:cTn id="8" fill="hold">
                            <p:stCondLst>
                              <p:cond delay="500"/>
                            </p:stCondLst>
                            <p:childTnLst>
                              <p:par>
                                <p:cTn id="9" presetID="2" presetClass="entr" presetSubtype="4" fill="hold" nodeType="afterEffect">
                                  <p:stCondLst>
                                    <p:cond delay="500"/>
                                  </p:stCondLst>
                                  <p:childTnLst>
                                    <p:set>
                                      <p:cBhvr>
                                        <p:cTn id="10" dur="1" fill="hold">
                                          <p:stCondLst>
                                            <p:cond delay="0"/>
                                          </p:stCondLst>
                                        </p:cTn>
                                        <p:tgtEl>
                                          <p:spTgt spid="15363">
                                            <p:txEl>
                                              <p:pRg st="0" end="0"/>
                                            </p:txEl>
                                          </p:spTgt>
                                        </p:tgtEl>
                                        <p:attrNameLst>
                                          <p:attrName>style.visibility</p:attrName>
                                        </p:attrNameLst>
                                      </p:cBhvr>
                                      <p:to>
                                        <p:strVal val="visible"/>
                                      </p:to>
                                    </p:set>
                                    <p:anim calcmode="lin" valueType="num">
                                      <p:cBhvr additive="base">
                                        <p:cTn id="11" dur="1000" fill="hold"/>
                                        <p:tgtEl>
                                          <p:spTgt spid="15363">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5363">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4" fill="hold" nodeType="afterEffect">
                                  <p:stCondLst>
                                    <p:cond delay="0"/>
                                  </p:stCondLst>
                                  <p:childTnLst>
                                    <p:set>
                                      <p:cBhvr>
                                        <p:cTn id="15" dur="1" fill="hold">
                                          <p:stCondLst>
                                            <p:cond delay="0"/>
                                          </p:stCondLst>
                                        </p:cTn>
                                        <p:tgtEl>
                                          <p:spTgt spid="15363">
                                            <p:txEl>
                                              <p:pRg st="1" end="1"/>
                                            </p:txEl>
                                          </p:spTgt>
                                        </p:tgtEl>
                                        <p:attrNameLst>
                                          <p:attrName>style.visibility</p:attrName>
                                        </p:attrNameLst>
                                      </p:cBhvr>
                                      <p:to>
                                        <p:strVal val="visible"/>
                                      </p:to>
                                    </p:set>
                                    <p:anim calcmode="lin" valueType="num">
                                      <p:cBhvr additive="base">
                                        <p:cTn id="16" dur="1000" fill="hold"/>
                                        <p:tgtEl>
                                          <p:spTgt spid="15363">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5363">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15363">
                                            <p:txEl>
                                              <p:pRg st="2" end="2"/>
                                            </p:txEl>
                                          </p:spTgt>
                                        </p:tgtEl>
                                        <p:attrNameLst>
                                          <p:attrName>style.visibility</p:attrName>
                                        </p:attrNameLst>
                                      </p:cBhvr>
                                      <p:to>
                                        <p:strVal val="visible"/>
                                      </p:to>
                                    </p:set>
                                    <p:anim calcmode="lin" valueType="num">
                                      <p:cBhvr additive="base">
                                        <p:cTn id="21" dur="1000" fill="hold"/>
                                        <p:tgtEl>
                                          <p:spTgt spid="15363">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5363">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4000"/>
                            </p:stCondLst>
                            <p:childTnLst>
                              <p:par>
                                <p:cTn id="24" presetID="2" presetClass="entr" presetSubtype="4" fill="hold" nodeType="afterEffect">
                                  <p:stCondLst>
                                    <p:cond delay="0"/>
                                  </p:stCondLst>
                                  <p:childTnLst>
                                    <p:set>
                                      <p:cBhvr>
                                        <p:cTn id="25" dur="1" fill="hold">
                                          <p:stCondLst>
                                            <p:cond delay="0"/>
                                          </p:stCondLst>
                                        </p:cTn>
                                        <p:tgtEl>
                                          <p:spTgt spid="15363">
                                            <p:txEl>
                                              <p:pRg st="3" end="3"/>
                                            </p:txEl>
                                          </p:spTgt>
                                        </p:tgtEl>
                                        <p:attrNameLst>
                                          <p:attrName>style.visibility</p:attrName>
                                        </p:attrNameLst>
                                      </p:cBhvr>
                                      <p:to>
                                        <p:strVal val="visible"/>
                                      </p:to>
                                    </p:set>
                                    <p:anim calcmode="lin" valueType="num">
                                      <p:cBhvr additive="base">
                                        <p:cTn id="26" dur="1000" fill="hold"/>
                                        <p:tgtEl>
                                          <p:spTgt spid="15363">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1536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386" name="Title 1"/>
          <p:cNvSpPr>
            <a:spLocks noGrp="1"/>
          </p:cNvSpPr>
          <p:nvPr>
            <p:ph type="title"/>
          </p:nvPr>
        </p:nvSpPr>
        <p:spPr>
          <a:xfrm>
            <a:off x="457200" y="762000"/>
            <a:ext cx="7239000" cy="669925"/>
          </a:xfrm>
        </p:spPr>
        <p:txBody>
          <a:bodyPr/>
          <a:lstStyle/>
          <a:p>
            <a:pPr eaLnBrk="1" hangingPunct="1"/>
            <a:r>
              <a:rPr lang="en-US" smtClean="0"/>
              <a:t>Other Requirements</a:t>
            </a:r>
            <a:endParaRPr lang="en-IN" smtClean="0"/>
          </a:p>
        </p:txBody>
      </p:sp>
      <p:sp>
        <p:nvSpPr>
          <p:cNvPr id="16387" name="Content Placeholder 2"/>
          <p:cNvSpPr>
            <a:spLocks noGrp="1"/>
          </p:cNvSpPr>
          <p:nvPr>
            <p:ph idx="1"/>
          </p:nvPr>
        </p:nvSpPr>
        <p:spPr>
          <a:xfrm>
            <a:off x="381000" y="1752600"/>
            <a:ext cx="8229600" cy="4419600"/>
          </a:xfrm>
        </p:spPr>
        <p:txBody>
          <a:bodyPr/>
          <a:lstStyle/>
          <a:p>
            <a:pPr algn="just" eaLnBrk="1" hangingPunct="1"/>
            <a:r>
              <a:rPr lang="en-IN" sz="1800" smtClean="0">
                <a:latin typeface="Calibri" pitchFamily="34" charset="0"/>
                <a:cs typeface="Calibri" pitchFamily="34" charset="0"/>
              </a:rPr>
              <a:t>If auditor has expressed any qualification or other reservation in his audit report or limited review report, the company shall disclose such qualification and impact of the same on profit and loss. </a:t>
            </a:r>
          </a:p>
          <a:p>
            <a:pPr algn="just" eaLnBrk="1" hangingPunct="1"/>
            <a:r>
              <a:rPr lang="en-IN" sz="1800" smtClean="0">
                <a:latin typeface="Calibri" pitchFamily="34" charset="0"/>
                <a:cs typeface="Calibri" pitchFamily="34" charset="0"/>
              </a:rPr>
              <a:t>The company shall include as a note to financial results:</a:t>
            </a:r>
          </a:p>
          <a:p>
            <a:pPr algn="just" eaLnBrk="1" hangingPunct="1">
              <a:buFont typeface="Georgia" pitchFamily="18" charset="0"/>
              <a:buNone/>
            </a:pPr>
            <a:r>
              <a:rPr lang="en-IN" sz="1800" smtClean="0">
                <a:latin typeface="Calibri" pitchFamily="34" charset="0"/>
                <a:cs typeface="Calibri" pitchFamily="34" charset="0"/>
              </a:rPr>
              <a:t>	1. How the qualification is resolved.</a:t>
            </a:r>
          </a:p>
          <a:p>
            <a:pPr algn="just" eaLnBrk="1" hangingPunct="1">
              <a:buFont typeface="Georgia" pitchFamily="18" charset="0"/>
              <a:buNone/>
            </a:pPr>
            <a:r>
              <a:rPr lang="en-IN" sz="1800" smtClean="0">
                <a:latin typeface="Calibri" pitchFamily="34" charset="0"/>
                <a:cs typeface="Calibri" pitchFamily="34" charset="0"/>
              </a:rPr>
              <a:t>	2. If unsolved, the reasons and the steps intended to resolve the same.</a:t>
            </a:r>
          </a:p>
          <a:p>
            <a:pPr algn="just" eaLnBrk="1" hangingPunct="1"/>
            <a:r>
              <a:rPr lang="en-IN" sz="1800" smtClean="0">
                <a:latin typeface="Calibri" pitchFamily="34" charset="0"/>
                <a:cs typeface="Calibri" pitchFamily="34" charset="0"/>
              </a:rPr>
              <a:t> </a:t>
            </a:r>
            <a:r>
              <a:rPr lang="en-US" sz="1800" smtClean="0">
                <a:latin typeface="Calibri" pitchFamily="34" charset="0"/>
                <a:cs typeface="Calibri" pitchFamily="34" charset="0"/>
              </a:rPr>
              <a:t>If the company has changed its name suggesting a new line of business, it shall give separate disclosure for three years succeeding the date of change in name.</a:t>
            </a:r>
          </a:p>
          <a:p>
            <a:pPr algn="just" eaLnBrk="1" hangingPunct="1"/>
            <a:r>
              <a:rPr lang="en-US" sz="1800" smtClean="0">
                <a:latin typeface="Calibri" pitchFamily="34" charset="0"/>
                <a:cs typeface="Calibri" pitchFamily="34" charset="0"/>
              </a:rPr>
              <a:t>Extra Ordinary items shall be disclosed separately in accordance with AS-5. </a:t>
            </a:r>
            <a:endParaRPr lang="en-IN" sz="1800" smtClean="0">
              <a:latin typeface="Calibri" pitchFamily="34" charset="0"/>
              <a:cs typeface="Calibri" pitchFamily="34" charset="0"/>
            </a:endParaRPr>
          </a:p>
          <a:p>
            <a:pPr algn="just" eaLnBrk="1" hangingPunct="1"/>
            <a:r>
              <a:rPr lang="en-US" sz="1800" smtClean="0">
                <a:latin typeface="Calibri" pitchFamily="34" charset="0"/>
                <a:cs typeface="Calibri" pitchFamily="34" charset="0"/>
              </a:rPr>
              <a:t>Transaction of Exceptional Nature shall be disclosed separately.</a:t>
            </a:r>
            <a:endParaRPr lang="en-IN" sz="1800" smtClean="0">
              <a:latin typeface="Calibri" pitchFamily="34" charset="0"/>
              <a:cs typeface="Calibri" pitchFamily="34" charset="0"/>
            </a:endParaRPr>
          </a:p>
          <a:p>
            <a:pPr algn="just" eaLnBrk="1" hangingPunct="1"/>
            <a:endParaRPr lang="en-IN" sz="1800" smtClean="0">
              <a:latin typeface="Calibri" pitchFamily="34" charset="0"/>
              <a:cs typeface="Calibri" pitchFamily="34" charset="0"/>
            </a:endParaRPr>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6386"/>
                                        </p:tgtEl>
                                        <p:attrNameLst>
                                          <p:attrName>style.visibility</p:attrName>
                                        </p:attrNameLst>
                                      </p:cBhvr>
                                      <p:to>
                                        <p:strVal val="visible"/>
                                      </p:to>
                                    </p:set>
                                    <p:animEffect transition="in" filter="blinds(horizontal)">
                                      <p:cBhvr>
                                        <p:cTn id="7" dur="1000"/>
                                        <p:tgtEl>
                                          <p:spTgt spid="16386"/>
                                        </p:tgtEl>
                                      </p:cBhvr>
                                    </p:animEffect>
                                  </p:childTnLst>
                                </p:cTn>
                              </p:par>
                            </p:childTnLst>
                          </p:cTn>
                        </p:par>
                        <p:par>
                          <p:cTn id="8" fill="hold">
                            <p:stCondLst>
                              <p:cond delay="1000"/>
                            </p:stCondLst>
                            <p:childTnLst>
                              <p:par>
                                <p:cTn id="9" presetID="2" presetClass="entr" presetSubtype="4" fill="hold" nodeType="afterEffect">
                                  <p:stCondLst>
                                    <p:cond delay="500"/>
                                  </p:stCondLst>
                                  <p:childTnLst>
                                    <p:set>
                                      <p:cBhvr>
                                        <p:cTn id="10" dur="1" fill="hold">
                                          <p:stCondLst>
                                            <p:cond delay="0"/>
                                          </p:stCondLst>
                                        </p:cTn>
                                        <p:tgtEl>
                                          <p:spTgt spid="16387">
                                            <p:txEl>
                                              <p:pRg st="0" end="0"/>
                                            </p:txEl>
                                          </p:spTgt>
                                        </p:tgtEl>
                                        <p:attrNameLst>
                                          <p:attrName>style.visibility</p:attrName>
                                        </p:attrNameLst>
                                      </p:cBhvr>
                                      <p:to>
                                        <p:strVal val="visible"/>
                                      </p:to>
                                    </p:set>
                                    <p:anim calcmode="lin" valueType="num">
                                      <p:cBhvr additive="base">
                                        <p:cTn id="11" dur="1000" fill="hold"/>
                                        <p:tgtEl>
                                          <p:spTgt spid="16387">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638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16387">
                                            <p:txEl>
                                              <p:pRg st="1" end="1"/>
                                            </p:txEl>
                                          </p:spTgt>
                                        </p:tgtEl>
                                        <p:attrNameLst>
                                          <p:attrName>style.visibility</p:attrName>
                                        </p:attrNameLst>
                                      </p:cBhvr>
                                      <p:to>
                                        <p:strVal val="visible"/>
                                      </p:to>
                                    </p:set>
                                    <p:anim calcmode="lin" valueType="num">
                                      <p:cBhvr additive="base">
                                        <p:cTn id="16" dur="1000" fill="hold"/>
                                        <p:tgtEl>
                                          <p:spTgt spid="16387">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6387">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500"/>
                            </p:stCondLst>
                            <p:childTnLst>
                              <p:par>
                                <p:cTn id="19" presetID="2" presetClass="entr" presetSubtype="4" fill="hold" nodeType="afterEffect">
                                  <p:stCondLst>
                                    <p:cond delay="0"/>
                                  </p:stCondLst>
                                  <p:childTnLst>
                                    <p:set>
                                      <p:cBhvr>
                                        <p:cTn id="20" dur="1" fill="hold">
                                          <p:stCondLst>
                                            <p:cond delay="0"/>
                                          </p:stCondLst>
                                        </p:cTn>
                                        <p:tgtEl>
                                          <p:spTgt spid="16387">
                                            <p:txEl>
                                              <p:pRg st="2" end="2"/>
                                            </p:txEl>
                                          </p:spTgt>
                                        </p:tgtEl>
                                        <p:attrNameLst>
                                          <p:attrName>style.visibility</p:attrName>
                                        </p:attrNameLst>
                                      </p:cBhvr>
                                      <p:to>
                                        <p:strVal val="visible"/>
                                      </p:to>
                                    </p:set>
                                    <p:anim calcmode="lin" valueType="num">
                                      <p:cBhvr additive="base">
                                        <p:cTn id="21" dur="1000" fill="hold"/>
                                        <p:tgtEl>
                                          <p:spTgt spid="16387">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6387">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4500"/>
                            </p:stCondLst>
                            <p:childTnLst>
                              <p:par>
                                <p:cTn id="24" presetID="2" presetClass="entr" presetSubtype="4" fill="hold" nodeType="afterEffect">
                                  <p:stCondLst>
                                    <p:cond delay="0"/>
                                  </p:stCondLst>
                                  <p:childTnLst>
                                    <p:set>
                                      <p:cBhvr>
                                        <p:cTn id="25" dur="1" fill="hold">
                                          <p:stCondLst>
                                            <p:cond delay="0"/>
                                          </p:stCondLst>
                                        </p:cTn>
                                        <p:tgtEl>
                                          <p:spTgt spid="16387">
                                            <p:txEl>
                                              <p:pRg st="3" end="3"/>
                                            </p:txEl>
                                          </p:spTgt>
                                        </p:tgtEl>
                                        <p:attrNameLst>
                                          <p:attrName>style.visibility</p:attrName>
                                        </p:attrNameLst>
                                      </p:cBhvr>
                                      <p:to>
                                        <p:strVal val="visible"/>
                                      </p:to>
                                    </p:set>
                                    <p:anim calcmode="lin" valueType="num">
                                      <p:cBhvr additive="base">
                                        <p:cTn id="26" dur="1000" fill="hold"/>
                                        <p:tgtEl>
                                          <p:spTgt spid="16387">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16387">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5500"/>
                            </p:stCondLst>
                            <p:childTnLst>
                              <p:par>
                                <p:cTn id="29" presetID="2" presetClass="entr" presetSubtype="4" fill="hold" nodeType="afterEffect">
                                  <p:stCondLst>
                                    <p:cond delay="0"/>
                                  </p:stCondLst>
                                  <p:childTnLst>
                                    <p:set>
                                      <p:cBhvr>
                                        <p:cTn id="30" dur="1" fill="hold">
                                          <p:stCondLst>
                                            <p:cond delay="0"/>
                                          </p:stCondLst>
                                        </p:cTn>
                                        <p:tgtEl>
                                          <p:spTgt spid="16387">
                                            <p:txEl>
                                              <p:pRg st="4" end="4"/>
                                            </p:txEl>
                                          </p:spTgt>
                                        </p:tgtEl>
                                        <p:attrNameLst>
                                          <p:attrName>style.visibility</p:attrName>
                                        </p:attrNameLst>
                                      </p:cBhvr>
                                      <p:to>
                                        <p:strVal val="visible"/>
                                      </p:to>
                                    </p:set>
                                    <p:anim calcmode="lin" valueType="num">
                                      <p:cBhvr additive="base">
                                        <p:cTn id="31" dur="1000" fill="hold"/>
                                        <p:tgtEl>
                                          <p:spTgt spid="16387">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6387">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6500"/>
                            </p:stCondLst>
                            <p:childTnLst>
                              <p:par>
                                <p:cTn id="34" presetID="2" presetClass="entr" presetSubtype="4" fill="hold" nodeType="afterEffect">
                                  <p:stCondLst>
                                    <p:cond delay="0"/>
                                  </p:stCondLst>
                                  <p:childTnLst>
                                    <p:set>
                                      <p:cBhvr>
                                        <p:cTn id="35" dur="1" fill="hold">
                                          <p:stCondLst>
                                            <p:cond delay="0"/>
                                          </p:stCondLst>
                                        </p:cTn>
                                        <p:tgtEl>
                                          <p:spTgt spid="16387">
                                            <p:txEl>
                                              <p:pRg st="5" end="5"/>
                                            </p:txEl>
                                          </p:spTgt>
                                        </p:tgtEl>
                                        <p:attrNameLst>
                                          <p:attrName>style.visibility</p:attrName>
                                        </p:attrNameLst>
                                      </p:cBhvr>
                                      <p:to>
                                        <p:strVal val="visible"/>
                                      </p:to>
                                    </p:set>
                                    <p:anim calcmode="lin" valueType="num">
                                      <p:cBhvr additive="base">
                                        <p:cTn id="36" dur="1000" fill="hold"/>
                                        <p:tgtEl>
                                          <p:spTgt spid="16387">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16387">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7500"/>
                            </p:stCondLst>
                            <p:childTnLst>
                              <p:par>
                                <p:cTn id="39" presetID="2" presetClass="entr" presetSubtype="4" fill="hold" nodeType="afterEffect">
                                  <p:stCondLst>
                                    <p:cond delay="0"/>
                                  </p:stCondLst>
                                  <p:childTnLst>
                                    <p:set>
                                      <p:cBhvr>
                                        <p:cTn id="40" dur="1" fill="hold">
                                          <p:stCondLst>
                                            <p:cond delay="0"/>
                                          </p:stCondLst>
                                        </p:cTn>
                                        <p:tgtEl>
                                          <p:spTgt spid="16387">
                                            <p:txEl>
                                              <p:pRg st="6" end="6"/>
                                            </p:txEl>
                                          </p:spTgt>
                                        </p:tgtEl>
                                        <p:attrNameLst>
                                          <p:attrName>style.visibility</p:attrName>
                                        </p:attrNameLst>
                                      </p:cBhvr>
                                      <p:to>
                                        <p:strVal val="visible"/>
                                      </p:to>
                                    </p:set>
                                    <p:anim calcmode="lin" valueType="num">
                                      <p:cBhvr additive="base">
                                        <p:cTn id="41" dur="1000" fill="hold"/>
                                        <p:tgtEl>
                                          <p:spTgt spid="16387">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16387">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6" grpId="0"/>
    </p:bld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14313" y="285750"/>
            <a:ext cx="8643937" cy="714375"/>
          </a:xfrm>
        </p:spPr>
        <p:txBody>
          <a:bodyPr>
            <a:normAutofit fontScale="90000"/>
          </a:bodyPr>
          <a:lstStyle/>
          <a:p>
            <a:pPr>
              <a:defRPr/>
            </a:pPr>
            <a:r>
              <a:rPr lang="en-US" dirty="0" smtClean="0"/>
              <a:t>Penal Provisions on Non Compliance</a:t>
            </a:r>
            <a:endParaRPr lang="en-IN" dirty="0"/>
          </a:p>
        </p:txBody>
      </p:sp>
      <p:graphicFrame>
        <p:nvGraphicFramePr>
          <p:cNvPr id="4" name="Table 3"/>
          <p:cNvGraphicFramePr>
            <a:graphicFrameLocks noGrp="1"/>
          </p:cNvGraphicFramePr>
          <p:nvPr/>
        </p:nvGraphicFramePr>
        <p:xfrm>
          <a:off x="381000" y="1239838"/>
          <a:ext cx="8548688" cy="5465762"/>
        </p:xfrm>
        <a:graphic>
          <a:graphicData uri="http://schemas.openxmlformats.org/drawingml/2006/table">
            <a:tbl>
              <a:tblPr firstRow="1" bandRow="1">
                <a:tableStyleId>{93296810-A885-4BE3-A3E7-6D5BEEA58F35}</a:tableStyleId>
              </a:tblPr>
              <a:tblGrid>
                <a:gridCol w="1824684"/>
                <a:gridCol w="1681008"/>
                <a:gridCol w="1752108"/>
                <a:gridCol w="1609908"/>
                <a:gridCol w="1681008"/>
              </a:tblGrid>
              <a:tr h="1437768">
                <a:tc>
                  <a:txBody>
                    <a:bodyPr/>
                    <a:lstStyle/>
                    <a:p>
                      <a:pPr algn="l" fontAlgn="b"/>
                      <a:r>
                        <a:rPr lang="en-IN" sz="1600" kern="1200" dirty="0" smtClean="0"/>
                        <a:t>Clause of listing agreement</a:t>
                      </a:r>
                      <a:endParaRPr lang="en-IN" sz="1600" b="1" kern="1200" dirty="0" smtClean="0">
                        <a:solidFill>
                          <a:schemeClr val="dk1"/>
                        </a:solidFill>
                        <a:latin typeface="Calibri" pitchFamily="34" charset="0"/>
                        <a:ea typeface="+mn-ea"/>
                        <a:cs typeface="Calibri" pitchFamily="34" charset="0"/>
                      </a:endParaRPr>
                    </a:p>
                  </a:txBody>
                  <a:tcPr marL="9525" marR="9525" marT="9525" marB="0" anchor="ctr"/>
                </a:tc>
                <a:tc>
                  <a:txBody>
                    <a:bodyPr/>
                    <a:lstStyle/>
                    <a:p>
                      <a:pPr algn="l" fontAlgn="b"/>
                      <a:r>
                        <a:rPr lang="en-IN" sz="1600" kern="1200" dirty="0" smtClean="0"/>
                        <a:t>Due date of Submission as per Listing Agreement</a:t>
                      </a:r>
                      <a:endParaRPr lang="en-IN" sz="1600" b="1" kern="1200" dirty="0" smtClean="0">
                        <a:solidFill>
                          <a:schemeClr val="dk1"/>
                        </a:solidFill>
                        <a:latin typeface="Calibri" pitchFamily="34" charset="0"/>
                        <a:ea typeface="+mn-ea"/>
                        <a:cs typeface="Calibri" pitchFamily="34" charset="0"/>
                      </a:endParaRPr>
                    </a:p>
                  </a:txBody>
                  <a:tcPr marL="9525" marR="9525" marT="9525" marB="0" anchor="ctr"/>
                </a:tc>
                <a:tc>
                  <a:txBody>
                    <a:bodyPr/>
                    <a:lstStyle/>
                    <a:p>
                      <a:pPr marL="0" algn="l" defTabSz="914400" rtl="0" eaLnBrk="1" fontAlgn="b" latinLnBrk="0" hangingPunct="1"/>
                      <a:r>
                        <a:rPr lang="en-IN" sz="1600" kern="1200" dirty="0" smtClean="0"/>
                        <a:t>Commencement of  Levy of Penalty</a:t>
                      </a:r>
                      <a:endParaRPr lang="en-IN" sz="1600" b="1" kern="1200" dirty="0" smtClean="0">
                        <a:solidFill>
                          <a:schemeClr val="dk1"/>
                        </a:solidFill>
                        <a:latin typeface="Calibri" pitchFamily="34" charset="0"/>
                        <a:ea typeface="+mn-ea"/>
                        <a:cs typeface="Calibri" pitchFamily="34" charset="0"/>
                      </a:endParaRPr>
                    </a:p>
                  </a:txBody>
                  <a:tcPr marL="9525" marR="9525" marT="9525" marB="0" anchor="ctr"/>
                </a:tc>
                <a:tc>
                  <a:txBody>
                    <a:bodyPr/>
                    <a:lstStyle/>
                    <a:p>
                      <a:pPr marL="0" algn="l" defTabSz="914400" rtl="0" eaLnBrk="1" fontAlgn="b" latinLnBrk="0" hangingPunct="1"/>
                      <a:r>
                        <a:rPr lang="en-IN" sz="1600" kern="1200" dirty="0" smtClean="0"/>
                        <a:t>Fine payable for 1st non-compliance</a:t>
                      </a:r>
                      <a:endParaRPr lang="en-IN" sz="1600" b="1" kern="1200" dirty="0" smtClean="0">
                        <a:solidFill>
                          <a:schemeClr val="dk1"/>
                        </a:solidFill>
                        <a:latin typeface="Calibri" pitchFamily="34" charset="0"/>
                        <a:ea typeface="+mn-ea"/>
                        <a:cs typeface="Calibri" pitchFamily="34" charset="0"/>
                      </a:endParaRPr>
                    </a:p>
                  </a:txBody>
                  <a:tcPr marL="9525" marR="9525" marT="9525" marB="0" anchor="ctr"/>
                </a:tc>
                <a:tc>
                  <a:txBody>
                    <a:bodyPr/>
                    <a:lstStyle/>
                    <a:p>
                      <a:pPr marL="0" algn="l" defTabSz="914400" rtl="0" eaLnBrk="1" fontAlgn="b" latinLnBrk="0" hangingPunct="1"/>
                      <a:r>
                        <a:rPr lang="en-IN" sz="1600" kern="1200" dirty="0" smtClean="0"/>
                        <a:t>Fine Payable each subsequent and consecutive non-compliance</a:t>
                      </a:r>
                      <a:endParaRPr lang="en-IN" sz="1600" b="1" kern="1200" dirty="0" smtClean="0">
                        <a:solidFill>
                          <a:schemeClr val="dk1"/>
                        </a:solidFill>
                        <a:latin typeface="Calibri" pitchFamily="34" charset="0"/>
                        <a:ea typeface="+mn-ea"/>
                        <a:cs typeface="Calibri" pitchFamily="34" charset="0"/>
                      </a:endParaRPr>
                    </a:p>
                  </a:txBody>
                  <a:tcPr marL="9525" marR="9525" marT="9525" marB="0" anchor="ctr"/>
                </a:tc>
              </a:tr>
              <a:tr h="1319016">
                <a:tc rowSpan="2">
                  <a:txBody>
                    <a:bodyPr/>
                    <a:lstStyle/>
                    <a:p>
                      <a:pPr algn="just"/>
                      <a:r>
                        <a:rPr lang="en-IN" sz="1600" dirty="0" smtClean="0"/>
                        <a:t>Clause 41:</a:t>
                      </a:r>
                      <a:r>
                        <a:rPr lang="en-IN" sz="1600" baseline="0" dirty="0" smtClean="0"/>
                        <a:t> </a:t>
                      </a:r>
                      <a:r>
                        <a:rPr lang="en-IN" sz="1600" dirty="0" smtClean="0"/>
                        <a:t>Non submission of the financial results within period prescribed under this clause </a:t>
                      </a:r>
                      <a:endParaRPr lang="en-IN" sz="1600" dirty="0">
                        <a:latin typeface="Calibri" pitchFamily="34" charset="0"/>
                        <a:cs typeface="Calibri" pitchFamily="34" charset="0"/>
                      </a:endParaRPr>
                    </a:p>
                  </a:txBody>
                  <a:tcPr anchor="ctr"/>
                </a:tc>
                <a:tc>
                  <a:txBody>
                    <a:bodyPr/>
                    <a:lstStyle/>
                    <a:p>
                      <a:pPr algn="just"/>
                      <a:r>
                        <a:rPr lang="en-IN" sz="1600" dirty="0" smtClean="0"/>
                        <a:t>60  days from the end of quarter (</a:t>
                      </a:r>
                      <a:r>
                        <a:rPr lang="en-IN" sz="1600" kern="1200" dirty="0" smtClean="0"/>
                        <a:t>where</a:t>
                      </a:r>
                      <a:r>
                        <a:rPr lang="en-IN" sz="1600" dirty="0" smtClean="0"/>
                        <a:t> it is the final quarter)</a:t>
                      </a:r>
                      <a:endParaRPr lang="en-IN" sz="1600" dirty="0">
                        <a:latin typeface="Calibri" pitchFamily="34" charset="0"/>
                        <a:cs typeface="Calibri" pitchFamily="34" charset="0"/>
                      </a:endParaRPr>
                    </a:p>
                  </a:txBody>
                  <a:tcPr anchor="ctr"/>
                </a:tc>
                <a:tc>
                  <a:txBody>
                    <a:bodyPr/>
                    <a:lstStyle/>
                    <a:p>
                      <a:pPr algn="just"/>
                      <a:r>
                        <a:rPr lang="en-IN" sz="1600" dirty="0" smtClean="0"/>
                        <a:t>61st day from the end of quarter</a:t>
                      </a:r>
                      <a:endParaRPr lang="en-IN" sz="1600" dirty="0">
                        <a:latin typeface="Calibri" pitchFamily="34" charset="0"/>
                        <a:cs typeface="Calibri" pitchFamily="34" charset="0"/>
                      </a:endParaRPr>
                    </a:p>
                  </a:txBody>
                  <a:tcPr anchor="ctr"/>
                </a:tc>
                <a:tc rowSpan="2">
                  <a:txBody>
                    <a:bodyPr/>
                    <a:lstStyle/>
                    <a:p>
                      <a:pPr algn="just"/>
                      <a:r>
                        <a:rPr lang="en-IN" sz="1600" dirty="0" smtClean="0"/>
                        <a:t>Rs. 5000/- per day till the date of compliance and If non-compliance continues for more than 15 days additional fine of 0.1 % of Paid Up capital</a:t>
                      </a:r>
                      <a:r>
                        <a:rPr lang="en-IN" sz="1600" baseline="0" dirty="0" smtClean="0"/>
                        <a:t> on the 1</a:t>
                      </a:r>
                      <a:r>
                        <a:rPr lang="en-IN" sz="1600" baseline="30000" dirty="0" smtClean="0"/>
                        <a:t>st</a:t>
                      </a:r>
                      <a:r>
                        <a:rPr lang="en-IN" sz="1600" baseline="0" dirty="0" smtClean="0"/>
                        <a:t> day of F. Y. </a:t>
                      </a:r>
                      <a:r>
                        <a:rPr lang="en-IN" sz="1600" dirty="0" smtClean="0"/>
                        <a:t>of the entity or Rs. 1 </a:t>
                      </a:r>
                      <a:r>
                        <a:rPr lang="en-IN" sz="1600" dirty="0" err="1" smtClean="0"/>
                        <a:t>Crore</a:t>
                      </a:r>
                      <a:r>
                        <a:rPr lang="en-IN" sz="1600" dirty="0" smtClean="0"/>
                        <a:t>, whichever is less.</a:t>
                      </a:r>
                      <a:endParaRPr lang="en-IN" sz="1600" dirty="0">
                        <a:latin typeface="Calibri" pitchFamily="34" charset="0"/>
                        <a:cs typeface="Calibri" pitchFamily="34" charset="0"/>
                      </a:endParaRPr>
                    </a:p>
                  </a:txBody>
                  <a:tcPr anchor="ctr"/>
                </a:tc>
                <a:tc rowSpan="2">
                  <a:txBody>
                    <a:bodyPr/>
                    <a:lstStyle/>
                    <a:p>
                      <a:pPr algn="just"/>
                      <a:r>
                        <a:rPr lang="en-IN" sz="1600" dirty="0" smtClean="0"/>
                        <a:t>Rs. 10000/- per day till the date of compliance and If non-compliance continues for more than 15 days additional fine of 0.1 % of Paid Up capital </a:t>
                      </a:r>
                      <a:r>
                        <a:rPr lang="en-IN" sz="1600" baseline="0" dirty="0" smtClean="0"/>
                        <a:t>on the 1</a:t>
                      </a:r>
                      <a:r>
                        <a:rPr lang="en-IN" sz="1600" baseline="30000" dirty="0" smtClean="0"/>
                        <a:t>st</a:t>
                      </a:r>
                      <a:r>
                        <a:rPr lang="en-IN" sz="1600" baseline="0" dirty="0" smtClean="0"/>
                        <a:t> day of F. Y.</a:t>
                      </a:r>
                      <a:r>
                        <a:rPr lang="en-IN" sz="1600" dirty="0" smtClean="0"/>
                        <a:t> of the entity or Rs.1 </a:t>
                      </a:r>
                      <a:r>
                        <a:rPr lang="en-IN" sz="1600" dirty="0" err="1" smtClean="0"/>
                        <a:t>Crore</a:t>
                      </a:r>
                      <a:r>
                        <a:rPr lang="en-IN" sz="1600" dirty="0" smtClean="0"/>
                        <a:t>, whichever is less.</a:t>
                      </a:r>
                      <a:endParaRPr lang="en-IN" sz="1600" dirty="0">
                        <a:latin typeface="Calibri" pitchFamily="34" charset="0"/>
                        <a:cs typeface="Calibri" pitchFamily="34" charset="0"/>
                      </a:endParaRPr>
                    </a:p>
                  </a:txBody>
                  <a:tcPr anchor="ctr"/>
                </a:tc>
              </a:tr>
              <a:tr h="2043816">
                <a:tc vMerge="1">
                  <a:txBody>
                    <a:bodyPr/>
                    <a:lstStyle/>
                    <a:p>
                      <a:pPr algn="just"/>
                      <a:endParaRPr lang="en-IN" dirty="0"/>
                    </a:p>
                  </a:txBody>
                  <a:tcPr/>
                </a:tc>
                <a:tc>
                  <a:txBody>
                    <a:bodyPr/>
                    <a:lstStyle/>
                    <a:p>
                      <a:pPr algn="just"/>
                      <a:r>
                        <a:rPr lang="en-IN" sz="1600" dirty="0" smtClean="0"/>
                        <a:t>45 days from end of quarter for other quarters</a:t>
                      </a:r>
                      <a:endParaRPr lang="en-IN" sz="1600" dirty="0">
                        <a:latin typeface="Calibri" pitchFamily="34" charset="0"/>
                        <a:cs typeface="Calibri" pitchFamily="34" charset="0"/>
                      </a:endParaRPr>
                    </a:p>
                  </a:txBody>
                  <a:tcPr anchor="ctr"/>
                </a:tc>
                <a:tc>
                  <a:txBody>
                    <a:bodyPr/>
                    <a:lstStyle/>
                    <a:p>
                      <a:pPr algn="just"/>
                      <a:r>
                        <a:rPr lang="en-IN" sz="1600" dirty="0" smtClean="0"/>
                        <a:t>46th day from end of quarter.</a:t>
                      </a:r>
                      <a:endParaRPr lang="en-IN" sz="1600" dirty="0">
                        <a:latin typeface="Calibri" pitchFamily="34" charset="0"/>
                        <a:cs typeface="Calibri" pitchFamily="34" charset="0"/>
                      </a:endParaRPr>
                    </a:p>
                  </a:txBody>
                  <a:tcPr anchor="ctr"/>
                </a:tc>
                <a:tc vMerge="1">
                  <a:txBody>
                    <a:bodyPr/>
                    <a:lstStyle/>
                    <a:p>
                      <a:endParaRPr lang="en-IN" dirty="0"/>
                    </a:p>
                  </a:txBody>
                  <a:tcPr/>
                </a:tc>
                <a:tc vMerge="1">
                  <a:txBody>
                    <a:bodyPr/>
                    <a:lstStyle/>
                    <a:p>
                      <a:endParaRPr lang="en-IN" dirty="0"/>
                    </a:p>
                  </a:txBody>
                  <a:tcPr/>
                </a:tc>
              </a:tr>
            </a:tbl>
          </a:graphicData>
        </a:graphic>
      </p:graphicFrame>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par>
                          <p:cTn id="8" fill="hold">
                            <p:stCondLst>
                              <p:cond delay="1000"/>
                            </p:stCondLst>
                            <p:childTnLst>
                              <p:par>
                                <p:cTn id="9" presetID="5" presetClass="entr" presetSubtype="10"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checkerboard(across)">
                                      <p:cBhvr>
                                        <p:cTn id="1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8434" name="Picture 3" descr="C:\Users\audit1\Desktop\Clause 41\question.jpg"/>
          <p:cNvPicPr>
            <a:picLocks noChangeAspect="1" noChangeArrowheads="1"/>
          </p:cNvPicPr>
          <p:nvPr/>
        </p:nvPicPr>
        <p:blipFill>
          <a:blip r:embed="rId2"/>
          <a:srcRect/>
          <a:stretch>
            <a:fillRect/>
          </a:stretch>
        </p:blipFill>
        <p:spPr bwMode="auto">
          <a:xfrm>
            <a:off x="2514600" y="914400"/>
            <a:ext cx="3810000" cy="5522913"/>
          </a:xfrm>
          <a:prstGeom prst="rect">
            <a:avLst/>
          </a:prstGeom>
          <a:noFill/>
          <a:ln w="9525">
            <a:noFill/>
            <a:miter lim="800000"/>
            <a:headEnd/>
            <a:tailEnd/>
          </a:ln>
        </p:spPr>
      </p:pic>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8" name="Picture 3" descr="C:\Users\audit1\Desktop\Clause 41\Thank You 1.png"/>
          <p:cNvPicPr>
            <a:picLocks noChangeAspect="1" noChangeArrowheads="1"/>
          </p:cNvPicPr>
          <p:nvPr/>
        </p:nvPicPr>
        <p:blipFill>
          <a:blip r:embed="rId2"/>
          <a:srcRect/>
          <a:stretch>
            <a:fillRect/>
          </a:stretch>
        </p:blipFill>
        <p:spPr bwMode="auto">
          <a:xfrm>
            <a:off x="1371600" y="1447800"/>
            <a:ext cx="6692900" cy="4210050"/>
          </a:xfrm>
          <a:prstGeom prst="rect">
            <a:avLst/>
          </a:prstGeom>
          <a:noFill/>
          <a:ln w="9525">
            <a:noFill/>
            <a:miter lim="800000"/>
            <a:headEnd/>
            <a:tailEnd/>
          </a:ln>
        </p:spPr>
      </p:pic>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457200" y="704850"/>
            <a:ext cx="8229600" cy="895350"/>
          </a:xfrm>
        </p:spPr>
        <p:txBody>
          <a:bodyPr/>
          <a:lstStyle/>
          <a:p>
            <a:pPr eaLnBrk="1" hangingPunct="1"/>
            <a:r>
              <a:rPr lang="en-US" smtClean="0"/>
              <a:t>Introduction to Listing Agreement</a:t>
            </a:r>
            <a:endParaRPr lang="en-IN" smtClean="0"/>
          </a:p>
        </p:txBody>
      </p:sp>
      <p:sp>
        <p:nvSpPr>
          <p:cNvPr id="7171" name="Content Placeholder 2"/>
          <p:cNvSpPr>
            <a:spLocks noGrp="1"/>
          </p:cNvSpPr>
          <p:nvPr>
            <p:ph sz="half" idx="1"/>
          </p:nvPr>
        </p:nvSpPr>
        <p:spPr>
          <a:xfrm>
            <a:off x="304800" y="2057400"/>
            <a:ext cx="4495800" cy="4572000"/>
          </a:xfrm>
        </p:spPr>
        <p:txBody>
          <a:bodyPr/>
          <a:lstStyle/>
          <a:p>
            <a:pPr algn="just" eaLnBrk="1" hangingPunct="1">
              <a:buFont typeface="Wingdings" pitchFamily="2" charset="2"/>
              <a:buChar char="§"/>
            </a:pPr>
            <a:r>
              <a:rPr lang="en-US" sz="1800" smtClean="0">
                <a:latin typeface="Calibri" pitchFamily="34" charset="0"/>
                <a:cs typeface="Calibri" pitchFamily="34" charset="0"/>
              </a:rPr>
              <a:t>Listing means admission of the securities to dealings on a recognized stock exchange.</a:t>
            </a:r>
          </a:p>
          <a:p>
            <a:pPr algn="just" eaLnBrk="1" hangingPunct="1">
              <a:buFont typeface="Wingdings" pitchFamily="2" charset="2"/>
              <a:buChar char="§"/>
            </a:pPr>
            <a:r>
              <a:rPr lang="en-US" sz="1800" smtClean="0">
                <a:latin typeface="Calibri" pitchFamily="34" charset="0"/>
                <a:cs typeface="Calibri" pitchFamily="34" charset="0"/>
              </a:rPr>
              <a:t>The listing of securities is ensured by way of an agreement called </a:t>
            </a:r>
            <a:r>
              <a:rPr lang="en-US" sz="1800" b="1" smtClean="0">
                <a:latin typeface="Calibri" pitchFamily="34" charset="0"/>
                <a:cs typeface="Calibri" pitchFamily="34" charset="0"/>
              </a:rPr>
              <a:t>Listing Agreement </a:t>
            </a:r>
            <a:r>
              <a:rPr lang="en-US" sz="1800" smtClean="0">
                <a:latin typeface="Calibri" pitchFamily="34" charset="0"/>
                <a:cs typeface="Calibri" pitchFamily="34" charset="0"/>
              </a:rPr>
              <a:t>which is entered between a stock exchange and the issuing company.</a:t>
            </a:r>
          </a:p>
          <a:p>
            <a:pPr algn="just" eaLnBrk="1" hangingPunct="1">
              <a:buFont typeface="Wingdings" pitchFamily="2" charset="2"/>
              <a:buChar char="§"/>
            </a:pPr>
            <a:r>
              <a:rPr lang="en-US" sz="1800" smtClean="0">
                <a:latin typeface="Calibri" pitchFamily="34" charset="0"/>
                <a:cs typeface="Calibri" pitchFamily="34" charset="0"/>
              </a:rPr>
              <a:t>Listing Agreement is of great importance as it provides all the terms &amp; conditions to be complied by the company whose securities are listed on the stock exchange.</a:t>
            </a:r>
          </a:p>
          <a:p>
            <a:pPr algn="just" eaLnBrk="1" hangingPunct="1">
              <a:buFont typeface="Wingdings" pitchFamily="2" charset="2"/>
              <a:buChar char="§"/>
            </a:pPr>
            <a:endParaRPr lang="en-US" sz="1800" smtClean="0">
              <a:latin typeface="Calibri" pitchFamily="34" charset="0"/>
              <a:cs typeface="Calibri" pitchFamily="34" charset="0"/>
            </a:endParaRPr>
          </a:p>
          <a:p>
            <a:pPr algn="just" eaLnBrk="1" hangingPunct="1">
              <a:buFont typeface="Wingdings" pitchFamily="2" charset="2"/>
              <a:buChar char="§"/>
            </a:pPr>
            <a:endParaRPr lang="en-US" sz="1800" smtClean="0">
              <a:latin typeface="Calibri" pitchFamily="34" charset="0"/>
              <a:cs typeface="Calibri" pitchFamily="34" charset="0"/>
            </a:endParaRPr>
          </a:p>
          <a:p>
            <a:pPr algn="just" eaLnBrk="1" hangingPunct="1">
              <a:buFont typeface="Wingdings 2" pitchFamily="18" charset="2"/>
              <a:buNone/>
            </a:pPr>
            <a:endParaRPr lang="en-IN" sz="1800" smtClean="0">
              <a:latin typeface="Calibri" pitchFamily="34" charset="0"/>
              <a:cs typeface="Calibri" pitchFamily="34" charset="0"/>
            </a:endParaRPr>
          </a:p>
        </p:txBody>
      </p:sp>
      <p:pic>
        <p:nvPicPr>
          <p:cNvPr id="7172" name="Picture 2"/>
          <p:cNvPicPr>
            <a:picLocks noGrp="1" noChangeAspect="1" noChangeArrowheads="1"/>
          </p:cNvPicPr>
          <p:nvPr>
            <p:ph sz="half" idx="2"/>
          </p:nvPr>
        </p:nvPicPr>
        <p:blipFill>
          <a:blip r:embed="rId2"/>
          <a:srcRect/>
          <a:stretch>
            <a:fillRect/>
          </a:stretch>
        </p:blipFill>
        <p:spPr>
          <a:xfrm>
            <a:off x="5257800" y="2667000"/>
            <a:ext cx="3521075" cy="2171700"/>
          </a:xfr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0"/>
                                        </p:tgtEl>
                                        <p:attrNameLst>
                                          <p:attrName>style.visibility</p:attrName>
                                        </p:attrNameLst>
                                      </p:cBhvr>
                                      <p:to>
                                        <p:strVal val="visible"/>
                                      </p:to>
                                    </p:set>
                                    <p:animEffect transition="in" filter="blinds(horizontal)">
                                      <p:cBhvr>
                                        <p:cTn id="7" dur="1000"/>
                                        <p:tgtEl>
                                          <p:spTgt spid="7170"/>
                                        </p:tgtEl>
                                      </p:cBhvr>
                                    </p:animEffect>
                                  </p:childTnLst>
                                </p:cTn>
                              </p:par>
                            </p:childTnLst>
                          </p:cTn>
                        </p:par>
                        <p:par>
                          <p:cTn id="8" fill="hold">
                            <p:stCondLst>
                              <p:cond delay="1000"/>
                            </p:stCondLst>
                            <p:childTnLst>
                              <p:par>
                                <p:cTn id="9" presetID="2" presetClass="entr" presetSubtype="4" fill="hold" nodeType="afterEffect">
                                  <p:stCondLst>
                                    <p:cond delay="500"/>
                                  </p:stCondLst>
                                  <p:childTnLst>
                                    <p:set>
                                      <p:cBhvr>
                                        <p:cTn id="10" dur="1" fill="hold">
                                          <p:stCondLst>
                                            <p:cond delay="0"/>
                                          </p:stCondLst>
                                        </p:cTn>
                                        <p:tgtEl>
                                          <p:spTgt spid="7171">
                                            <p:txEl>
                                              <p:pRg st="0" end="0"/>
                                            </p:txEl>
                                          </p:spTgt>
                                        </p:tgtEl>
                                        <p:attrNameLst>
                                          <p:attrName>style.visibility</p:attrName>
                                        </p:attrNameLst>
                                      </p:cBhvr>
                                      <p:to>
                                        <p:strVal val="visible"/>
                                      </p:to>
                                    </p:set>
                                    <p:anim calcmode="lin" valueType="num">
                                      <p:cBhvr additive="base">
                                        <p:cTn id="11" dur="500" fill="hold"/>
                                        <p:tgtEl>
                                          <p:spTgt spid="7171">
                                            <p:txEl>
                                              <p:pRg st="0" end="0"/>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7171">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4" fill="hold" nodeType="afterEffect">
                                  <p:stCondLst>
                                    <p:cond delay="0"/>
                                  </p:stCondLst>
                                  <p:childTnLst>
                                    <p:set>
                                      <p:cBhvr>
                                        <p:cTn id="15" dur="1" fill="hold">
                                          <p:stCondLst>
                                            <p:cond delay="0"/>
                                          </p:stCondLst>
                                        </p:cTn>
                                        <p:tgtEl>
                                          <p:spTgt spid="7171">
                                            <p:txEl>
                                              <p:pRg st="1" end="1"/>
                                            </p:txEl>
                                          </p:spTgt>
                                        </p:tgtEl>
                                        <p:attrNameLst>
                                          <p:attrName>style.visibility</p:attrName>
                                        </p:attrNameLst>
                                      </p:cBhvr>
                                      <p:to>
                                        <p:strVal val="visible"/>
                                      </p:to>
                                    </p:set>
                                    <p:anim calcmode="lin" valueType="num">
                                      <p:cBhvr additive="base">
                                        <p:cTn id="16" dur="1000" fill="hold"/>
                                        <p:tgtEl>
                                          <p:spTgt spid="7171">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7171">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 calcmode="lin" valueType="num">
                                      <p:cBhvr additive="base">
                                        <p:cTn id="21" dur="1000" fill="hold"/>
                                        <p:tgtEl>
                                          <p:spTgt spid="7171">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7171">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4000"/>
                            </p:stCondLst>
                            <p:childTnLst>
                              <p:par>
                                <p:cTn id="24" presetID="8" presetClass="entr" presetSubtype="16" fill="hold" nodeType="afterEffect">
                                  <p:stCondLst>
                                    <p:cond delay="0"/>
                                  </p:stCondLst>
                                  <p:childTnLst>
                                    <p:set>
                                      <p:cBhvr>
                                        <p:cTn id="25" dur="1" fill="hold">
                                          <p:stCondLst>
                                            <p:cond delay="0"/>
                                          </p:stCondLst>
                                        </p:cTn>
                                        <p:tgtEl>
                                          <p:spTgt spid="7172"/>
                                        </p:tgtEl>
                                        <p:attrNameLst>
                                          <p:attrName>style.visibility</p:attrName>
                                        </p:attrNameLst>
                                      </p:cBhvr>
                                      <p:to>
                                        <p:strVal val="visible"/>
                                      </p:to>
                                    </p:set>
                                    <p:animEffect transition="in" filter="diamond(in)">
                                      <p:cBhvr>
                                        <p:cTn id="26" dur="2000"/>
                                        <p:tgtEl>
                                          <p:spTgt spid="717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457200" y="838200"/>
            <a:ext cx="8229600" cy="914400"/>
          </a:xfrm>
        </p:spPr>
        <p:txBody>
          <a:bodyPr/>
          <a:lstStyle/>
          <a:p>
            <a:pPr eaLnBrk="1" hangingPunct="1"/>
            <a:r>
              <a:rPr lang="en-US" smtClean="0"/>
              <a:t>Clause 41- Introduction</a:t>
            </a:r>
            <a:endParaRPr lang="en-IN" smtClean="0"/>
          </a:p>
        </p:txBody>
      </p:sp>
      <p:sp>
        <p:nvSpPr>
          <p:cNvPr id="12291" name="Content Placeholder 2"/>
          <p:cNvSpPr>
            <a:spLocks noGrp="1"/>
          </p:cNvSpPr>
          <p:nvPr>
            <p:ph sz="half" idx="1"/>
          </p:nvPr>
        </p:nvSpPr>
        <p:spPr>
          <a:xfrm>
            <a:off x="457200" y="1676400"/>
            <a:ext cx="4343400" cy="4800600"/>
          </a:xfrm>
        </p:spPr>
        <p:txBody>
          <a:bodyPr>
            <a:normAutofit/>
          </a:bodyPr>
          <a:lstStyle/>
          <a:p>
            <a:pPr marL="365760" indent="-256032" algn="just" eaLnBrk="1" fontAlgn="auto" hangingPunct="1">
              <a:spcAft>
                <a:spcPts val="0"/>
              </a:spcAft>
              <a:buClr>
                <a:schemeClr val="accent3"/>
              </a:buClr>
              <a:buFont typeface="Wingdings" pitchFamily="2" charset="2"/>
              <a:buChar char="Ø"/>
              <a:defRPr/>
            </a:pPr>
            <a:endParaRPr lang="en-US" sz="1600" dirty="0" smtClean="0">
              <a:latin typeface="Calibri" pitchFamily="34" charset="0"/>
              <a:cs typeface="Calibri" pitchFamily="34" charset="0"/>
            </a:endParaRPr>
          </a:p>
          <a:p>
            <a:pPr marL="365760" indent="-256032" algn="just" eaLnBrk="1" fontAlgn="auto" hangingPunct="1">
              <a:spcAft>
                <a:spcPts val="0"/>
              </a:spcAft>
              <a:buClr>
                <a:schemeClr val="accent3"/>
              </a:buClr>
              <a:buFont typeface="Arial" pitchFamily="34" charset="0"/>
              <a:buChar char="•"/>
              <a:defRPr/>
            </a:pPr>
            <a:r>
              <a:rPr lang="en-US" sz="1600" dirty="0" smtClean="0">
                <a:latin typeface="Calibri" pitchFamily="34" charset="0"/>
                <a:cs typeface="Calibri" pitchFamily="34" charset="0"/>
              </a:rPr>
              <a:t>All the listed Companies are required to furnish the details of profit earned/ loss incurred on quarterly, Half-yearly, year to date and audited annual financial results in the prescribed format to the stock exchange.</a:t>
            </a:r>
          </a:p>
          <a:p>
            <a:pPr marL="365760" indent="-256032" algn="just" eaLnBrk="1" fontAlgn="auto" hangingPunct="1">
              <a:spcAft>
                <a:spcPts val="0"/>
              </a:spcAft>
              <a:buClr>
                <a:schemeClr val="accent3"/>
              </a:buClr>
              <a:buFont typeface="Arial" pitchFamily="34" charset="0"/>
              <a:buChar char="•"/>
              <a:defRPr/>
            </a:pPr>
            <a:endParaRPr lang="en-US" sz="1600" dirty="0" smtClean="0">
              <a:latin typeface="Calibri" pitchFamily="34" charset="0"/>
              <a:cs typeface="Calibri" pitchFamily="34" charset="0"/>
            </a:endParaRPr>
          </a:p>
          <a:p>
            <a:pPr marL="365760" indent="-256032" algn="just" eaLnBrk="1" fontAlgn="auto" hangingPunct="1">
              <a:spcAft>
                <a:spcPts val="0"/>
              </a:spcAft>
              <a:buClr>
                <a:schemeClr val="accent3"/>
              </a:buClr>
              <a:buFont typeface="Wingdings 2" pitchFamily="18" charset="2"/>
              <a:buNone/>
              <a:defRPr/>
            </a:pPr>
            <a:r>
              <a:rPr lang="en-US" sz="1600" dirty="0" smtClean="0">
                <a:latin typeface="Calibri" pitchFamily="34" charset="0"/>
                <a:cs typeface="Calibri" pitchFamily="34" charset="0"/>
              </a:rPr>
              <a:t>The purpose of Clause 41 is:</a:t>
            </a:r>
          </a:p>
          <a:p>
            <a:pPr marL="360000" indent="-256032" algn="just" eaLnBrk="1" fontAlgn="auto" hangingPunct="1">
              <a:lnSpc>
                <a:spcPct val="110000"/>
              </a:lnSpc>
              <a:spcAft>
                <a:spcPts val="0"/>
              </a:spcAft>
              <a:buClr>
                <a:schemeClr val="accent3"/>
              </a:buClr>
              <a:buFont typeface="Georgia"/>
              <a:buChar char="•"/>
              <a:defRPr/>
            </a:pPr>
            <a:r>
              <a:rPr lang="en-US" sz="1600" dirty="0" smtClean="0">
                <a:latin typeface="Calibri" pitchFamily="34" charset="0"/>
                <a:cs typeface="Calibri" pitchFamily="34" charset="0"/>
              </a:rPr>
              <a:t>To ensure transparency by bringing the  adequate information on corporate financial performance  in public domain.</a:t>
            </a:r>
          </a:p>
          <a:p>
            <a:pPr marL="360000" indent="-256032" algn="just" eaLnBrk="1" fontAlgn="auto" hangingPunct="1">
              <a:lnSpc>
                <a:spcPct val="110000"/>
              </a:lnSpc>
              <a:spcAft>
                <a:spcPts val="0"/>
              </a:spcAft>
              <a:buClr>
                <a:schemeClr val="accent3"/>
              </a:buClr>
              <a:buFont typeface="Georgia"/>
              <a:buChar char="•"/>
              <a:defRPr/>
            </a:pPr>
            <a:r>
              <a:rPr lang="en-US" sz="1600" dirty="0" smtClean="0">
                <a:latin typeface="Calibri" pitchFamily="34" charset="0"/>
                <a:cs typeface="Calibri" pitchFamily="34" charset="0"/>
              </a:rPr>
              <a:t>To provide a platform to the investors to take a well-informed decision</a:t>
            </a:r>
            <a:r>
              <a:rPr lang="en-US" sz="1400" dirty="0" smtClean="0">
                <a:latin typeface="Arial" charset="0"/>
                <a:cs typeface="Arial" charset="0"/>
              </a:rPr>
              <a:t>.</a:t>
            </a:r>
          </a:p>
          <a:p>
            <a:pPr marL="360000" indent="-256032" algn="just" eaLnBrk="1" fontAlgn="auto" hangingPunct="1">
              <a:lnSpc>
                <a:spcPct val="110000"/>
              </a:lnSpc>
              <a:spcAft>
                <a:spcPts val="0"/>
              </a:spcAft>
              <a:buClr>
                <a:schemeClr val="accent3"/>
              </a:buClr>
              <a:buFont typeface="Georgia"/>
              <a:buChar char="•"/>
              <a:defRPr/>
            </a:pPr>
            <a:r>
              <a:rPr lang="en-US" sz="1600" dirty="0" smtClean="0">
                <a:latin typeface="Calibri" pitchFamily="34" charset="0"/>
                <a:cs typeface="Calibri" pitchFamily="34" charset="0"/>
              </a:rPr>
              <a:t>To safeguard the interests of investors through disclosures, proper supervision and control over the dealings in the conduct of listed companies in India.</a:t>
            </a:r>
          </a:p>
        </p:txBody>
      </p:sp>
      <p:pic>
        <p:nvPicPr>
          <p:cNvPr id="8196" name="Content Placeholder 4" descr="right-to-information-act-2005.jpg"/>
          <p:cNvPicPr>
            <a:picLocks noGrp="1" noChangeAspect="1"/>
          </p:cNvPicPr>
          <p:nvPr>
            <p:ph sz="half" idx="2"/>
          </p:nvPr>
        </p:nvPicPr>
        <p:blipFill>
          <a:blip r:embed="rId2"/>
          <a:srcRect/>
          <a:stretch>
            <a:fillRect/>
          </a:stretch>
        </p:blipFill>
        <p:spPr>
          <a:xfrm>
            <a:off x="5105400" y="1752600"/>
            <a:ext cx="4038600" cy="4038600"/>
          </a:xfr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194"/>
                                        </p:tgtEl>
                                        <p:attrNameLst>
                                          <p:attrName>style.visibility</p:attrName>
                                        </p:attrNameLst>
                                      </p:cBhvr>
                                      <p:to>
                                        <p:strVal val="visible"/>
                                      </p:to>
                                    </p:set>
                                    <p:animEffect transition="in" filter="blinds(horizontal)">
                                      <p:cBhvr>
                                        <p:cTn id="7" dur="500"/>
                                        <p:tgtEl>
                                          <p:spTgt spid="8194"/>
                                        </p:tgtEl>
                                      </p:cBhvr>
                                    </p:animEffect>
                                  </p:childTnLst>
                                </p:cTn>
                              </p:par>
                            </p:childTnLst>
                          </p:cTn>
                        </p:par>
                        <p:par>
                          <p:cTn id="8" fill="hold">
                            <p:stCondLst>
                              <p:cond delay="500"/>
                            </p:stCondLst>
                            <p:childTnLst>
                              <p:par>
                                <p:cTn id="9" presetID="2" presetClass="entr" presetSubtype="4" fill="hold" nodeType="afterEffect">
                                  <p:stCondLst>
                                    <p:cond delay="500"/>
                                  </p:stCondLst>
                                  <p:childTnLst>
                                    <p:set>
                                      <p:cBhvr>
                                        <p:cTn id="10" dur="1" fill="hold">
                                          <p:stCondLst>
                                            <p:cond delay="0"/>
                                          </p:stCondLst>
                                        </p:cTn>
                                        <p:tgtEl>
                                          <p:spTgt spid="12291">
                                            <p:txEl>
                                              <p:pRg st="1" end="1"/>
                                            </p:txEl>
                                          </p:spTgt>
                                        </p:tgtEl>
                                        <p:attrNameLst>
                                          <p:attrName>style.visibility</p:attrName>
                                        </p:attrNameLst>
                                      </p:cBhvr>
                                      <p:to>
                                        <p:strVal val="visible"/>
                                      </p:to>
                                    </p:set>
                                    <p:anim calcmode="lin" valueType="num">
                                      <p:cBhvr additive="base">
                                        <p:cTn id="11" dur="1000" fill="hold"/>
                                        <p:tgtEl>
                                          <p:spTgt spid="12291">
                                            <p:txEl>
                                              <p:pRg st="1" end="1"/>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2291">
                                            <p:txEl>
                                              <p:pRg st="1" end="1"/>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2" presetClass="entr" presetSubtype="4" fill="hold" nodeType="afterEffect">
                                  <p:stCondLst>
                                    <p:cond delay="0"/>
                                  </p:stCondLst>
                                  <p:childTnLst>
                                    <p:set>
                                      <p:cBhvr>
                                        <p:cTn id="15" dur="1" fill="hold">
                                          <p:stCondLst>
                                            <p:cond delay="0"/>
                                          </p:stCondLst>
                                        </p:cTn>
                                        <p:tgtEl>
                                          <p:spTgt spid="12291">
                                            <p:txEl>
                                              <p:pRg st="3" end="3"/>
                                            </p:txEl>
                                          </p:spTgt>
                                        </p:tgtEl>
                                        <p:attrNameLst>
                                          <p:attrName>style.visibility</p:attrName>
                                        </p:attrNameLst>
                                      </p:cBhvr>
                                      <p:to>
                                        <p:strVal val="visible"/>
                                      </p:to>
                                    </p:set>
                                    <p:anim calcmode="lin" valueType="num">
                                      <p:cBhvr additive="base">
                                        <p:cTn id="16" dur="1000" fill="hold"/>
                                        <p:tgtEl>
                                          <p:spTgt spid="12291">
                                            <p:txEl>
                                              <p:pRg st="3" end="3"/>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2291">
                                            <p:txEl>
                                              <p:pRg st="3" end="3"/>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000"/>
                            </p:stCondLst>
                            <p:childTnLst>
                              <p:par>
                                <p:cTn id="19" presetID="2" presetClass="entr" presetSubtype="4" fill="hold" nodeType="afterEffect">
                                  <p:stCondLst>
                                    <p:cond delay="0"/>
                                  </p:stCondLst>
                                  <p:childTnLst>
                                    <p:set>
                                      <p:cBhvr>
                                        <p:cTn id="20" dur="1" fill="hold">
                                          <p:stCondLst>
                                            <p:cond delay="0"/>
                                          </p:stCondLst>
                                        </p:cTn>
                                        <p:tgtEl>
                                          <p:spTgt spid="12291">
                                            <p:txEl>
                                              <p:pRg st="4" end="4"/>
                                            </p:txEl>
                                          </p:spTgt>
                                        </p:tgtEl>
                                        <p:attrNameLst>
                                          <p:attrName>style.visibility</p:attrName>
                                        </p:attrNameLst>
                                      </p:cBhvr>
                                      <p:to>
                                        <p:strVal val="visible"/>
                                      </p:to>
                                    </p:set>
                                    <p:anim calcmode="lin" valueType="num">
                                      <p:cBhvr additive="base">
                                        <p:cTn id="21" dur="1000" fill="hold"/>
                                        <p:tgtEl>
                                          <p:spTgt spid="12291">
                                            <p:txEl>
                                              <p:pRg st="4" end="4"/>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2291">
                                            <p:txEl>
                                              <p:pRg st="4" end="4"/>
                                            </p:txEl>
                                          </p:spTgt>
                                        </p:tgtEl>
                                        <p:attrNameLst>
                                          <p:attrName>ppt_y</p:attrName>
                                        </p:attrNameLst>
                                      </p:cBhvr>
                                      <p:tavLst>
                                        <p:tav tm="0">
                                          <p:val>
                                            <p:strVal val="1+#ppt_h/2"/>
                                          </p:val>
                                        </p:tav>
                                        <p:tav tm="100000">
                                          <p:val>
                                            <p:strVal val="#ppt_y"/>
                                          </p:val>
                                        </p:tav>
                                      </p:tavLst>
                                    </p:anim>
                                  </p:childTnLst>
                                </p:cTn>
                              </p:par>
                            </p:childTnLst>
                          </p:cTn>
                        </p:par>
                        <p:par>
                          <p:cTn id="23" fill="hold">
                            <p:stCondLst>
                              <p:cond delay="4000"/>
                            </p:stCondLst>
                            <p:childTnLst>
                              <p:par>
                                <p:cTn id="24" presetID="2" presetClass="entr" presetSubtype="4" fill="hold" nodeType="afterEffect">
                                  <p:stCondLst>
                                    <p:cond delay="0"/>
                                  </p:stCondLst>
                                  <p:childTnLst>
                                    <p:set>
                                      <p:cBhvr>
                                        <p:cTn id="25" dur="1" fill="hold">
                                          <p:stCondLst>
                                            <p:cond delay="0"/>
                                          </p:stCondLst>
                                        </p:cTn>
                                        <p:tgtEl>
                                          <p:spTgt spid="12291">
                                            <p:txEl>
                                              <p:pRg st="5" end="5"/>
                                            </p:txEl>
                                          </p:spTgt>
                                        </p:tgtEl>
                                        <p:attrNameLst>
                                          <p:attrName>style.visibility</p:attrName>
                                        </p:attrNameLst>
                                      </p:cBhvr>
                                      <p:to>
                                        <p:strVal val="visible"/>
                                      </p:to>
                                    </p:set>
                                    <p:anim calcmode="lin" valueType="num">
                                      <p:cBhvr additive="base">
                                        <p:cTn id="26" dur="1000" fill="hold"/>
                                        <p:tgtEl>
                                          <p:spTgt spid="12291">
                                            <p:txEl>
                                              <p:pRg st="5" end="5"/>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12291">
                                            <p:txEl>
                                              <p:pRg st="5" end="5"/>
                                            </p:txEl>
                                          </p:spTgt>
                                        </p:tgtEl>
                                        <p:attrNameLst>
                                          <p:attrName>ppt_y</p:attrName>
                                        </p:attrNameLst>
                                      </p:cBhvr>
                                      <p:tavLst>
                                        <p:tav tm="0">
                                          <p:val>
                                            <p:strVal val="1+#ppt_h/2"/>
                                          </p:val>
                                        </p:tav>
                                        <p:tav tm="100000">
                                          <p:val>
                                            <p:strVal val="#ppt_y"/>
                                          </p:val>
                                        </p:tav>
                                      </p:tavLst>
                                    </p:anim>
                                  </p:childTnLst>
                                </p:cTn>
                              </p:par>
                            </p:childTnLst>
                          </p:cTn>
                        </p:par>
                        <p:par>
                          <p:cTn id="28" fill="hold">
                            <p:stCondLst>
                              <p:cond delay="5000"/>
                            </p:stCondLst>
                            <p:childTnLst>
                              <p:par>
                                <p:cTn id="29" presetID="2" presetClass="entr" presetSubtype="4" fill="hold" nodeType="afterEffect">
                                  <p:stCondLst>
                                    <p:cond delay="0"/>
                                  </p:stCondLst>
                                  <p:childTnLst>
                                    <p:set>
                                      <p:cBhvr>
                                        <p:cTn id="30" dur="1" fill="hold">
                                          <p:stCondLst>
                                            <p:cond delay="0"/>
                                          </p:stCondLst>
                                        </p:cTn>
                                        <p:tgtEl>
                                          <p:spTgt spid="12291">
                                            <p:txEl>
                                              <p:pRg st="6" end="6"/>
                                            </p:txEl>
                                          </p:spTgt>
                                        </p:tgtEl>
                                        <p:attrNameLst>
                                          <p:attrName>style.visibility</p:attrName>
                                        </p:attrNameLst>
                                      </p:cBhvr>
                                      <p:to>
                                        <p:strVal val="visible"/>
                                      </p:to>
                                    </p:set>
                                    <p:anim calcmode="lin" valueType="num">
                                      <p:cBhvr additive="base">
                                        <p:cTn id="31" dur="1000" fill="hold"/>
                                        <p:tgtEl>
                                          <p:spTgt spid="12291">
                                            <p:txEl>
                                              <p:pRg st="6" end="6"/>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2291">
                                            <p:txEl>
                                              <p:pRg st="6" end="6"/>
                                            </p:txEl>
                                          </p:spTgt>
                                        </p:tgtEl>
                                        <p:attrNameLst>
                                          <p:attrName>ppt_y</p:attrName>
                                        </p:attrNameLst>
                                      </p:cBhvr>
                                      <p:tavLst>
                                        <p:tav tm="0">
                                          <p:val>
                                            <p:strVal val="1+#ppt_h/2"/>
                                          </p:val>
                                        </p:tav>
                                        <p:tav tm="100000">
                                          <p:val>
                                            <p:strVal val="#ppt_y"/>
                                          </p:val>
                                        </p:tav>
                                      </p:tavLst>
                                    </p:anim>
                                  </p:childTnLst>
                                </p:cTn>
                              </p:par>
                            </p:childTnLst>
                          </p:cTn>
                        </p:par>
                        <p:par>
                          <p:cTn id="33" fill="hold">
                            <p:stCondLst>
                              <p:cond delay="6000"/>
                            </p:stCondLst>
                            <p:childTnLst>
                              <p:par>
                                <p:cTn id="34" presetID="8" presetClass="entr" presetSubtype="16" fill="hold" nodeType="afterEffect">
                                  <p:stCondLst>
                                    <p:cond delay="0"/>
                                  </p:stCondLst>
                                  <p:childTnLst>
                                    <p:set>
                                      <p:cBhvr>
                                        <p:cTn id="35" dur="1" fill="hold">
                                          <p:stCondLst>
                                            <p:cond delay="0"/>
                                          </p:stCondLst>
                                        </p:cTn>
                                        <p:tgtEl>
                                          <p:spTgt spid="8196"/>
                                        </p:tgtEl>
                                        <p:attrNameLst>
                                          <p:attrName>style.visibility</p:attrName>
                                        </p:attrNameLst>
                                      </p:cBhvr>
                                      <p:to>
                                        <p:strVal val="visible"/>
                                      </p:to>
                                    </p:set>
                                    <p:animEffect transition="in" filter="diamond(in)">
                                      <p:cBhvr>
                                        <p:cTn id="36" dur="2000"/>
                                        <p:tgtEl>
                                          <p:spTgt spid="81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9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685800"/>
            <a:ext cx="8305800" cy="1066800"/>
          </a:xfrm>
        </p:spPr>
        <p:txBody>
          <a:bodyPr/>
          <a:lstStyle/>
          <a:p>
            <a:pPr eaLnBrk="1" hangingPunct="1"/>
            <a:r>
              <a:rPr lang="en-US" smtClean="0"/>
              <a:t>Preparation of Financial Results</a:t>
            </a:r>
            <a:endParaRPr lang="en-IN" smtClean="0"/>
          </a:p>
        </p:txBody>
      </p:sp>
      <p:sp>
        <p:nvSpPr>
          <p:cNvPr id="9219" name="Content Placeholder 2"/>
          <p:cNvSpPr>
            <a:spLocks noGrp="1"/>
          </p:cNvSpPr>
          <p:nvPr>
            <p:ph sz="half" idx="1"/>
          </p:nvPr>
        </p:nvSpPr>
        <p:spPr>
          <a:xfrm>
            <a:off x="381000" y="1676400"/>
            <a:ext cx="4038600" cy="4876800"/>
          </a:xfrm>
        </p:spPr>
        <p:txBody>
          <a:bodyPr/>
          <a:lstStyle/>
          <a:p>
            <a:pPr algn="just" eaLnBrk="1" hangingPunct="1"/>
            <a:r>
              <a:rPr lang="en-US" sz="1800" smtClean="0">
                <a:latin typeface="Calibri" pitchFamily="34" charset="0"/>
                <a:cs typeface="Calibri" pitchFamily="34" charset="0"/>
              </a:rPr>
              <a:t>The financial results filed and published in compliance with this clause shall be prepared on the </a:t>
            </a:r>
            <a:r>
              <a:rPr lang="en-US" sz="1800" b="1" smtClean="0">
                <a:latin typeface="Calibri" pitchFamily="34" charset="0"/>
                <a:cs typeface="Calibri" pitchFamily="34" charset="0"/>
              </a:rPr>
              <a:t>basis of accrual accounting policies and in accordance with uniform practices adopted for all the periods</a:t>
            </a:r>
            <a:r>
              <a:rPr lang="en-US" sz="1800" smtClean="0">
                <a:latin typeface="Calibri" pitchFamily="34" charset="0"/>
                <a:cs typeface="Calibri" pitchFamily="34" charset="0"/>
              </a:rPr>
              <a:t>.</a:t>
            </a:r>
          </a:p>
          <a:p>
            <a:pPr algn="just" eaLnBrk="1" hangingPunct="1"/>
            <a:endParaRPr lang="en-US" sz="1800" smtClean="0">
              <a:latin typeface="Calibri" pitchFamily="34" charset="0"/>
              <a:cs typeface="Calibri" pitchFamily="34" charset="0"/>
            </a:endParaRPr>
          </a:p>
          <a:p>
            <a:pPr algn="just" eaLnBrk="1" hangingPunct="1"/>
            <a:r>
              <a:rPr lang="en-US" sz="1800" smtClean="0">
                <a:latin typeface="Calibri" pitchFamily="34" charset="0"/>
                <a:cs typeface="Calibri" pitchFamily="34" charset="0"/>
              </a:rPr>
              <a:t>The quarterly and year to date results shall be prepared in accordance with the recognition and measurement principles laid down in </a:t>
            </a:r>
            <a:r>
              <a:rPr lang="en-US" sz="1800" b="1" smtClean="0">
                <a:latin typeface="Calibri" pitchFamily="34" charset="0"/>
                <a:cs typeface="Calibri" pitchFamily="34" charset="0"/>
              </a:rPr>
              <a:t>Accounting Standard 25 (</a:t>
            </a:r>
            <a:r>
              <a:rPr lang="en-US" sz="1800" smtClean="0">
                <a:latin typeface="Calibri" pitchFamily="34" charset="0"/>
                <a:cs typeface="Calibri" pitchFamily="34" charset="0"/>
              </a:rPr>
              <a:t>AS 25 – Interim Financial Reporting) issued by the ICAI / </a:t>
            </a:r>
            <a:r>
              <a:rPr lang="en-US" sz="1800" b="1" smtClean="0">
                <a:latin typeface="Calibri" pitchFamily="34" charset="0"/>
                <a:cs typeface="Calibri" pitchFamily="34" charset="0"/>
              </a:rPr>
              <a:t>Company (Accounting Standards) Rules, 2006</a:t>
            </a:r>
            <a:r>
              <a:rPr lang="en-US" sz="1800" smtClean="0">
                <a:latin typeface="Calibri" pitchFamily="34" charset="0"/>
                <a:cs typeface="Calibri" pitchFamily="34" charset="0"/>
              </a:rPr>
              <a:t>, whichever is applicable.</a:t>
            </a:r>
            <a:endParaRPr lang="en-IN" sz="1800" smtClean="0">
              <a:latin typeface="Calibri" pitchFamily="34" charset="0"/>
              <a:cs typeface="Calibri" pitchFamily="34" charset="0"/>
            </a:endParaRPr>
          </a:p>
        </p:txBody>
      </p:sp>
      <p:pic>
        <p:nvPicPr>
          <p:cNvPr id="9220" name="Content Placeholder 4"/>
          <p:cNvPicPr>
            <a:picLocks noGrp="1"/>
          </p:cNvPicPr>
          <p:nvPr>
            <p:ph sz="half" idx="2"/>
          </p:nvPr>
        </p:nvPicPr>
        <p:blipFill>
          <a:blip r:embed="rId2"/>
          <a:srcRect/>
          <a:stretch>
            <a:fillRect/>
          </a:stretch>
        </p:blipFill>
        <p:spPr>
          <a:xfrm>
            <a:off x="5257800" y="2133600"/>
            <a:ext cx="3028950" cy="3571875"/>
          </a:xfrm>
        </p:spPr>
      </p:pic>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1000"/>
                                        <p:tgtEl>
                                          <p:spTgt spid="9218"/>
                                        </p:tgtEl>
                                      </p:cBhvr>
                                    </p:animEffect>
                                  </p:childTnLst>
                                </p:cTn>
                              </p:par>
                            </p:childTnLst>
                          </p:cTn>
                        </p:par>
                        <p:par>
                          <p:cTn id="8" fill="hold">
                            <p:stCondLst>
                              <p:cond delay="1000"/>
                            </p:stCondLst>
                            <p:childTnLst>
                              <p:par>
                                <p:cTn id="9" presetID="2" presetClass="entr" presetSubtype="4" fill="hold" nodeType="afterEffect">
                                  <p:stCondLst>
                                    <p:cond delay="500"/>
                                  </p:stCondLst>
                                  <p:childTnLst>
                                    <p:set>
                                      <p:cBhvr>
                                        <p:cTn id="10" dur="1" fill="hold">
                                          <p:stCondLst>
                                            <p:cond delay="0"/>
                                          </p:stCondLst>
                                        </p:cTn>
                                        <p:tgtEl>
                                          <p:spTgt spid="9219">
                                            <p:txEl>
                                              <p:pRg st="0" end="0"/>
                                            </p:txEl>
                                          </p:spTgt>
                                        </p:tgtEl>
                                        <p:attrNameLst>
                                          <p:attrName>style.visibility</p:attrName>
                                        </p:attrNameLst>
                                      </p:cBhvr>
                                      <p:to>
                                        <p:strVal val="visible"/>
                                      </p:to>
                                    </p:set>
                                    <p:anim calcmode="lin" valueType="num">
                                      <p:cBhvr additive="base">
                                        <p:cTn id="11" dur="1000" fill="hold"/>
                                        <p:tgtEl>
                                          <p:spTgt spid="9219">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9219">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9219">
                                            <p:txEl>
                                              <p:pRg st="2" end="2"/>
                                            </p:txEl>
                                          </p:spTgt>
                                        </p:tgtEl>
                                        <p:attrNameLst>
                                          <p:attrName>style.visibility</p:attrName>
                                        </p:attrNameLst>
                                      </p:cBhvr>
                                      <p:to>
                                        <p:strVal val="visible"/>
                                      </p:to>
                                    </p:set>
                                    <p:anim calcmode="lin" valueType="num">
                                      <p:cBhvr additive="base">
                                        <p:cTn id="16" dur="1000" fill="hold"/>
                                        <p:tgtEl>
                                          <p:spTgt spid="9219">
                                            <p:txEl>
                                              <p:pRg st="2" end="2"/>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9219">
                                            <p:txEl>
                                              <p:pRg st="2" end="2"/>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500"/>
                            </p:stCondLst>
                            <p:childTnLst>
                              <p:par>
                                <p:cTn id="19" presetID="8" presetClass="entr" presetSubtype="16" fill="hold" nodeType="afterEffect">
                                  <p:stCondLst>
                                    <p:cond delay="0"/>
                                  </p:stCondLst>
                                  <p:childTnLst>
                                    <p:set>
                                      <p:cBhvr>
                                        <p:cTn id="20" dur="1" fill="hold">
                                          <p:stCondLst>
                                            <p:cond delay="0"/>
                                          </p:stCondLst>
                                        </p:cTn>
                                        <p:tgtEl>
                                          <p:spTgt spid="9220"/>
                                        </p:tgtEl>
                                        <p:attrNameLst>
                                          <p:attrName>style.visibility</p:attrName>
                                        </p:attrNameLst>
                                      </p:cBhvr>
                                      <p:to>
                                        <p:strVal val="visible"/>
                                      </p:to>
                                    </p:set>
                                    <p:animEffect transition="in" filter="diamond(in)">
                                      <p:cBhvr>
                                        <p:cTn id="21" dur="2000"/>
                                        <p:tgtEl>
                                          <p:spTgt spid="92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8"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8" name="Title 1"/>
          <p:cNvSpPr>
            <a:spLocks noGrp="1"/>
          </p:cNvSpPr>
          <p:nvPr>
            <p:ph type="title"/>
          </p:nvPr>
        </p:nvSpPr>
        <p:spPr>
          <a:xfrm>
            <a:off x="457200" y="990600"/>
            <a:ext cx="8229600" cy="685800"/>
          </a:xfrm>
        </p:spPr>
        <p:txBody>
          <a:bodyPr/>
          <a:lstStyle/>
          <a:p>
            <a:pPr eaLnBrk="1" hangingPunct="1"/>
            <a:r>
              <a:rPr lang="en-US" smtClean="0"/>
              <a:t>Reporting Formats</a:t>
            </a:r>
            <a:endParaRPr lang="en-IN" smtClean="0"/>
          </a:p>
        </p:txBody>
      </p:sp>
      <p:sp>
        <p:nvSpPr>
          <p:cNvPr id="1029" name="Content Placeholder 2"/>
          <p:cNvSpPr>
            <a:spLocks noGrp="1"/>
          </p:cNvSpPr>
          <p:nvPr>
            <p:ph idx="1"/>
          </p:nvPr>
        </p:nvSpPr>
        <p:spPr>
          <a:xfrm>
            <a:off x="228600" y="1905000"/>
            <a:ext cx="8686800" cy="3276600"/>
          </a:xfrm>
        </p:spPr>
        <p:txBody>
          <a:bodyPr/>
          <a:lstStyle/>
          <a:p>
            <a:pPr algn="just" eaLnBrk="1" hangingPunct="1">
              <a:buFont typeface="Wingdings" pitchFamily="2" charset="2"/>
              <a:buChar char="Ø"/>
            </a:pPr>
            <a:r>
              <a:rPr lang="en-US" sz="2000" smtClean="0">
                <a:latin typeface="Calibri" pitchFamily="34" charset="0"/>
                <a:cs typeface="Calibri" pitchFamily="34" charset="0"/>
              </a:rPr>
              <a:t>The Listing Agreement has specific formats for furnishing the Financial Results, Annual Audit report, Segment Reporting, Limited Review Report and Audit Report for Banking Companies and other than Bank/ Finance Companies.</a:t>
            </a:r>
          </a:p>
          <a:p>
            <a:pPr algn="just" eaLnBrk="1" hangingPunct="1">
              <a:buFont typeface="Wingdings" pitchFamily="2" charset="2"/>
              <a:buChar char="Ø"/>
            </a:pPr>
            <a:r>
              <a:rPr lang="en-US" sz="2000" smtClean="0">
                <a:latin typeface="Calibri" pitchFamily="34" charset="0"/>
                <a:cs typeface="Calibri" pitchFamily="34" charset="0"/>
              </a:rPr>
              <a:t>Amounts disclosed in financial results shall be provided in Rupees Crores with figure to two decimals.</a:t>
            </a:r>
          </a:p>
          <a:p>
            <a:pPr algn="just" eaLnBrk="1" hangingPunct="1">
              <a:buFont typeface="Wingdings" pitchFamily="2" charset="2"/>
              <a:buChar char="Ø"/>
            </a:pPr>
            <a:endParaRPr lang="en-US" sz="2000" smtClean="0">
              <a:latin typeface="Calibri" pitchFamily="34" charset="0"/>
              <a:cs typeface="Calibri" pitchFamily="34" charset="0"/>
            </a:endParaRPr>
          </a:p>
          <a:p>
            <a:pPr algn="just" eaLnBrk="1" hangingPunct="1">
              <a:buFont typeface="Wingdings" pitchFamily="2" charset="2"/>
              <a:buChar char="Ø"/>
            </a:pPr>
            <a:r>
              <a:rPr lang="en-US" sz="2000" smtClean="0">
                <a:latin typeface="Calibri" pitchFamily="34" charset="0"/>
                <a:cs typeface="Calibri" pitchFamily="34" charset="0"/>
                <a:hlinkClick r:id="rId2" action="ppaction://hlinkfile"/>
              </a:rPr>
              <a:t>Illustrative Format </a:t>
            </a:r>
            <a:endParaRPr lang="en-US" sz="2000" smtClean="0">
              <a:latin typeface="Calibri" pitchFamily="34" charset="0"/>
              <a:cs typeface="Calibri" pitchFamily="34" charset="0"/>
            </a:endParaRPr>
          </a:p>
          <a:p>
            <a:pPr algn="just" eaLnBrk="1" hangingPunct="1">
              <a:buFont typeface="Georgia" pitchFamily="18" charset="0"/>
              <a:buNone/>
            </a:pPr>
            <a:r>
              <a:rPr lang="en-US" sz="2000" smtClean="0">
                <a:latin typeface="Calibri" pitchFamily="34" charset="0"/>
                <a:cs typeface="Calibri" pitchFamily="34" charset="0"/>
              </a:rPr>
              <a:t>	</a:t>
            </a:r>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blinds(horizontal)">
                                      <p:cBhvr>
                                        <p:cTn id="7" dur="1000"/>
                                        <p:tgtEl>
                                          <p:spTgt spid="1028"/>
                                        </p:tgtEl>
                                      </p:cBhvr>
                                    </p:animEffect>
                                  </p:childTnLst>
                                </p:cTn>
                              </p:par>
                            </p:childTnLst>
                          </p:cTn>
                        </p:par>
                        <p:par>
                          <p:cTn id="8" fill="hold">
                            <p:stCondLst>
                              <p:cond delay="1000"/>
                            </p:stCondLst>
                            <p:childTnLst>
                              <p:par>
                                <p:cTn id="9" presetID="2" presetClass="entr" presetSubtype="4" fill="hold" nodeType="afterEffect">
                                  <p:stCondLst>
                                    <p:cond delay="500"/>
                                  </p:stCondLst>
                                  <p:childTnLst>
                                    <p:set>
                                      <p:cBhvr>
                                        <p:cTn id="10" dur="1" fill="hold">
                                          <p:stCondLst>
                                            <p:cond delay="0"/>
                                          </p:stCondLst>
                                        </p:cTn>
                                        <p:tgtEl>
                                          <p:spTgt spid="1029">
                                            <p:txEl>
                                              <p:pRg st="0" end="0"/>
                                            </p:txEl>
                                          </p:spTgt>
                                        </p:tgtEl>
                                        <p:attrNameLst>
                                          <p:attrName>style.visibility</p:attrName>
                                        </p:attrNameLst>
                                      </p:cBhvr>
                                      <p:to>
                                        <p:strVal val="visible"/>
                                      </p:to>
                                    </p:set>
                                    <p:anim calcmode="lin" valueType="num">
                                      <p:cBhvr additive="base">
                                        <p:cTn id="11" dur="1000" fill="hold"/>
                                        <p:tgtEl>
                                          <p:spTgt spid="1029">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029">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1029">
                                            <p:txEl>
                                              <p:pRg st="1" end="1"/>
                                            </p:txEl>
                                          </p:spTgt>
                                        </p:tgtEl>
                                        <p:attrNameLst>
                                          <p:attrName>style.visibility</p:attrName>
                                        </p:attrNameLst>
                                      </p:cBhvr>
                                      <p:to>
                                        <p:strVal val="visible"/>
                                      </p:to>
                                    </p:set>
                                    <p:anim calcmode="lin" valueType="num">
                                      <p:cBhvr additive="base">
                                        <p:cTn id="16" dur="1000" fill="hold"/>
                                        <p:tgtEl>
                                          <p:spTgt spid="1029">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029">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500"/>
                            </p:stCondLst>
                            <p:childTnLst>
                              <p:par>
                                <p:cTn id="19" presetID="2" presetClass="entr" presetSubtype="4" fill="hold" nodeType="afterEffect">
                                  <p:stCondLst>
                                    <p:cond delay="0"/>
                                  </p:stCondLst>
                                  <p:childTnLst>
                                    <p:set>
                                      <p:cBhvr>
                                        <p:cTn id="20" dur="1" fill="hold">
                                          <p:stCondLst>
                                            <p:cond delay="0"/>
                                          </p:stCondLst>
                                        </p:cTn>
                                        <p:tgtEl>
                                          <p:spTgt spid="1029">
                                            <p:txEl>
                                              <p:pRg st="3" end="3"/>
                                            </p:txEl>
                                          </p:spTgt>
                                        </p:tgtEl>
                                        <p:attrNameLst>
                                          <p:attrName>style.visibility</p:attrName>
                                        </p:attrNameLst>
                                      </p:cBhvr>
                                      <p:to>
                                        <p:strVal val="visible"/>
                                      </p:to>
                                    </p:set>
                                    <p:anim calcmode="lin" valueType="num">
                                      <p:cBhvr additive="base">
                                        <p:cTn id="21" dur="1000" fill="hold"/>
                                        <p:tgtEl>
                                          <p:spTgt spid="1029">
                                            <p:txEl>
                                              <p:pRg st="3" end="3"/>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029">
                                            <p:txEl>
                                              <p:pRg st="3" end="3"/>
                                            </p:txEl>
                                          </p:spTgt>
                                        </p:tgtEl>
                                        <p:attrNameLst>
                                          <p:attrName>ppt_y</p:attrName>
                                        </p:attrNameLst>
                                      </p:cBhvr>
                                      <p:tavLst>
                                        <p:tav tm="0">
                                          <p:val>
                                            <p:strVal val="1+#ppt_h/2"/>
                                          </p:val>
                                        </p:tav>
                                        <p:tav tm="100000">
                                          <p:val>
                                            <p:strVal val="#ppt_y"/>
                                          </p:val>
                                        </p:tav>
                                      </p:tavLst>
                                    </p:anim>
                                  </p:childTnLst>
                                </p:cTn>
                              </p:par>
                            </p:childTnLst>
                          </p:cTn>
                        </p:par>
                        <p:par>
                          <p:cTn id="23" fill="hold">
                            <p:stCondLst>
                              <p:cond delay="4500"/>
                            </p:stCondLst>
                            <p:childTnLst>
                              <p:par>
                                <p:cTn id="24" presetID="2" presetClass="entr" presetSubtype="4" fill="hold" nodeType="afterEffect">
                                  <p:stCondLst>
                                    <p:cond delay="0"/>
                                  </p:stCondLst>
                                  <p:childTnLst>
                                    <p:set>
                                      <p:cBhvr>
                                        <p:cTn id="25" dur="1" fill="hold">
                                          <p:stCondLst>
                                            <p:cond delay="0"/>
                                          </p:stCondLst>
                                        </p:cTn>
                                        <p:tgtEl>
                                          <p:spTgt spid="1029">
                                            <p:txEl>
                                              <p:pRg st="4" end="4"/>
                                            </p:txEl>
                                          </p:spTgt>
                                        </p:tgtEl>
                                        <p:attrNameLst>
                                          <p:attrName>style.visibility</p:attrName>
                                        </p:attrNameLst>
                                      </p:cBhvr>
                                      <p:to>
                                        <p:strVal val="visible"/>
                                      </p:to>
                                    </p:set>
                                    <p:anim calcmode="lin" valueType="num">
                                      <p:cBhvr additive="base">
                                        <p:cTn id="26" dur="1000" fill="hold"/>
                                        <p:tgtEl>
                                          <p:spTgt spid="1029">
                                            <p:txEl>
                                              <p:pRg st="4" end="4"/>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1029">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udit1\Desktop\approval.jpg"/>
          <p:cNvPicPr>
            <a:picLocks noChangeAspect="1" noChangeArrowheads="1"/>
          </p:cNvPicPr>
          <p:nvPr/>
        </p:nvPicPr>
        <p:blipFill>
          <a:blip r:embed="rId2"/>
          <a:srcRect/>
          <a:stretch>
            <a:fillRect/>
          </a:stretch>
        </p:blipFill>
        <p:spPr bwMode="auto">
          <a:xfrm>
            <a:off x="4419600" y="3810000"/>
            <a:ext cx="5208588" cy="3617913"/>
          </a:xfrm>
          <a:prstGeom prst="rect">
            <a:avLst/>
          </a:prstGeom>
          <a:noFill/>
          <a:ln w="9525">
            <a:noFill/>
            <a:miter lim="800000"/>
            <a:headEnd/>
            <a:tailEnd/>
          </a:ln>
        </p:spPr>
      </p:pic>
      <p:sp>
        <p:nvSpPr>
          <p:cNvPr id="10243" name="Title 1"/>
          <p:cNvSpPr>
            <a:spLocks noGrp="1"/>
          </p:cNvSpPr>
          <p:nvPr>
            <p:ph type="title"/>
          </p:nvPr>
        </p:nvSpPr>
        <p:spPr>
          <a:xfrm>
            <a:off x="381000" y="533400"/>
            <a:ext cx="7242175" cy="669925"/>
          </a:xfrm>
        </p:spPr>
        <p:txBody>
          <a:bodyPr/>
          <a:lstStyle/>
          <a:p>
            <a:pPr eaLnBrk="1" hangingPunct="1"/>
            <a:r>
              <a:rPr lang="en-US" smtClean="0"/>
              <a:t>Procedure</a:t>
            </a:r>
            <a:endParaRPr lang="en-IN" smtClean="0"/>
          </a:p>
        </p:txBody>
      </p:sp>
      <p:sp>
        <p:nvSpPr>
          <p:cNvPr id="10244" name="Content Placeholder 2"/>
          <p:cNvSpPr>
            <a:spLocks noGrp="1"/>
          </p:cNvSpPr>
          <p:nvPr>
            <p:ph sz="half" idx="1"/>
          </p:nvPr>
        </p:nvSpPr>
        <p:spPr>
          <a:xfrm>
            <a:off x="228600" y="1447800"/>
            <a:ext cx="8382000" cy="4800600"/>
          </a:xfrm>
        </p:spPr>
        <p:txBody>
          <a:bodyPr/>
          <a:lstStyle/>
          <a:p>
            <a:pPr algn="just" eaLnBrk="1" hangingPunct="1">
              <a:buFont typeface="Wingdings 2" pitchFamily="18" charset="2"/>
              <a:buNone/>
            </a:pPr>
            <a:r>
              <a:rPr lang="en-US" sz="1800" smtClean="0">
                <a:latin typeface="Calibri" pitchFamily="34" charset="0"/>
                <a:cs typeface="Calibri" pitchFamily="34" charset="0"/>
              </a:rPr>
              <a:t>The quarterly, half yearly, year to date and annual financial results submitted:</a:t>
            </a:r>
          </a:p>
          <a:p>
            <a:pPr algn="just" eaLnBrk="1" hangingPunct="1"/>
            <a:r>
              <a:rPr lang="en-US" sz="1800" smtClean="0">
                <a:latin typeface="Calibri" pitchFamily="34" charset="0"/>
                <a:cs typeface="Calibri" pitchFamily="34" charset="0"/>
              </a:rPr>
              <a:t>Shall be approved by the Board of Directors of the company or by a committee thereof, other than the audit committee.</a:t>
            </a:r>
          </a:p>
          <a:p>
            <a:pPr algn="just" eaLnBrk="1" hangingPunct="1"/>
            <a:r>
              <a:rPr lang="en-US" sz="1800" smtClean="0">
                <a:latin typeface="Calibri" pitchFamily="34" charset="0"/>
                <a:cs typeface="Calibri" pitchFamily="34" charset="0"/>
              </a:rPr>
              <a:t>While placing the financial results before the board, CEO and CFO by whatever name called, shall certify the financial results.</a:t>
            </a:r>
          </a:p>
          <a:p>
            <a:pPr algn="just" eaLnBrk="1" hangingPunct="1"/>
            <a:r>
              <a:rPr lang="en-US" sz="1800" smtClean="0">
                <a:latin typeface="Calibri" pitchFamily="34" charset="0"/>
                <a:cs typeface="Calibri" pitchFamily="34" charset="0"/>
              </a:rPr>
              <a:t>If committee has approved the financial results, they shall also be placed before the board at its next meeting.</a:t>
            </a:r>
          </a:p>
          <a:p>
            <a:pPr algn="just" eaLnBrk="1" hangingPunct="1"/>
            <a:r>
              <a:rPr lang="en-US" sz="1800" smtClean="0">
                <a:latin typeface="Calibri" pitchFamily="34" charset="0"/>
                <a:cs typeface="Calibri" pitchFamily="34" charset="0"/>
              </a:rPr>
              <a:t>The committee shall consist of not less than one third of the directors and shall include the managing director and at least one independent director.</a:t>
            </a:r>
          </a:p>
          <a:p>
            <a:pPr algn="just" eaLnBrk="1" hangingPunct="1"/>
            <a:r>
              <a:rPr lang="en-US" sz="1800" smtClean="0">
                <a:latin typeface="Calibri" pitchFamily="34" charset="0"/>
                <a:cs typeface="Calibri" pitchFamily="34" charset="0"/>
              </a:rPr>
              <a:t>In case the company does not have Managing Director, the committee as mentioned above, shall consist of not less than one third of the directors and shall include the at least one whole time director and at least one independent director.</a:t>
            </a:r>
            <a:endParaRPr lang="en-IN" sz="1800" smtClean="0">
              <a:latin typeface="Calibri" pitchFamily="34" charset="0"/>
              <a:cs typeface="Calibri" pitchFamily="34" charset="0"/>
            </a:endParaRPr>
          </a:p>
          <a:p>
            <a:pPr algn="just" eaLnBrk="1" hangingPunct="1"/>
            <a:r>
              <a:rPr lang="en-US" sz="1800" smtClean="0">
                <a:latin typeface="Calibri" pitchFamily="34" charset="0"/>
                <a:cs typeface="Calibri" pitchFamily="34" charset="0"/>
              </a:rPr>
              <a:t>The financial results submitted to stock exchange, shall be signed by the Managing Director/ Chairman/ Whole Time Director/ any other authorized Director. </a:t>
            </a: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0243"/>
                                        </p:tgtEl>
                                        <p:attrNameLst>
                                          <p:attrName>style.visibility</p:attrName>
                                        </p:attrNameLst>
                                      </p:cBhvr>
                                      <p:to>
                                        <p:strVal val="visible"/>
                                      </p:to>
                                    </p:set>
                                    <p:animEffect transition="in" filter="blinds(horizontal)">
                                      <p:cBhvr>
                                        <p:cTn id="7" dur="1000"/>
                                        <p:tgtEl>
                                          <p:spTgt spid="10243"/>
                                        </p:tgtEl>
                                      </p:cBhvr>
                                    </p:animEffect>
                                  </p:childTnLst>
                                </p:cTn>
                              </p:par>
                            </p:childTnLst>
                          </p:cTn>
                        </p:par>
                        <p:par>
                          <p:cTn id="8" fill="hold">
                            <p:stCondLst>
                              <p:cond delay="1000"/>
                            </p:stCondLst>
                            <p:childTnLst>
                              <p:par>
                                <p:cTn id="9" presetID="2" presetClass="entr" presetSubtype="4" fill="hold" nodeType="afterEffect">
                                  <p:stCondLst>
                                    <p:cond delay="500"/>
                                  </p:stCondLst>
                                  <p:childTnLst>
                                    <p:set>
                                      <p:cBhvr>
                                        <p:cTn id="10" dur="1" fill="hold">
                                          <p:stCondLst>
                                            <p:cond delay="0"/>
                                          </p:stCondLst>
                                        </p:cTn>
                                        <p:tgtEl>
                                          <p:spTgt spid="10244">
                                            <p:txEl>
                                              <p:pRg st="0" end="0"/>
                                            </p:txEl>
                                          </p:spTgt>
                                        </p:tgtEl>
                                        <p:attrNameLst>
                                          <p:attrName>style.visibility</p:attrName>
                                        </p:attrNameLst>
                                      </p:cBhvr>
                                      <p:to>
                                        <p:strVal val="visible"/>
                                      </p:to>
                                    </p:set>
                                    <p:anim calcmode="lin" valueType="num">
                                      <p:cBhvr additive="base">
                                        <p:cTn id="11" dur="1000" fill="hold"/>
                                        <p:tgtEl>
                                          <p:spTgt spid="10244">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0244">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10244">
                                            <p:txEl>
                                              <p:pRg st="1" end="1"/>
                                            </p:txEl>
                                          </p:spTgt>
                                        </p:tgtEl>
                                        <p:attrNameLst>
                                          <p:attrName>style.visibility</p:attrName>
                                        </p:attrNameLst>
                                      </p:cBhvr>
                                      <p:to>
                                        <p:strVal val="visible"/>
                                      </p:to>
                                    </p:set>
                                    <p:anim calcmode="lin" valueType="num">
                                      <p:cBhvr additive="base">
                                        <p:cTn id="16" dur="1000" fill="hold"/>
                                        <p:tgtEl>
                                          <p:spTgt spid="10244">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0244">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500"/>
                            </p:stCondLst>
                            <p:childTnLst>
                              <p:par>
                                <p:cTn id="19" presetID="2" presetClass="entr" presetSubtype="4" fill="hold" nodeType="afterEffect">
                                  <p:stCondLst>
                                    <p:cond delay="0"/>
                                  </p:stCondLst>
                                  <p:childTnLst>
                                    <p:set>
                                      <p:cBhvr>
                                        <p:cTn id="20" dur="1" fill="hold">
                                          <p:stCondLst>
                                            <p:cond delay="0"/>
                                          </p:stCondLst>
                                        </p:cTn>
                                        <p:tgtEl>
                                          <p:spTgt spid="10244">
                                            <p:txEl>
                                              <p:pRg st="2" end="2"/>
                                            </p:txEl>
                                          </p:spTgt>
                                        </p:tgtEl>
                                        <p:attrNameLst>
                                          <p:attrName>style.visibility</p:attrName>
                                        </p:attrNameLst>
                                      </p:cBhvr>
                                      <p:to>
                                        <p:strVal val="visible"/>
                                      </p:to>
                                    </p:set>
                                    <p:anim calcmode="lin" valueType="num">
                                      <p:cBhvr additive="base">
                                        <p:cTn id="21" dur="1000" fill="hold"/>
                                        <p:tgtEl>
                                          <p:spTgt spid="10244">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0244">
                                            <p:txEl>
                                              <p:pRg st="2" end="2"/>
                                            </p:txEl>
                                          </p:spTgt>
                                        </p:tgtEl>
                                        <p:attrNameLst>
                                          <p:attrName>ppt_y</p:attrName>
                                        </p:attrNameLst>
                                      </p:cBhvr>
                                      <p:tavLst>
                                        <p:tav tm="0">
                                          <p:val>
                                            <p:strVal val="1+#ppt_h/2"/>
                                          </p:val>
                                        </p:tav>
                                        <p:tav tm="100000">
                                          <p:val>
                                            <p:strVal val="#ppt_y"/>
                                          </p:val>
                                        </p:tav>
                                      </p:tavLst>
                                    </p:anim>
                                  </p:childTnLst>
                                </p:cTn>
                              </p:par>
                            </p:childTnLst>
                          </p:cTn>
                        </p:par>
                        <p:par>
                          <p:cTn id="23" fill="hold">
                            <p:stCondLst>
                              <p:cond delay="4500"/>
                            </p:stCondLst>
                            <p:childTnLst>
                              <p:par>
                                <p:cTn id="24" presetID="2" presetClass="entr" presetSubtype="4" fill="hold" nodeType="afterEffect">
                                  <p:stCondLst>
                                    <p:cond delay="0"/>
                                  </p:stCondLst>
                                  <p:childTnLst>
                                    <p:set>
                                      <p:cBhvr>
                                        <p:cTn id="25" dur="1" fill="hold">
                                          <p:stCondLst>
                                            <p:cond delay="0"/>
                                          </p:stCondLst>
                                        </p:cTn>
                                        <p:tgtEl>
                                          <p:spTgt spid="10244">
                                            <p:txEl>
                                              <p:pRg st="3" end="3"/>
                                            </p:txEl>
                                          </p:spTgt>
                                        </p:tgtEl>
                                        <p:attrNameLst>
                                          <p:attrName>style.visibility</p:attrName>
                                        </p:attrNameLst>
                                      </p:cBhvr>
                                      <p:to>
                                        <p:strVal val="visible"/>
                                      </p:to>
                                    </p:set>
                                    <p:anim calcmode="lin" valueType="num">
                                      <p:cBhvr additive="base">
                                        <p:cTn id="26" dur="1000" fill="hold"/>
                                        <p:tgtEl>
                                          <p:spTgt spid="10244">
                                            <p:txEl>
                                              <p:pRg st="3" end="3"/>
                                            </p:txEl>
                                          </p:spTgt>
                                        </p:tgtEl>
                                        <p:attrNameLst>
                                          <p:attrName>ppt_x</p:attrName>
                                        </p:attrNameLst>
                                      </p:cBhvr>
                                      <p:tavLst>
                                        <p:tav tm="0">
                                          <p:val>
                                            <p:strVal val="#ppt_x"/>
                                          </p:val>
                                        </p:tav>
                                        <p:tav tm="100000">
                                          <p:val>
                                            <p:strVal val="#ppt_x"/>
                                          </p:val>
                                        </p:tav>
                                      </p:tavLst>
                                    </p:anim>
                                    <p:anim calcmode="lin" valueType="num">
                                      <p:cBhvr additive="base">
                                        <p:cTn id="27" dur="1000" fill="hold"/>
                                        <p:tgtEl>
                                          <p:spTgt spid="10244">
                                            <p:txEl>
                                              <p:pRg st="3" end="3"/>
                                            </p:txEl>
                                          </p:spTgt>
                                        </p:tgtEl>
                                        <p:attrNameLst>
                                          <p:attrName>ppt_y</p:attrName>
                                        </p:attrNameLst>
                                      </p:cBhvr>
                                      <p:tavLst>
                                        <p:tav tm="0">
                                          <p:val>
                                            <p:strVal val="1+#ppt_h/2"/>
                                          </p:val>
                                        </p:tav>
                                        <p:tav tm="100000">
                                          <p:val>
                                            <p:strVal val="#ppt_y"/>
                                          </p:val>
                                        </p:tav>
                                      </p:tavLst>
                                    </p:anim>
                                  </p:childTnLst>
                                </p:cTn>
                              </p:par>
                            </p:childTnLst>
                          </p:cTn>
                        </p:par>
                        <p:par>
                          <p:cTn id="28" fill="hold">
                            <p:stCondLst>
                              <p:cond delay="5500"/>
                            </p:stCondLst>
                            <p:childTnLst>
                              <p:par>
                                <p:cTn id="29" presetID="2" presetClass="entr" presetSubtype="4" fill="hold" nodeType="afterEffect">
                                  <p:stCondLst>
                                    <p:cond delay="0"/>
                                  </p:stCondLst>
                                  <p:childTnLst>
                                    <p:set>
                                      <p:cBhvr>
                                        <p:cTn id="30" dur="1" fill="hold">
                                          <p:stCondLst>
                                            <p:cond delay="0"/>
                                          </p:stCondLst>
                                        </p:cTn>
                                        <p:tgtEl>
                                          <p:spTgt spid="10244">
                                            <p:txEl>
                                              <p:pRg st="4" end="4"/>
                                            </p:txEl>
                                          </p:spTgt>
                                        </p:tgtEl>
                                        <p:attrNameLst>
                                          <p:attrName>style.visibility</p:attrName>
                                        </p:attrNameLst>
                                      </p:cBhvr>
                                      <p:to>
                                        <p:strVal val="visible"/>
                                      </p:to>
                                    </p:set>
                                    <p:anim calcmode="lin" valueType="num">
                                      <p:cBhvr additive="base">
                                        <p:cTn id="31" dur="1000" fill="hold"/>
                                        <p:tgtEl>
                                          <p:spTgt spid="10244">
                                            <p:txEl>
                                              <p:pRg st="4" end="4"/>
                                            </p:txEl>
                                          </p:spTgt>
                                        </p:tgtEl>
                                        <p:attrNameLst>
                                          <p:attrName>ppt_x</p:attrName>
                                        </p:attrNameLst>
                                      </p:cBhvr>
                                      <p:tavLst>
                                        <p:tav tm="0">
                                          <p:val>
                                            <p:strVal val="#ppt_x"/>
                                          </p:val>
                                        </p:tav>
                                        <p:tav tm="100000">
                                          <p:val>
                                            <p:strVal val="#ppt_x"/>
                                          </p:val>
                                        </p:tav>
                                      </p:tavLst>
                                    </p:anim>
                                    <p:anim calcmode="lin" valueType="num">
                                      <p:cBhvr additive="base">
                                        <p:cTn id="32" dur="1000" fill="hold"/>
                                        <p:tgtEl>
                                          <p:spTgt spid="10244">
                                            <p:txEl>
                                              <p:pRg st="4" end="4"/>
                                            </p:txEl>
                                          </p:spTgt>
                                        </p:tgtEl>
                                        <p:attrNameLst>
                                          <p:attrName>ppt_y</p:attrName>
                                        </p:attrNameLst>
                                      </p:cBhvr>
                                      <p:tavLst>
                                        <p:tav tm="0">
                                          <p:val>
                                            <p:strVal val="1+#ppt_h/2"/>
                                          </p:val>
                                        </p:tav>
                                        <p:tav tm="100000">
                                          <p:val>
                                            <p:strVal val="#ppt_y"/>
                                          </p:val>
                                        </p:tav>
                                      </p:tavLst>
                                    </p:anim>
                                  </p:childTnLst>
                                </p:cTn>
                              </p:par>
                            </p:childTnLst>
                          </p:cTn>
                        </p:par>
                        <p:par>
                          <p:cTn id="33" fill="hold">
                            <p:stCondLst>
                              <p:cond delay="6500"/>
                            </p:stCondLst>
                            <p:childTnLst>
                              <p:par>
                                <p:cTn id="34" presetID="2" presetClass="entr" presetSubtype="4" fill="hold" nodeType="afterEffect">
                                  <p:stCondLst>
                                    <p:cond delay="0"/>
                                  </p:stCondLst>
                                  <p:childTnLst>
                                    <p:set>
                                      <p:cBhvr>
                                        <p:cTn id="35" dur="1" fill="hold">
                                          <p:stCondLst>
                                            <p:cond delay="0"/>
                                          </p:stCondLst>
                                        </p:cTn>
                                        <p:tgtEl>
                                          <p:spTgt spid="10244">
                                            <p:txEl>
                                              <p:pRg st="5" end="5"/>
                                            </p:txEl>
                                          </p:spTgt>
                                        </p:tgtEl>
                                        <p:attrNameLst>
                                          <p:attrName>style.visibility</p:attrName>
                                        </p:attrNameLst>
                                      </p:cBhvr>
                                      <p:to>
                                        <p:strVal val="visible"/>
                                      </p:to>
                                    </p:set>
                                    <p:anim calcmode="lin" valueType="num">
                                      <p:cBhvr additive="base">
                                        <p:cTn id="36" dur="1000" fill="hold"/>
                                        <p:tgtEl>
                                          <p:spTgt spid="10244">
                                            <p:txEl>
                                              <p:pRg st="5" end="5"/>
                                            </p:txEl>
                                          </p:spTgt>
                                        </p:tgtEl>
                                        <p:attrNameLst>
                                          <p:attrName>ppt_x</p:attrName>
                                        </p:attrNameLst>
                                      </p:cBhvr>
                                      <p:tavLst>
                                        <p:tav tm="0">
                                          <p:val>
                                            <p:strVal val="#ppt_x"/>
                                          </p:val>
                                        </p:tav>
                                        <p:tav tm="100000">
                                          <p:val>
                                            <p:strVal val="#ppt_x"/>
                                          </p:val>
                                        </p:tav>
                                      </p:tavLst>
                                    </p:anim>
                                    <p:anim calcmode="lin" valueType="num">
                                      <p:cBhvr additive="base">
                                        <p:cTn id="37" dur="1000" fill="hold"/>
                                        <p:tgtEl>
                                          <p:spTgt spid="10244">
                                            <p:txEl>
                                              <p:pRg st="5" end="5"/>
                                            </p:txEl>
                                          </p:spTgt>
                                        </p:tgtEl>
                                        <p:attrNameLst>
                                          <p:attrName>ppt_y</p:attrName>
                                        </p:attrNameLst>
                                      </p:cBhvr>
                                      <p:tavLst>
                                        <p:tav tm="0">
                                          <p:val>
                                            <p:strVal val="1+#ppt_h/2"/>
                                          </p:val>
                                        </p:tav>
                                        <p:tav tm="100000">
                                          <p:val>
                                            <p:strVal val="#ppt_y"/>
                                          </p:val>
                                        </p:tav>
                                      </p:tavLst>
                                    </p:anim>
                                  </p:childTnLst>
                                </p:cTn>
                              </p:par>
                            </p:childTnLst>
                          </p:cTn>
                        </p:par>
                        <p:par>
                          <p:cTn id="38" fill="hold">
                            <p:stCondLst>
                              <p:cond delay="7500"/>
                            </p:stCondLst>
                            <p:childTnLst>
                              <p:par>
                                <p:cTn id="39" presetID="2" presetClass="entr" presetSubtype="4" fill="hold" nodeType="afterEffect">
                                  <p:stCondLst>
                                    <p:cond delay="0"/>
                                  </p:stCondLst>
                                  <p:childTnLst>
                                    <p:set>
                                      <p:cBhvr>
                                        <p:cTn id="40" dur="1" fill="hold">
                                          <p:stCondLst>
                                            <p:cond delay="0"/>
                                          </p:stCondLst>
                                        </p:cTn>
                                        <p:tgtEl>
                                          <p:spTgt spid="10244">
                                            <p:txEl>
                                              <p:pRg st="6" end="6"/>
                                            </p:txEl>
                                          </p:spTgt>
                                        </p:tgtEl>
                                        <p:attrNameLst>
                                          <p:attrName>style.visibility</p:attrName>
                                        </p:attrNameLst>
                                      </p:cBhvr>
                                      <p:to>
                                        <p:strVal val="visible"/>
                                      </p:to>
                                    </p:set>
                                    <p:anim calcmode="lin" valueType="num">
                                      <p:cBhvr additive="base">
                                        <p:cTn id="41" dur="1000" fill="hold"/>
                                        <p:tgtEl>
                                          <p:spTgt spid="10244">
                                            <p:txEl>
                                              <p:pRg st="6" end="6"/>
                                            </p:txEl>
                                          </p:spTgt>
                                        </p:tgtEl>
                                        <p:attrNameLst>
                                          <p:attrName>ppt_x</p:attrName>
                                        </p:attrNameLst>
                                      </p:cBhvr>
                                      <p:tavLst>
                                        <p:tav tm="0">
                                          <p:val>
                                            <p:strVal val="#ppt_x"/>
                                          </p:val>
                                        </p:tav>
                                        <p:tav tm="100000">
                                          <p:val>
                                            <p:strVal val="#ppt_x"/>
                                          </p:val>
                                        </p:tav>
                                      </p:tavLst>
                                    </p:anim>
                                    <p:anim calcmode="lin" valueType="num">
                                      <p:cBhvr additive="base">
                                        <p:cTn id="42" dur="1000" fill="hold"/>
                                        <p:tgtEl>
                                          <p:spTgt spid="10244">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7696200" cy="685800"/>
          </a:xfrm>
        </p:spPr>
        <p:txBody>
          <a:bodyPr>
            <a:normAutofit fontScale="90000"/>
          </a:bodyPr>
          <a:lstStyle/>
          <a:p>
            <a:pPr eaLnBrk="1" fontAlgn="auto" hangingPunct="1">
              <a:spcAft>
                <a:spcPts val="0"/>
              </a:spcAft>
              <a:defRPr/>
            </a:pPr>
            <a:r>
              <a:rPr lang="en-US" sz="4400" dirty="0" smtClean="0"/>
              <a:t>Intimation</a:t>
            </a:r>
            <a:r>
              <a:rPr lang="en-US" dirty="0" smtClean="0"/>
              <a:t> of Board meeting</a:t>
            </a:r>
            <a:endParaRPr lang="en-IN" dirty="0" smtClean="0"/>
          </a:p>
        </p:txBody>
      </p:sp>
      <p:sp>
        <p:nvSpPr>
          <p:cNvPr id="11267" name="Content Placeholder 2"/>
          <p:cNvSpPr>
            <a:spLocks noGrp="1"/>
          </p:cNvSpPr>
          <p:nvPr>
            <p:ph idx="1"/>
          </p:nvPr>
        </p:nvSpPr>
        <p:spPr>
          <a:xfrm>
            <a:off x="304800" y="1752600"/>
            <a:ext cx="8229600" cy="3276600"/>
          </a:xfrm>
        </p:spPr>
        <p:txBody>
          <a:bodyPr/>
          <a:lstStyle/>
          <a:p>
            <a:pPr algn="just" eaLnBrk="1" hangingPunct="1"/>
            <a:r>
              <a:rPr lang="en-US" sz="1800" smtClean="0">
                <a:latin typeface="Calibri" pitchFamily="34" charset="0"/>
                <a:cs typeface="Calibri" pitchFamily="34" charset="0"/>
              </a:rPr>
              <a:t>The company shall give prior information of date and purpose of the meetings of board or committee in which the financial results will be considered.</a:t>
            </a:r>
            <a:endParaRPr lang="en-IN" sz="1800" smtClean="0">
              <a:latin typeface="Calibri" pitchFamily="34" charset="0"/>
              <a:cs typeface="Calibri" pitchFamily="34" charset="0"/>
            </a:endParaRPr>
          </a:p>
          <a:p>
            <a:pPr algn="just" eaLnBrk="1" hangingPunct="1"/>
            <a:r>
              <a:rPr lang="en-US" sz="1800" smtClean="0">
                <a:latin typeface="Calibri" pitchFamily="34" charset="0"/>
                <a:cs typeface="Calibri" pitchFamily="34" charset="0"/>
              </a:rPr>
              <a:t>At least </a:t>
            </a:r>
            <a:r>
              <a:rPr lang="en-US" sz="1800" b="1" u="sng" smtClean="0">
                <a:latin typeface="Calibri" pitchFamily="34" charset="0"/>
                <a:cs typeface="Calibri" pitchFamily="34" charset="0"/>
              </a:rPr>
              <a:t>Seven</a:t>
            </a:r>
            <a:r>
              <a:rPr lang="en-US" sz="1800" b="1" smtClean="0">
                <a:latin typeface="Calibri" pitchFamily="34" charset="0"/>
                <a:cs typeface="Calibri" pitchFamily="34" charset="0"/>
              </a:rPr>
              <a:t> </a:t>
            </a:r>
            <a:r>
              <a:rPr lang="en-US" sz="1800" smtClean="0">
                <a:latin typeface="Calibri" pitchFamily="34" charset="0"/>
                <a:cs typeface="Calibri" pitchFamily="34" charset="0"/>
              </a:rPr>
              <a:t>clear calendar days prior to the meeting, excluding the date of intimation and meeting.</a:t>
            </a:r>
            <a:endParaRPr lang="en-IN" sz="1800" smtClean="0">
              <a:latin typeface="Calibri" pitchFamily="34" charset="0"/>
              <a:cs typeface="Calibri" pitchFamily="34" charset="0"/>
            </a:endParaRPr>
          </a:p>
          <a:p>
            <a:pPr algn="just" eaLnBrk="1" hangingPunct="1"/>
            <a:r>
              <a:rPr lang="en-US" sz="1800" smtClean="0">
                <a:latin typeface="Calibri" pitchFamily="34" charset="0"/>
                <a:cs typeface="Calibri" pitchFamily="34" charset="0"/>
              </a:rPr>
              <a:t>Simultaneously, company shall issue a public notice in at least in </a:t>
            </a:r>
            <a:r>
              <a:rPr lang="en-US" sz="1800" b="1" u="sng" smtClean="0">
                <a:latin typeface="Calibri" pitchFamily="34" charset="0"/>
                <a:cs typeface="Calibri" pitchFamily="34" charset="0"/>
              </a:rPr>
              <a:t>One</a:t>
            </a:r>
            <a:r>
              <a:rPr lang="en-US" sz="1800" b="1" smtClean="0">
                <a:latin typeface="Calibri" pitchFamily="34" charset="0"/>
                <a:cs typeface="Calibri" pitchFamily="34" charset="0"/>
              </a:rPr>
              <a:t> </a:t>
            </a:r>
            <a:r>
              <a:rPr lang="en-US" sz="1800" u="sng" smtClean="0">
                <a:latin typeface="Calibri" pitchFamily="34" charset="0"/>
                <a:cs typeface="Calibri" pitchFamily="34" charset="0"/>
              </a:rPr>
              <a:t>English daily</a:t>
            </a:r>
            <a:r>
              <a:rPr lang="en-US" sz="1800" smtClean="0">
                <a:latin typeface="Calibri" pitchFamily="34" charset="0"/>
                <a:cs typeface="Calibri" pitchFamily="34" charset="0"/>
              </a:rPr>
              <a:t> newspaper circulating in the whole or substantially the whole of India and in </a:t>
            </a:r>
            <a:r>
              <a:rPr lang="en-US" sz="1800" b="1" u="sng" smtClean="0">
                <a:latin typeface="Calibri" pitchFamily="34" charset="0"/>
                <a:cs typeface="Calibri" pitchFamily="34" charset="0"/>
              </a:rPr>
              <a:t>One</a:t>
            </a:r>
            <a:r>
              <a:rPr lang="en-US" sz="1800" smtClean="0">
                <a:latin typeface="Calibri" pitchFamily="34" charset="0"/>
                <a:cs typeface="Calibri" pitchFamily="34" charset="0"/>
              </a:rPr>
              <a:t> </a:t>
            </a:r>
            <a:r>
              <a:rPr lang="en-US" sz="1800" u="sng" smtClean="0">
                <a:latin typeface="Calibri" pitchFamily="34" charset="0"/>
                <a:cs typeface="Calibri" pitchFamily="34" charset="0"/>
              </a:rPr>
              <a:t>daily</a:t>
            </a:r>
            <a:r>
              <a:rPr lang="en-US" sz="1800" smtClean="0">
                <a:latin typeface="Calibri" pitchFamily="34" charset="0"/>
                <a:cs typeface="Calibri" pitchFamily="34" charset="0"/>
              </a:rPr>
              <a:t> newspaper published in the </a:t>
            </a:r>
            <a:r>
              <a:rPr lang="en-US" sz="1800" u="sng" smtClean="0">
                <a:latin typeface="Calibri" pitchFamily="34" charset="0"/>
                <a:cs typeface="Calibri" pitchFamily="34" charset="0"/>
              </a:rPr>
              <a:t>language of the region</a:t>
            </a:r>
            <a:r>
              <a:rPr lang="en-US" sz="1800" smtClean="0">
                <a:latin typeface="Calibri" pitchFamily="34" charset="0"/>
                <a:cs typeface="Calibri" pitchFamily="34" charset="0"/>
              </a:rPr>
              <a:t>, where the registered office of the company is situated.</a:t>
            </a:r>
            <a:endParaRPr lang="en-IN" sz="1800" smtClean="0">
              <a:latin typeface="Calibri" pitchFamily="34" charset="0"/>
              <a:cs typeface="Calibri" pitchFamily="34" charset="0"/>
            </a:endParaRPr>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1000"/>
                                        <p:tgtEl>
                                          <p:spTgt spid="2"/>
                                        </p:tgtEl>
                                      </p:cBhvr>
                                    </p:animEffect>
                                  </p:childTnLst>
                                </p:cTn>
                              </p:par>
                            </p:childTnLst>
                          </p:cTn>
                        </p:par>
                        <p:par>
                          <p:cTn id="8" fill="hold">
                            <p:stCondLst>
                              <p:cond delay="1000"/>
                            </p:stCondLst>
                            <p:childTnLst>
                              <p:par>
                                <p:cTn id="9" presetID="2" presetClass="entr" presetSubtype="4" fill="hold" nodeType="afterEffect">
                                  <p:stCondLst>
                                    <p:cond delay="500"/>
                                  </p:stCondLst>
                                  <p:childTnLst>
                                    <p:set>
                                      <p:cBhvr>
                                        <p:cTn id="10" dur="1" fill="hold">
                                          <p:stCondLst>
                                            <p:cond delay="0"/>
                                          </p:stCondLst>
                                        </p:cTn>
                                        <p:tgtEl>
                                          <p:spTgt spid="11267">
                                            <p:txEl>
                                              <p:pRg st="0" end="0"/>
                                            </p:txEl>
                                          </p:spTgt>
                                        </p:tgtEl>
                                        <p:attrNameLst>
                                          <p:attrName>style.visibility</p:attrName>
                                        </p:attrNameLst>
                                      </p:cBhvr>
                                      <p:to>
                                        <p:strVal val="visible"/>
                                      </p:to>
                                    </p:set>
                                    <p:anim calcmode="lin" valueType="num">
                                      <p:cBhvr additive="base">
                                        <p:cTn id="11" dur="1000" fill="hold"/>
                                        <p:tgtEl>
                                          <p:spTgt spid="11267">
                                            <p:txEl>
                                              <p:pRg st="0" end="0"/>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11267">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2500"/>
                            </p:stCondLst>
                            <p:childTnLst>
                              <p:par>
                                <p:cTn id="14" presetID="2" presetClass="entr" presetSubtype="4" fill="hold" nodeType="afterEffect">
                                  <p:stCondLst>
                                    <p:cond delay="0"/>
                                  </p:stCondLst>
                                  <p:childTnLst>
                                    <p:set>
                                      <p:cBhvr>
                                        <p:cTn id="15" dur="1" fill="hold">
                                          <p:stCondLst>
                                            <p:cond delay="0"/>
                                          </p:stCondLst>
                                        </p:cTn>
                                        <p:tgtEl>
                                          <p:spTgt spid="11267">
                                            <p:txEl>
                                              <p:pRg st="1" end="1"/>
                                            </p:txEl>
                                          </p:spTgt>
                                        </p:tgtEl>
                                        <p:attrNameLst>
                                          <p:attrName>style.visibility</p:attrName>
                                        </p:attrNameLst>
                                      </p:cBhvr>
                                      <p:to>
                                        <p:strVal val="visible"/>
                                      </p:to>
                                    </p:set>
                                    <p:anim calcmode="lin" valueType="num">
                                      <p:cBhvr additive="base">
                                        <p:cTn id="16" dur="1000" fill="hold"/>
                                        <p:tgtEl>
                                          <p:spTgt spid="11267">
                                            <p:txEl>
                                              <p:pRg st="1" end="1"/>
                                            </p:txEl>
                                          </p:spTgt>
                                        </p:tgtEl>
                                        <p:attrNameLst>
                                          <p:attrName>ppt_x</p:attrName>
                                        </p:attrNameLst>
                                      </p:cBhvr>
                                      <p:tavLst>
                                        <p:tav tm="0">
                                          <p:val>
                                            <p:strVal val="#ppt_x"/>
                                          </p:val>
                                        </p:tav>
                                        <p:tav tm="100000">
                                          <p:val>
                                            <p:strVal val="#ppt_x"/>
                                          </p:val>
                                        </p:tav>
                                      </p:tavLst>
                                    </p:anim>
                                    <p:anim calcmode="lin" valueType="num">
                                      <p:cBhvr additive="base">
                                        <p:cTn id="17" dur="1000" fill="hold"/>
                                        <p:tgtEl>
                                          <p:spTgt spid="11267">
                                            <p:txEl>
                                              <p:pRg st="1" end="1"/>
                                            </p:txEl>
                                          </p:spTgt>
                                        </p:tgtEl>
                                        <p:attrNameLst>
                                          <p:attrName>ppt_y</p:attrName>
                                        </p:attrNameLst>
                                      </p:cBhvr>
                                      <p:tavLst>
                                        <p:tav tm="0">
                                          <p:val>
                                            <p:strVal val="1+#ppt_h/2"/>
                                          </p:val>
                                        </p:tav>
                                        <p:tav tm="100000">
                                          <p:val>
                                            <p:strVal val="#ppt_y"/>
                                          </p:val>
                                        </p:tav>
                                      </p:tavLst>
                                    </p:anim>
                                  </p:childTnLst>
                                </p:cTn>
                              </p:par>
                            </p:childTnLst>
                          </p:cTn>
                        </p:par>
                        <p:par>
                          <p:cTn id="18" fill="hold">
                            <p:stCondLst>
                              <p:cond delay="3500"/>
                            </p:stCondLst>
                            <p:childTnLst>
                              <p:par>
                                <p:cTn id="19" presetID="2" presetClass="entr" presetSubtype="4" fill="hold" nodeType="afterEffect">
                                  <p:stCondLst>
                                    <p:cond delay="0"/>
                                  </p:stCondLst>
                                  <p:childTnLst>
                                    <p:set>
                                      <p:cBhvr>
                                        <p:cTn id="20" dur="1" fill="hold">
                                          <p:stCondLst>
                                            <p:cond delay="0"/>
                                          </p:stCondLst>
                                        </p:cTn>
                                        <p:tgtEl>
                                          <p:spTgt spid="11267">
                                            <p:txEl>
                                              <p:pRg st="2" end="2"/>
                                            </p:txEl>
                                          </p:spTgt>
                                        </p:tgtEl>
                                        <p:attrNameLst>
                                          <p:attrName>style.visibility</p:attrName>
                                        </p:attrNameLst>
                                      </p:cBhvr>
                                      <p:to>
                                        <p:strVal val="visible"/>
                                      </p:to>
                                    </p:set>
                                    <p:anim calcmode="lin" valueType="num">
                                      <p:cBhvr additive="base">
                                        <p:cTn id="21" dur="1000" fill="hold"/>
                                        <p:tgtEl>
                                          <p:spTgt spid="11267">
                                            <p:txEl>
                                              <p:pRg st="2" end="2"/>
                                            </p:txEl>
                                          </p:spTgt>
                                        </p:tgtEl>
                                        <p:attrNameLst>
                                          <p:attrName>ppt_x</p:attrName>
                                        </p:attrNameLst>
                                      </p:cBhvr>
                                      <p:tavLst>
                                        <p:tav tm="0">
                                          <p:val>
                                            <p:strVal val="#ppt_x"/>
                                          </p:val>
                                        </p:tav>
                                        <p:tav tm="100000">
                                          <p:val>
                                            <p:strVal val="#ppt_x"/>
                                          </p:val>
                                        </p:tav>
                                      </p:tavLst>
                                    </p:anim>
                                    <p:anim calcmode="lin" valueType="num">
                                      <p:cBhvr additive="base">
                                        <p:cTn id="22" dur="1000" fill="hold"/>
                                        <p:tgtEl>
                                          <p:spTgt spid="11267">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5" name="Table 4"/>
          <p:cNvGraphicFramePr>
            <a:graphicFrameLocks noGrp="1"/>
          </p:cNvGraphicFramePr>
          <p:nvPr/>
        </p:nvGraphicFramePr>
        <p:xfrm>
          <a:off x="457200" y="2209800"/>
          <a:ext cx="8077200" cy="2622596"/>
        </p:xfrm>
        <a:graphic>
          <a:graphicData uri="http://schemas.openxmlformats.org/drawingml/2006/table">
            <a:tbl>
              <a:tblPr firstRow="1" bandRow="1">
                <a:tableStyleId>{72833802-FEF1-4C79-8D5D-14CF1EAF98D9}</a:tableStyleId>
              </a:tblPr>
              <a:tblGrid>
                <a:gridCol w="4038600"/>
                <a:gridCol w="4038600"/>
              </a:tblGrid>
              <a:tr h="302168">
                <a:tc>
                  <a:txBody>
                    <a:bodyPr/>
                    <a:lstStyle/>
                    <a:p>
                      <a:pPr algn="just"/>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endParaRPr 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8116">
                <a:tc>
                  <a:txBody>
                    <a:bodyPr/>
                    <a:lstStyle/>
                    <a:p>
                      <a:pPr algn="just"/>
                      <a:r>
                        <a:rPr lang="en-US" sz="1800" kern="1200" dirty="0" smtClean="0">
                          <a:solidFill>
                            <a:schemeClr val="tx1"/>
                          </a:solidFill>
                          <a:latin typeface="Calibri" pitchFamily="34" charset="0"/>
                          <a:ea typeface="+mn-ea"/>
                          <a:cs typeface="Calibri" pitchFamily="34" charset="0"/>
                        </a:rPr>
                        <a:t>Submission of outcome of Board meeting to the stock exchange</a:t>
                      </a:r>
                      <a:endParaRPr lang="en-US" sz="1800" kern="1200" dirty="0">
                        <a:solidFill>
                          <a:schemeClr val="tx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smtClean="0">
                          <a:solidFill>
                            <a:schemeClr val="tx1"/>
                          </a:solidFill>
                          <a:latin typeface="Calibri" pitchFamily="34" charset="0"/>
                          <a:ea typeface="+mn-ea"/>
                          <a:cs typeface="Calibri" pitchFamily="34" charset="0"/>
                        </a:rPr>
                        <a:t>Within 15 minutes of the closure of the Board Meeting</a:t>
                      </a:r>
                      <a:endParaRPr lang="en-US" sz="1800" kern="1200" dirty="0">
                        <a:solidFill>
                          <a:schemeClr val="tx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1068116">
                <a:tc>
                  <a:txBody>
                    <a:bodyPr/>
                    <a:lstStyle/>
                    <a:p>
                      <a:pPr algn="just"/>
                      <a:r>
                        <a:rPr lang="en-US" sz="1800" kern="1200" smtClean="0">
                          <a:solidFill>
                            <a:schemeClr val="tx1"/>
                          </a:solidFill>
                          <a:latin typeface="Calibri" pitchFamily="34" charset="0"/>
                          <a:ea typeface="+mn-ea"/>
                          <a:cs typeface="Calibri" pitchFamily="34" charset="0"/>
                        </a:rPr>
                        <a:t>Publish Financial</a:t>
                      </a:r>
                      <a:r>
                        <a:rPr lang="en-US" sz="1800" kern="1200" baseline="0" smtClean="0">
                          <a:solidFill>
                            <a:schemeClr val="tx1"/>
                          </a:solidFill>
                          <a:latin typeface="Calibri" pitchFamily="34" charset="0"/>
                          <a:ea typeface="+mn-ea"/>
                          <a:cs typeface="Calibri" pitchFamily="34" charset="0"/>
                        </a:rPr>
                        <a:t> </a:t>
                      </a:r>
                      <a:r>
                        <a:rPr lang="en-US" sz="1800" kern="1200" smtClean="0">
                          <a:solidFill>
                            <a:schemeClr val="tx1"/>
                          </a:solidFill>
                          <a:latin typeface="Calibri" pitchFamily="34" charset="0"/>
                          <a:ea typeface="+mn-ea"/>
                          <a:cs typeface="Calibri" pitchFamily="34" charset="0"/>
                        </a:rPr>
                        <a:t>Results in </a:t>
                      </a:r>
                      <a:r>
                        <a:rPr lang="en-US" sz="1800" b="1" kern="1200" smtClean="0">
                          <a:solidFill>
                            <a:schemeClr val="tx1"/>
                          </a:solidFill>
                          <a:latin typeface="Calibri" pitchFamily="34" charset="0"/>
                          <a:ea typeface="+mn-ea"/>
                          <a:cs typeface="Calibri" pitchFamily="34" charset="0"/>
                        </a:rPr>
                        <a:t>English Daily </a:t>
                      </a:r>
                      <a:r>
                        <a:rPr lang="en-US" sz="1800" kern="1200" smtClean="0">
                          <a:solidFill>
                            <a:schemeClr val="tx1"/>
                          </a:solidFill>
                          <a:latin typeface="Calibri" pitchFamily="34" charset="0"/>
                          <a:ea typeface="+mn-ea"/>
                          <a:cs typeface="Calibri" pitchFamily="34" charset="0"/>
                        </a:rPr>
                        <a:t>newspaper &amp; one</a:t>
                      </a:r>
                      <a:r>
                        <a:rPr lang="en-US" sz="1800" kern="1200" baseline="0" smtClean="0">
                          <a:solidFill>
                            <a:schemeClr val="tx1"/>
                          </a:solidFill>
                          <a:latin typeface="Calibri" pitchFamily="34" charset="0"/>
                          <a:ea typeface="+mn-ea"/>
                          <a:cs typeface="Calibri" pitchFamily="34" charset="0"/>
                        </a:rPr>
                        <a:t> </a:t>
                      </a:r>
                      <a:r>
                        <a:rPr lang="en-US" sz="1800" b="1" kern="1200" baseline="0" smtClean="0">
                          <a:solidFill>
                            <a:schemeClr val="tx1"/>
                          </a:solidFill>
                          <a:latin typeface="Calibri" pitchFamily="34" charset="0"/>
                          <a:ea typeface="+mn-ea"/>
                          <a:cs typeface="Calibri" pitchFamily="34" charset="0"/>
                        </a:rPr>
                        <a:t>R</a:t>
                      </a:r>
                      <a:r>
                        <a:rPr lang="en-US" sz="1800" b="1" kern="1200" smtClean="0">
                          <a:solidFill>
                            <a:schemeClr val="tx1"/>
                          </a:solidFill>
                          <a:latin typeface="Calibri" pitchFamily="34" charset="0"/>
                          <a:ea typeface="+mn-ea"/>
                          <a:cs typeface="Calibri" pitchFamily="34" charset="0"/>
                        </a:rPr>
                        <a:t>egional D</a:t>
                      </a:r>
                      <a:r>
                        <a:rPr lang="en-US" sz="1800" b="1" kern="1200" baseline="0" smtClean="0">
                          <a:solidFill>
                            <a:schemeClr val="tx1"/>
                          </a:solidFill>
                          <a:latin typeface="Calibri" pitchFamily="34" charset="0"/>
                          <a:ea typeface="+mn-ea"/>
                          <a:cs typeface="Calibri" pitchFamily="34" charset="0"/>
                        </a:rPr>
                        <a:t>aily </a:t>
                      </a:r>
                      <a:r>
                        <a:rPr lang="en-US" sz="1800" kern="1200" smtClean="0">
                          <a:solidFill>
                            <a:schemeClr val="tx1"/>
                          </a:solidFill>
                          <a:latin typeface="Calibri" pitchFamily="34" charset="0"/>
                          <a:ea typeface="+mn-ea"/>
                          <a:cs typeface="Calibri" pitchFamily="34" charset="0"/>
                        </a:rPr>
                        <a:t>newspaper where registered office is situated.</a:t>
                      </a:r>
                      <a:endParaRPr lang="en-US" sz="1800" kern="1200" dirty="0">
                        <a:solidFill>
                          <a:schemeClr val="tx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r>
                        <a:rPr lang="en-US" sz="1800" kern="1200" dirty="0" smtClean="0">
                          <a:solidFill>
                            <a:schemeClr val="tx1"/>
                          </a:solidFill>
                          <a:latin typeface="Calibri" pitchFamily="34" charset="0"/>
                          <a:ea typeface="+mn-ea"/>
                          <a:cs typeface="Calibri" pitchFamily="34" charset="0"/>
                        </a:rPr>
                        <a:t>Within 48 hours from the closure of the Board meeting</a:t>
                      </a:r>
                      <a:endParaRPr lang="en-US" sz="1800" kern="1200" dirty="0">
                        <a:solidFill>
                          <a:schemeClr val="tx1"/>
                        </a:solidFill>
                        <a:latin typeface="Calibri" pitchFamily="34" charset="0"/>
                        <a:ea typeface="+mn-ea"/>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
        <p:nvSpPr>
          <p:cNvPr id="12304" name="Title 3"/>
          <p:cNvSpPr>
            <a:spLocks noGrp="1"/>
          </p:cNvSpPr>
          <p:nvPr>
            <p:ph type="title"/>
          </p:nvPr>
        </p:nvSpPr>
        <p:spPr>
          <a:xfrm>
            <a:off x="457200" y="838200"/>
            <a:ext cx="7620000" cy="838200"/>
          </a:xfrm>
        </p:spPr>
        <p:txBody>
          <a:bodyPr/>
          <a:lstStyle/>
          <a:p>
            <a:pPr eaLnBrk="1" hangingPunct="1"/>
            <a:r>
              <a:rPr lang="en-US" smtClean="0"/>
              <a:t>Publication of Financial Results</a:t>
            </a:r>
            <a:endParaRPr lang="en-IN" smtClean="0"/>
          </a:p>
        </p:txBody>
      </p:sp>
    </p:spTree>
  </p:cSld>
  <p:clrMapOvr>
    <a:overrideClrMapping bg1="lt1" tx1="dk1" bg2="lt2" tx2="dk2" accent1="accent1" accent2="accent2" accent3="accent3" accent4="accent4" accent5="accent5" accent6="accent6" hlink="hlink" folHlink="folHlink"/>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04"/>
                                        </p:tgtEl>
                                        <p:attrNameLst>
                                          <p:attrName>style.visibility</p:attrName>
                                        </p:attrNameLst>
                                      </p:cBhvr>
                                      <p:to>
                                        <p:strVal val="visible"/>
                                      </p:to>
                                    </p:set>
                                    <p:animEffect transition="in" filter="blinds(horizontal)">
                                      <p:cBhvr>
                                        <p:cTn id="7" dur="1000"/>
                                        <p:tgtEl>
                                          <p:spTgt spid="12304"/>
                                        </p:tgtEl>
                                      </p:cBhvr>
                                    </p:animEffect>
                                  </p:childTnLst>
                                </p:cTn>
                              </p:par>
                            </p:childTnLst>
                          </p:cTn>
                        </p:par>
                        <p:par>
                          <p:cTn id="8" fill="hold">
                            <p:stCondLst>
                              <p:cond delay="1000"/>
                            </p:stCondLst>
                            <p:childTnLst>
                              <p:par>
                                <p:cTn id="9" presetID="5" presetClass="entr" presetSubtype="10" fill="hold" nodeType="afterEffect">
                                  <p:stCondLst>
                                    <p:cond delay="500"/>
                                  </p:stCondLst>
                                  <p:childTnLst>
                                    <p:set>
                                      <p:cBhvr>
                                        <p:cTn id="10" dur="1" fill="hold">
                                          <p:stCondLst>
                                            <p:cond delay="0"/>
                                          </p:stCondLst>
                                        </p:cTn>
                                        <p:tgtEl>
                                          <p:spTgt spid="5"/>
                                        </p:tgtEl>
                                        <p:attrNameLst>
                                          <p:attrName>style.visibility</p:attrName>
                                        </p:attrNameLst>
                                      </p:cBhvr>
                                      <p:to>
                                        <p:strVal val="visible"/>
                                      </p:to>
                                    </p:set>
                                    <p:animEffect transition="in" filter="checkerboard(across)">
                                      <p:cBhvr>
                                        <p:cTn id="11"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descr="C:\Users\audit1\Desktop\SUbmission.png"/>
          <p:cNvPicPr>
            <a:picLocks noChangeAspect="1" noChangeArrowheads="1"/>
          </p:cNvPicPr>
          <p:nvPr/>
        </p:nvPicPr>
        <p:blipFill>
          <a:blip r:embed="rId2"/>
          <a:srcRect/>
          <a:stretch>
            <a:fillRect/>
          </a:stretch>
        </p:blipFill>
        <p:spPr bwMode="auto">
          <a:xfrm>
            <a:off x="2514600" y="1600200"/>
            <a:ext cx="3962400" cy="1819275"/>
          </a:xfrm>
          <a:prstGeom prst="rect">
            <a:avLst/>
          </a:prstGeom>
          <a:noFill/>
          <a:ln w="9525">
            <a:noFill/>
            <a:miter lim="800000"/>
            <a:headEnd/>
            <a:tailEnd/>
          </a:ln>
        </p:spPr>
      </p:pic>
      <p:sp>
        <p:nvSpPr>
          <p:cNvPr id="13315" name="Title 1"/>
          <p:cNvSpPr>
            <a:spLocks noGrp="1"/>
          </p:cNvSpPr>
          <p:nvPr>
            <p:ph type="title"/>
          </p:nvPr>
        </p:nvSpPr>
        <p:spPr>
          <a:xfrm>
            <a:off x="457200" y="609600"/>
            <a:ext cx="8229600" cy="1066800"/>
          </a:xfrm>
        </p:spPr>
        <p:txBody>
          <a:bodyPr/>
          <a:lstStyle/>
          <a:p>
            <a:pPr eaLnBrk="1" hangingPunct="1"/>
            <a:r>
              <a:rPr lang="en-US" smtClean="0"/>
              <a:t>Submission of financial results</a:t>
            </a:r>
            <a:endParaRPr lang="en-IN" smtClean="0"/>
          </a:p>
        </p:txBody>
      </p:sp>
      <p:sp>
        <p:nvSpPr>
          <p:cNvPr id="14339" name="Content Placeholder 2"/>
          <p:cNvSpPr>
            <a:spLocks noGrp="1"/>
          </p:cNvSpPr>
          <p:nvPr>
            <p:ph sz="half" idx="1"/>
          </p:nvPr>
        </p:nvSpPr>
        <p:spPr>
          <a:xfrm>
            <a:off x="381000" y="3810000"/>
            <a:ext cx="8153400" cy="2590800"/>
          </a:xfrm>
        </p:spPr>
        <p:txBody>
          <a:bodyPr>
            <a:normAutofit/>
          </a:bodyPr>
          <a:lstStyle/>
          <a:p>
            <a:pPr marL="365760" indent="-256032" eaLnBrk="1" fontAlgn="auto" hangingPunct="1">
              <a:spcAft>
                <a:spcPts val="0"/>
              </a:spcAft>
              <a:buClr>
                <a:schemeClr val="accent3"/>
              </a:buClr>
              <a:buFont typeface="Georgia"/>
              <a:buChar char="•"/>
              <a:defRPr/>
            </a:pPr>
            <a:r>
              <a:rPr lang="en-US" sz="1800" dirty="0" smtClean="0">
                <a:latin typeface="Calibri" pitchFamily="34" charset="0"/>
                <a:cs typeface="Calibri" pitchFamily="34" charset="0"/>
              </a:rPr>
              <a:t>For first </a:t>
            </a:r>
            <a:r>
              <a:rPr lang="en-US" sz="1800" b="1" dirty="0" smtClean="0">
                <a:latin typeface="Calibri" pitchFamily="34" charset="0"/>
                <a:cs typeface="Calibri" pitchFamily="34" charset="0"/>
              </a:rPr>
              <a:t>Three Quarters</a:t>
            </a:r>
            <a:r>
              <a:rPr lang="en-US" sz="1800" dirty="0" smtClean="0">
                <a:latin typeface="Calibri" pitchFamily="34" charset="0"/>
                <a:cs typeface="Calibri" pitchFamily="34" charset="0"/>
              </a:rPr>
              <a:t> company shall submit the financial results to the stock exchange within </a:t>
            </a:r>
            <a:r>
              <a:rPr lang="en-US" sz="1800" b="1" dirty="0" smtClean="0">
                <a:latin typeface="Calibri" pitchFamily="34" charset="0"/>
                <a:cs typeface="Calibri" pitchFamily="34" charset="0"/>
              </a:rPr>
              <a:t>Forty-Five </a:t>
            </a:r>
            <a:r>
              <a:rPr lang="en-US" sz="1800" dirty="0" smtClean="0">
                <a:latin typeface="Calibri" pitchFamily="34" charset="0"/>
                <a:cs typeface="Calibri" pitchFamily="34" charset="0"/>
              </a:rPr>
              <a:t>days from the end of each quarter.</a:t>
            </a:r>
          </a:p>
          <a:p>
            <a:pPr marL="365760" indent="-256032" eaLnBrk="1" fontAlgn="auto" hangingPunct="1">
              <a:spcAft>
                <a:spcPts val="0"/>
              </a:spcAft>
              <a:buClr>
                <a:schemeClr val="accent3"/>
              </a:buClr>
              <a:buFont typeface="Georgia"/>
              <a:buChar char="•"/>
              <a:defRPr/>
            </a:pPr>
            <a:r>
              <a:rPr lang="en-US" sz="1800" dirty="0" smtClean="0">
                <a:latin typeface="Calibri" pitchFamily="34" charset="0"/>
                <a:cs typeface="Calibri" pitchFamily="34" charset="0"/>
              </a:rPr>
              <a:t>In </a:t>
            </a:r>
            <a:r>
              <a:rPr lang="en-US" sz="1800" b="1" dirty="0" smtClean="0">
                <a:latin typeface="Calibri" pitchFamily="34" charset="0"/>
                <a:cs typeface="Calibri" pitchFamily="34" charset="0"/>
              </a:rPr>
              <a:t>last quarter</a:t>
            </a:r>
            <a:r>
              <a:rPr lang="en-US" sz="1800" dirty="0" smtClean="0">
                <a:latin typeface="Calibri" pitchFamily="34" charset="0"/>
                <a:cs typeface="Calibri" pitchFamily="34" charset="0"/>
              </a:rPr>
              <a:t> the company is required to submit the entire audited financial results within </a:t>
            </a:r>
            <a:r>
              <a:rPr lang="en-US" sz="1800" b="1" dirty="0" smtClean="0">
                <a:latin typeface="Calibri" pitchFamily="34" charset="0"/>
                <a:cs typeface="Calibri" pitchFamily="34" charset="0"/>
              </a:rPr>
              <a:t>Sixty days </a:t>
            </a:r>
            <a:r>
              <a:rPr lang="en-US" sz="1800" dirty="0" smtClean="0">
                <a:latin typeface="Calibri" pitchFamily="34" charset="0"/>
                <a:cs typeface="Calibri" pitchFamily="34" charset="0"/>
              </a:rPr>
              <a:t>from the end of  Last Quarter.</a:t>
            </a:r>
          </a:p>
          <a:p>
            <a:pPr marL="365760" indent="-256032" eaLnBrk="1" fontAlgn="auto" hangingPunct="1">
              <a:spcAft>
                <a:spcPts val="0"/>
              </a:spcAft>
              <a:buClr>
                <a:schemeClr val="accent3"/>
              </a:buClr>
              <a:buFont typeface="Georgia"/>
              <a:buChar char="•"/>
              <a:defRPr/>
            </a:pPr>
            <a:r>
              <a:rPr lang="en-US" sz="1800" dirty="0" smtClean="0">
                <a:latin typeface="Calibri" pitchFamily="34" charset="0"/>
                <a:cs typeface="Calibri" pitchFamily="34" charset="0"/>
              </a:rPr>
              <a:t>In respect of </a:t>
            </a:r>
            <a:r>
              <a:rPr lang="en-US" sz="1800" b="1" dirty="0" smtClean="0">
                <a:latin typeface="Calibri" pitchFamily="34" charset="0"/>
                <a:cs typeface="Calibri" pitchFamily="34" charset="0"/>
              </a:rPr>
              <a:t>last quarter</a:t>
            </a:r>
            <a:r>
              <a:rPr lang="en-US" sz="1800" dirty="0" smtClean="0">
                <a:latin typeface="Calibri" pitchFamily="34" charset="0"/>
                <a:cs typeface="Calibri" pitchFamily="34" charset="0"/>
              </a:rPr>
              <a:t>, the company shall mention that the figures of last quarter are the </a:t>
            </a:r>
            <a:r>
              <a:rPr lang="en-US" sz="1800" b="1" dirty="0" smtClean="0">
                <a:latin typeface="Calibri" pitchFamily="34" charset="0"/>
                <a:cs typeface="Calibri" pitchFamily="34" charset="0"/>
              </a:rPr>
              <a:t>balancing figures </a:t>
            </a:r>
            <a:r>
              <a:rPr lang="en-US" sz="1800" dirty="0" smtClean="0">
                <a:latin typeface="Calibri" pitchFamily="34" charset="0"/>
                <a:cs typeface="Calibri" pitchFamily="34" charset="0"/>
              </a:rPr>
              <a:t>between </a:t>
            </a:r>
            <a:r>
              <a:rPr lang="en-US" sz="1800" b="1" dirty="0" smtClean="0">
                <a:latin typeface="Calibri" pitchFamily="34" charset="0"/>
                <a:cs typeface="Calibri" pitchFamily="34" charset="0"/>
              </a:rPr>
              <a:t>audited figures </a:t>
            </a:r>
            <a:r>
              <a:rPr lang="en-US" sz="1800" dirty="0" smtClean="0">
                <a:latin typeface="Calibri" pitchFamily="34" charset="0"/>
                <a:cs typeface="Calibri" pitchFamily="34" charset="0"/>
              </a:rPr>
              <a:t>in respect of the full financial year and the </a:t>
            </a:r>
            <a:r>
              <a:rPr lang="en-US" sz="1800" b="1" dirty="0" smtClean="0">
                <a:latin typeface="Calibri" pitchFamily="34" charset="0"/>
                <a:cs typeface="Calibri" pitchFamily="34" charset="0"/>
              </a:rPr>
              <a:t>published year to date figures </a:t>
            </a:r>
            <a:r>
              <a:rPr lang="en-US" sz="1800" dirty="0" smtClean="0">
                <a:latin typeface="Calibri" pitchFamily="34" charset="0"/>
                <a:cs typeface="Calibri" pitchFamily="34" charset="0"/>
              </a:rPr>
              <a:t>up to the quarter preceding the last quarter of the financial year.</a:t>
            </a:r>
          </a:p>
          <a:p>
            <a:pPr marL="365760" indent="-256032" eaLnBrk="1" fontAlgn="auto" hangingPunct="1">
              <a:spcAft>
                <a:spcPts val="0"/>
              </a:spcAft>
              <a:buClr>
                <a:schemeClr val="accent3"/>
              </a:buClr>
              <a:buFont typeface="Georgia"/>
              <a:buChar char="•"/>
              <a:defRPr/>
            </a:pPr>
            <a:endParaRPr lang="en-IN" sz="1800" dirty="0" smtClean="0">
              <a:latin typeface="Calibri" pitchFamily="34" charset="0"/>
              <a:cs typeface="Calibri" pitchFamily="34" charset="0"/>
            </a:endParaRPr>
          </a:p>
        </p:txBody>
      </p:sp>
    </p:spTree>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315"/>
                                        </p:tgtEl>
                                        <p:attrNameLst>
                                          <p:attrName>style.visibility</p:attrName>
                                        </p:attrNameLst>
                                      </p:cBhvr>
                                      <p:to>
                                        <p:strVal val="visible"/>
                                      </p:to>
                                    </p:set>
                                    <p:animEffect transition="in" filter="blinds(horizontal)">
                                      <p:cBhvr>
                                        <p:cTn id="7" dur="1000"/>
                                        <p:tgtEl>
                                          <p:spTgt spid="13315"/>
                                        </p:tgtEl>
                                      </p:cBhvr>
                                    </p:animEffect>
                                  </p:childTnLst>
                                </p:cTn>
                              </p:par>
                            </p:childTnLst>
                          </p:cTn>
                        </p:par>
                        <p:par>
                          <p:cTn id="8" fill="hold">
                            <p:stCondLst>
                              <p:cond delay="1000"/>
                            </p:stCondLst>
                            <p:childTnLst>
                              <p:par>
                                <p:cTn id="9" presetID="5" presetClass="entr" presetSubtype="10" fill="hold" nodeType="afterEffect">
                                  <p:stCondLst>
                                    <p:cond delay="500"/>
                                  </p:stCondLst>
                                  <p:childTnLst>
                                    <p:set>
                                      <p:cBhvr>
                                        <p:cTn id="10" dur="1" fill="hold">
                                          <p:stCondLst>
                                            <p:cond delay="0"/>
                                          </p:stCondLst>
                                        </p:cTn>
                                        <p:tgtEl>
                                          <p:spTgt spid="13314"/>
                                        </p:tgtEl>
                                        <p:attrNameLst>
                                          <p:attrName>style.visibility</p:attrName>
                                        </p:attrNameLst>
                                      </p:cBhvr>
                                      <p:to>
                                        <p:strVal val="visible"/>
                                      </p:to>
                                    </p:set>
                                    <p:animEffect transition="in" filter="checkerboard(across)">
                                      <p:cBhvr>
                                        <p:cTn id="11" dur="1000"/>
                                        <p:tgtEl>
                                          <p:spTgt spid="13314"/>
                                        </p:tgtEl>
                                      </p:cBhvr>
                                    </p:animEffect>
                                  </p:childTnLst>
                                </p:cTn>
                              </p:par>
                            </p:childTnLst>
                          </p:cTn>
                        </p:par>
                        <p:par>
                          <p:cTn id="12" fill="hold">
                            <p:stCondLst>
                              <p:cond delay="2500"/>
                            </p:stCondLst>
                            <p:childTnLst>
                              <p:par>
                                <p:cTn id="13" presetID="2" presetClass="entr" presetSubtype="4" fill="hold" nodeType="afterEffect">
                                  <p:stCondLst>
                                    <p:cond delay="50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additive="base">
                                        <p:cTn id="15"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additive="base">
                                        <p:cTn id="16" dur="1000" fill="hold"/>
                                        <p:tgtEl>
                                          <p:spTgt spid="14339">
                                            <p:txEl>
                                              <p:pRg st="0" end="0"/>
                                            </p:txEl>
                                          </p:spTgt>
                                        </p:tgtEl>
                                        <p:attrNameLst>
                                          <p:attrName>ppt_y</p:attrName>
                                        </p:attrNameLst>
                                      </p:cBhvr>
                                      <p:tavLst>
                                        <p:tav tm="0">
                                          <p:val>
                                            <p:strVal val="1+#ppt_h/2"/>
                                          </p:val>
                                        </p:tav>
                                        <p:tav tm="100000">
                                          <p:val>
                                            <p:strVal val="#ppt_y"/>
                                          </p:val>
                                        </p:tav>
                                      </p:tavLst>
                                    </p:anim>
                                  </p:childTnLst>
                                </p:cTn>
                              </p:par>
                            </p:childTnLst>
                          </p:cTn>
                        </p:par>
                        <p:par>
                          <p:cTn id="17" fill="hold">
                            <p:stCondLst>
                              <p:cond delay="4000"/>
                            </p:stCondLst>
                            <p:childTnLst>
                              <p:par>
                                <p:cTn id="18" presetID="2" presetClass="entr" presetSubtype="4" fill="hold" nodeType="afterEffect">
                                  <p:stCondLst>
                                    <p:cond delay="0"/>
                                  </p:stCondLst>
                                  <p:childTnLst>
                                    <p:set>
                                      <p:cBhvr>
                                        <p:cTn id="19" dur="1" fill="hold">
                                          <p:stCondLst>
                                            <p:cond delay="0"/>
                                          </p:stCondLst>
                                        </p:cTn>
                                        <p:tgtEl>
                                          <p:spTgt spid="14339">
                                            <p:txEl>
                                              <p:pRg st="1" end="1"/>
                                            </p:txEl>
                                          </p:spTgt>
                                        </p:tgtEl>
                                        <p:attrNameLst>
                                          <p:attrName>style.visibility</p:attrName>
                                        </p:attrNameLst>
                                      </p:cBhvr>
                                      <p:to>
                                        <p:strVal val="visible"/>
                                      </p:to>
                                    </p:set>
                                    <p:anim calcmode="lin" valueType="num">
                                      <p:cBhvr additive="base">
                                        <p:cTn id="20"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additive="base">
                                        <p:cTn id="21" dur="1000" fill="hold"/>
                                        <p:tgtEl>
                                          <p:spTgt spid="14339">
                                            <p:txEl>
                                              <p:pRg st="1" end="1"/>
                                            </p:txEl>
                                          </p:spTgt>
                                        </p:tgtEl>
                                        <p:attrNameLst>
                                          <p:attrName>ppt_y</p:attrName>
                                        </p:attrNameLst>
                                      </p:cBhvr>
                                      <p:tavLst>
                                        <p:tav tm="0">
                                          <p:val>
                                            <p:strVal val="1+#ppt_h/2"/>
                                          </p:val>
                                        </p:tav>
                                        <p:tav tm="100000">
                                          <p:val>
                                            <p:strVal val="#ppt_y"/>
                                          </p:val>
                                        </p:tav>
                                      </p:tavLst>
                                    </p:anim>
                                  </p:childTnLst>
                                </p:cTn>
                              </p:par>
                            </p:childTnLst>
                          </p:cTn>
                        </p:par>
                        <p:par>
                          <p:cTn id="22" fill="hold">
                            <p:stCondLst>
                              <p:cond delay="5000"/>
                            </p:stCondLst>
                            <p:childTnLst>
                              <p:par>
                                <p:cTn id="23" presetID="2" presetClass="entr" presetSubtype="4" fill="hold" nodeType="afterEffect">
                                  <p:stCondLst>
                                    <p:cond delay="0"/>
                                  </p:stCondLst>
                                  <p:childTnLst>
                                    <p:set>
                                      <p:cBhvr>
                                        <p:cTn id="24" dur="1" fill="hold">
                                          <p:stCondLst>
                                            <p:cond delay="0"/>
                                          </p:stCondLst>
                                        </p:cTn>
                                        <p:tgtEl>
                                          <p:spTgt spid="14339">
                                            <p:txEl>
                                              <p:pRg st="2" end="2"/>
                                            </p:txEl>
                                          </p:spTgt>
                                        </p:tgtEl>
                                        <p:attrNameLst>
                                          <p:attrName>style.visibility</p:attrName>
                                        </p:attrNameLst>
                                      </p:cBhvr>
                                      <p:to>
                                        <p:strVal val="visible"/>
                                      </p:to>
                                    </p:set>
                                    <p:anim calcmode="lin" valueType="num">
                                      <p:cBhvr additive="base">
                                        <p:cTn id="25"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additive="base">
                                        <p:cTn id="26" dur="1000" fill="hold"/>
                                        <p:tgtEl>
                                          <p:spTgt spid="14339">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1740</TotalTime>
  <Words>1094</Words>
  <Application>Microsoft Office PowerPoint</Application>
  <PresentationFormat>On-screen Show (4:3)</PresentationFormat>
  <Paragraphs>77</Paragraphs>
  <Slides>15</Slides>
  <Notes>1</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Trebuchet MS</vt:lpstr>
      <vt:lpstr>Georgia</vt:lpstr>
      <vt:lpstr>Wingdings 2</vt:lpstr>
      <vt:lpstr>Calibri</vt:lpstr>
      <vt:lpstr>Algerian</vt:lpstr>
      <vt:lpstr>Monotype Corsiva</vt:lpstr>
      <vt:lpstr>Wingdings</vt:lpstr>
      <vt:lpstr>Urban</vt:lpstr>
      <vt:lpstr>CLAUSE 41  OF THE  LISTING AGREEMENT</vt:lpstr>
      <vt:lpstr>Introduction to Listing Agreement</vt:lpstr>
      <vt:lpstr>Clause 41- Introduction</vt:lpstr>
      <vt:lpstr>Preparation of Financial Results</vt:lpstr>
      <vt:lpstr>Reporting Formats</vt:lpstr>
      <vt:lpstr>Procedure</vt:lpstr>
      <vt:lpstr>Intimation of Board meeting</vt:lpstr>
      <vt:lpstr>Publication of Financial Results</vt:lpstr>
      <vt:lpstr>Submission of financial results</vt:lpstr>
      <vt:lpstr>Continued…</vt:lpstr>
      <vt:lpstr>Subsidiary Companies</vt:lpstr>
      <vt:lpstr>Other Requirements</vt:lpstr>
      <vt:lpstr>Penal Provisions on Non Compliance</vt:lpstr>
      <vt:lpstr>Slide 14</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CLAUSE 41  OF THE  LISTING AGREEMENT</dc:title>
  <dc:creator>Admin</dc:creator>
  <cp:lastModifiedBy>Jyoti</cp:lastModifiedBy>
  <cp:revision>212</cp:revision>
  <dcterms:created xsi:type="dcterms:W3CDTF">2012-03-20T04:07:49Z</dcterms:created>
  <dcterms:modified xsi:type="dcterms:W3CDTF">2015-03-11T12:19:19Z</dcterms:modified>
</cp:coreProperties>
</file>