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2"/>
  </p:notes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72" r:id="rId15"/>
    <p:sldId id="269" r:id="rId16"/>
    <p:sldId id="270" r:id="rId17"/>
    <p:sldId id="271" r:id="rId18"/>
    <p:sldId id="275" r:id="rId19"/>
    <p:sldId id="274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00" autoAdjust="0"/>
    <p:restoredTop sz="94660"/>
  </p:normalViewPr>
  <p:slideViewPr>
    <p:cSldViewPr>
      <p:cViewPr>
        <p:scale>
          <a:sx n="75" d="100"/>
          <a:sy n="75" d="100"/>
        </p:scale>
        <p:origin x="-69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F462D-3EF4-4F45-8522-A8C4870C7B53}" type="datetimeFigureOut">
              <a:rPr lang="en-US" smtClean="0"/>
              <a:t>2/24/2017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D6C7F-70E7-4EBD-BF6B-74A95A4643BB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D6C7F-70E7-4EBD-BF6B-74A95A4643BB}" type="slidenum">
              <a:rPr lang="en-IN" smtClean="0"/>
              <a:t>10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stretch>
            <a:fillRect l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066800" y="2130425"/>
            <a:ext cx="6248400" cy="1222375"/>
          </a:xfrm>
        </p:spPr>
        <p:txBody>
          <a:bodyPr>
            <a:normAutofit/>
          </a:bodyPr>
          <a:lstStyle/>
          <a:p>
            <a:r>
              <a:rPr lang="en-US" dirty="0" smtClean="0"/>
              <a:t>Wealth Management</a:t>
            </a:r>
            <a:endParaRPr lang="en-IN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34000" y="3810000"/>
            <a:ext cx="3581400" cy="609600"/>
          </a:xfrm>
        </p:spPr>
        <p:txBody>
          <a:bodyPr/>
          <a:lstStyle/>
          <a:p>
            <a:r>
              <a:rPr lang="en-US" dirty="0" smtClean="0"/>
              <a:t>By Rajesh Shah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2000"/>
            <a:lum/>
          </a:blip>
          <a:srcRect/>
          <a:stretch>
            <a:fillRect l="4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1143000"/>
          </a:xfrm>
        </p:spPr>
        <p:txBody>
          <a:bodyPr/>
          <a:lstStyle/>
          <a:p>
            <a:r>
              <a:rPr lang="en-US" dirty="0" smtClean="0"/>
              <a:t>Asset allocation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Returns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Capital protection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Inflation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Taxation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Liquidity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Divisibility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6000"/>
            <a:lum/>
          </a:blip>
          <a:srcRect/>
          <a:stretch>
            <a:fillRect t="4000"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Estate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Residential property</a:t>
            </a:r>
          </a:p>
          <a:p>
            <a:r>
              <a:rPr lang="en-US" dirty="0" smtClean="0"/>
              <a:t>Commercial property</a:t>
            </a:r>
          </a:p>
          <a:p>
            <a:r>
              <a:rPr lang="en-US" dirty="0" smtClean="0"/>
              <a:t>Industrial property</a:t>
            </a:r>
          </a:p>
          <a:p>
            <a:r>
              <a:rPr lang="en-US" dirty="0" smtClean="0"/>
              <a:t>Agricultural/urban land</a:t>
            </a:r>
          </a:p>
          <a:p>
            <a:r>
              <a:rPr lang="en-US" dirty="0" smtClean="0"/>
              <a:t>Holiday resort</a:t>
            </a:r>
          </a:p>
          <a:p>
            <a:r>
              <a:rPr lang="en-US" b="1" u="sng" dirty="0" smtClean="0"/>
              <a:t>New instrument 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b="1" u="sng" dirty="0" smtClean="0"/>
              <a:t>REIT</a:t>
            </a:r>
          </a:p>
          <a:p>
            <a:pPr lvl="1">
              <a:buNone/>
            </a:pPr>
            <a:endParaRPr lang="en-US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6000"/>
            <a:lum/>
          </a:blip>
          <a:srcRect/>
          <a:stretch>
            <a:fillRect l="-2000" t="2000" r="-2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Gold &amp; Bullion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Coins</a:t>
            </a:r>
            <a:r>
              <a:rPr lang="en-IN" dirty="0" smtClean="0"/>
              <a:t>/Bars/Raw Gold/Silver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Jewellery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Gold &amp; Gold ETF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Gold Bonds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t="2000" r="-1000" b="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315200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Financial Assets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3820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Small Saving Instruments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Public provident fund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National saving certificates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Post office monthly income scheme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Senior citizen saving scheme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Post service saving scheme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Post office recurring deposit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err="1" smtClean="0"/>
              <a:t>Kishan</a:t>
            </a:r>
            <a:r>
              <a:rPr lang="en-US" dirty="0" smtClean="0"/>
              <a:t> </a:t>
            </a:r>
            <a:r>
              <a:rPr lang="en-US" dirty="0" err="1" smtClean="0"/>
              <a:t>V</a:t>
            </a:r>
            <a:r>
              <a:rPr lang="en-US" dirty="0" err="1" smtClean="0"/>
              <a:t>ikas</a:t>
            </a:r>
            <a:r>
              <a:rPr lang="en-US" dirty="0" smtClean="0"/>
              <a:t> </a:t>
            </a:r>
            <a:r>
              <a:rPr lang="en-US" dirty="0" err="1" smtClean="0"/>
              <a:t>Patra</a:t>
            </a:r>
            <a:endParaRPr lang="en-US" dirty="0" smtClean="0"/>
          </a:p>
          <a:p>
            <a:r>
              <a:rPr lang="en-US" b="1" u="sng" dirty="0" smtClean="0"/>
              <a:t>Marketable &amp; fixed saving instruments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Corporate bonds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Fixed deposits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Central &amp; State Govt. treasury bills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Debt mutual funds</a:t>
            </a:r>
            <a:endParaRPr lang="en-IN" dirty="0" smtClean="0"/>
          </a:p>
          <a:p>
            <a:pPr lvl="3">
              <a:buFont typeface="Wingdings" pitchFamily="2" charset="2"/>
              <a:buChar char="§"/>
            </a:pPr>
            <a:r>
              <a:rPr lang="en-US" dirty="0" smtClean="0"/>
              <a:t>Money market/Liquid funds</a:t>
            </a:r>
          </a:p>
          <a:p>
            <a:pPr lvl="3">
              <a:buFont typeface="Wingdings" pitchFamily="2" charset="2"/>
              <a:buChar char="§"/>
            </a:pPr>
            <a:r>
              <a:rPr lang="en-US" dirty="0" smtClean="0"/>
              <a:t>Debt / Income fund</a:t>
            </a:r>
          </a:p>
          <a:p>
            <a:pPr lvl="3">
              <a:buFont typeface="Wingdings" pitchFamily="2" charset="2"/>
              <a:buChar char="§"/>
            </a:pPr>
            <a:r>
              <a:rPr lang="en-US" dirty="0" smtClean="0"/>
              <a:t>Diversified debt fund</a:t>
            </a:r>
          </a:p>
          <a:p>
            <a:pPr lvl="3">
              <a:buFont typeface="Wingdings" pitchFamily="2" charset="2"/>
              <a:buChar char="§"/>
            </a:pPr>
            <a:r>
              <a:rPr lang="en-US" dirty="0" smtClean="0"/>
              <a:t>Gilt fund</a:t>
            </a:r>
          </a:p>
          <a:p>
            <a:pPr lvl="3">
              <a:buFont typeface="Wingdings" pitchFamily="2" charset="2"/>
              <a:buChar char="§"/>
            </a:pPr>
            <a:r>
              <a:rPr lang="en-US" dirty="0" smtClean="0"/>
              <a:t>Short term debt fund</a:t>
            </a:r>
          </a:p>
          <a:p>
            <a:pPr lvl="3">
              <a:buFont typeface="Wingdings" pitchFamily="2" charset="2"/>
              <a:buChar char="§"/>
            </a:pPr>
            <a:r>
              <a:rPr lang="en-US" dirty="0" smtClean="0"/>
              <a:t>High yield debt fund</a:t>
            </a:r>
          </a:p>
          <a:p>
            <a:pPr lvl="3">
              <a:buFont typeface="Wingdings" pitchFamily="2" charset="2"/>
              <a:buChar char="§"/>
            </a:pPr>
            <a:r>
              <a:rPr lang="en-US" dirty="0" smtClean="0"/>
              <a:t>Fixed </a:t>
            </a:r>
            <a:r>
              <a:rPr lang="en-US" dirty="0" smtClean="0"/>
              <a:t>t</a:t>
            </a:r>
            <a:r>
              <a:rPr lang="en-US" dirty="0" smtClean="0"/>
              <a:t>erm plans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3000"/>
            <a:lum/>
          </a:blip>
          <a:srcRect/>
          <a:stretch>
            <a:fillRect t="5000" b="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Financial Assets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382000" cy="5410200"/>
          </a:xfrm>
        </p:spPr>
        <p:txBody>
          <a:bodyPr>
            <a:normAutofit/>
          </a:bodyPr>
          <a:lstStyle/>
          <a:p>
            <a:pPr marL="285750" lvl="1">
              <a:buNone/>
            </a:pPr>
            <a:r>
              <a:rPr lang="en-US" b="1" u="sng" dirty="0" smtClean="0"/>
              <a:t>Equities</a:t>
            </a:r>
          </a:p>
          <a:p>
            <a:pPr marL="685800" lvl="2"/>
            <a:r>
              <a:rPr lang="en-US" dirty="0" smtClean="0"/>
              <a:t>	</a:t>
            </a:r>
            <a:r>
              <a:rPr lang="en-US" dirty="0" smtClean="0"/>
              <a:t>Direct Equity</a:t>
            </a:r>
          </a:p>
          <a:p>
            <a:pPr marL="1612900" lvl="2" indent="-266700">
              <a:buFont typeface="Wingdings" pitchFamily="2" charset="2"/>
              <a:buChar char="§"/>
            </a:pPr>
            <a:r>
              <a:rPr lang="en-US" sz="2000" dirty="0" smtClean="0"/>
              <a:t>Primary &amp; </a:t>
            </a:r>
            <a:r>
              <a:rPr lang="en-US" sz="2000" dirty="0" smtClean="0"/>
              <a:t>Secondary m</a:t>
            </a:r>
            <a:r>
              <a:rPr lang="en-US" sz="2000" dirty="0" smtClean="0"/>
              <a:t>arket</a:t>
            </a:r>
            <a:endParaRPr lang="en-US" sz="2000" dirty="0" smtClean="0"/>
          </a:p>
          <a:p>
            <a:pPr marL="685800" lvl="2"/>
            <a:r>
              <a:rPr lang="en-US" dirty="0" smtClean="0"/>
              <a:t>	</a:t>
            </a:r>
            <a:r>
              <a:rPr lang="en-US" dirty="0" smtClean="0"/>
              <a:t>Private equity</a:t>
            </a:r>
          </a:p>
          <a:p>
            <a:pPr marL="685800" lvl="2"/>
            <a:r>
              <a:rPr lang="en-US" dirty="0" smtClean="0"/>
              <a:t>	</a:t>
            </a:r>
            <a:r>
              <a:rPr lang="en-US" dirty="0" smtClean="0"/>
              <a:t>Venture/Seed &amp; Angel capital</a:t>
            </a:r>
          </a:p>
          <a:p>
            <a:pPr marL="685800" lvl="2"/>
            <a:r>
              <a:rPr lang="en-US" dirty="0" smtClean="0"/>
              <a:t>	</a:t>
            </a:r>
            <a:r>
              <a:rPr lang="en-US" dirty="0" smtClean="0"/>
              <a:t>Equity mutual funds</a:t>
            </a:r>
          </a:p>
          <a:p>
            <a:pPr marL="1600200" lvl="4">
              <a:buFont typeface="Wingdings" pitchFamily="2" charset="2"/>
              <a:buChar char="§"/>
            </a:pPr>
            <a:r>
              <a:rPr lang="en-US" dirty="0" smtClean="0"/>
              <a:t>Growth Fund</a:t>
            </a:r>
          </a:p>
          <a:p>
            <a:pPr marL="1600200" lvl="4">
              <a:buFont typeface="Wingdings" pitchFamily="2" charset="2"/>
              <a:buChar char="§"/>
            </a:pPr>
            <a:r>
              <a:rPr lang="en-US" dirty="0" smtClean="0"/>
              <a:t>Value Funds</a:t>
            </a:r>
          </a:p>
          <a:p>
            <a:pPr marL="1600200" lvl="4">
              <a:buFont typeface="Wingdings" pitchFamily="2" charset="2"/>
              <a:buChar char="§"/>
            </a:pPr>
            <a:r>
              <a:rPr lang="en-US" dirty="0" smtClean="0"/>
              <a:t>D</a:t>
            </a:r>
            <a:r>
              <a:rPr lang="en-US" dirty="0" smtClean="0"/>
              <a:t>ividend Yield Funds</a:t>
            </a:r>
          </a:p>
          <a:p>
            <a:pPr marL="1600200" lvl="4">
              <a:buFont typeface="Wingdings" pitchFamily="2" charset="2"/>
              <a:buChar char="§"/>
            </a:pPr>
            <a:r>
              <a:rPr lang="en-US" dirty="0" smtClean="0"/>
              <a:t>L</a:t>
            </a:r>
            <a:r>
              <a:rPr lang="en-US" dirty="0" smtClean="0"/>
              <a:t>arge Cap/Mid Cap/Small </a:t>
            </a:r>
            <a:r>
              <a:rPr lang="en-US" dirty="0" smtClean="0"/>
              <a:t>C</a:t>
            </a:r>
            <a:r>
              <a:rPr lang="en-US" dirty="0" smtClean="0"/>
              <a:t>ap </a:t>
            </a:r>
            <a:r>
              <a:rPr lang="en-US" dirty="0" smtClean="0"/>
              <a:t>F</a:t>
            </a:r>
            <a:r>
              <a:rPr lang="en-US" dirty="0" smtClean="0"/>
              <a:t>unds</a:t>
            </a:r>
          </a:p>
          <a:p>
            <a:pPr marL="1600200" lvl="4">
              <a:buFont typeface="Wingdings" pitchFamily="2" charset="2"/>
              <a:buChar char="§"/>
            </a:pPr>
            <a:r>
              <a:rPr lang="en-US" dirty="0" smtClean="0"/>
              <a:t>Specialty/Sector Funds</a:t>
            </a:r>
          </a:p>
          <a:p>
            <a:pPr marL="1600200" lvl="4">
              <a:buFont typeface="Wingdings" pitchFamily="2" charset="2"/>
              <a:buChar char="§"/>
            </a:pPr>
            <a:r>
              <a:rPr lang="en-US" dirty="0" smtClean="0"/>
              <a:t>Diversified Funds</a:t>
            </a:r>
          </a:p>
          <a:p>
            <a:pPr marL="1600200" lvl="4">
              <a:buFont typeface="Wingdings" pitchFamily="2" charset="2"/>
              <a:buChar char="§"/>
            </a:pPr>
            <a:r>
              <a:rPr lang="en-US" dirty="0" smtClean="0"/>
              <a:t>I</a:t>
            </a:r>
            <a:r>
              <a:rPr lang="en-US" dirty="0" smtClean="0"/>
              <a:t>ndex Funds</a:t>
            </a:r>
          </a:p>
          <a:p>
            <a:pPr marL="685800" lvl="2"/>
            <a:r>
              <a:rPr lang="en-US" dirty="0" smtClean="0"/>
              <a:t>	</a:t>
            </a:r>
            <a:r>
              <a:rPr lang="en-US" dirty="0" smtClean="0"/>
              <a:t>Balance/Hybrid Funds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1000" r="3000" b="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Asset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Arts</a:t>
            </a:r>
          </a:p>
          <a:p>
            <a:r>
              <a:rPr lang="en-US" dirty="0" smtClean="0"/>
              <a:t>Coins</a:t>
            </a:r>
          </a:p>
          <a:p>
            <a:r>
              <a:rPr lang="en-US" dirty="0" smtClean="0"/>
              <a:t>Antiques</a:t>
            </a:r>
          </a:p>
          <a:p>
            <a:r>
              <a:rPr lang="en-US" dirty="0" smtClean="0"/>
              <a:t>Stamps</a:t>
            </a:r>
          </a:p>
          <a:p>
            <a:r>
              <a:rPr lang="en-US" dirty="0" smtClean="0"/>
              <a:t>Reverse Mortgage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6000"/>
            <a:lum/>
          </a:blip>
          <a:srcRect/>
          <a:stretch>
            <a:fillRect l="2000" t="2000" r="2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Wealth management by mutual fund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Lump sum</a:t>
            </a:r>
          </a:p>
          <a:p>
            <a:r>
              <a:rPr lang="en-US" dirty="0" smtClean="0"/>
              <a:t>Systematic investment plan (SIP)</a:t>
            </a:r>
          </a:p>
          <a:p>
            <a:r>
              <a:rPr lang="en-US" b="1" u="sng" dirty="0" smtClean="0"/>
              <a:t>Advantage of SIP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Small </a:t>
            </a:r>
            <a:r>
              <a:rPr lang="en-US" dirty="0" smtClean="0"/>
              <a:t>ticket size</a:t>
            </a:r>
            <a:endParaRPr lang="en-IN" dirty="0" smtClean="0"/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Rupee Averaging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Cover inflation &amp; Interest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Compounding Effect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Tax Free/Efficient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6000"/>
            <a:lum/>
          </a:blip>
          <a:srcRect/>
          <a:stretch>
            <a:fillRect l="1000" r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&amp; Monitoring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Quarterly analysis</a:t>
            </a:r>
          </a:p>
          <a:p>
            <a:r>
              <a:rPr lang="en-US" dirty="0" smtClean="0"/>
              <a:t>Ratio analysis</a:t>
            </a:r>
          </a:p>
          <a:p>
            <a:r>
              <a:rPr lang="en-US" dirty="0" smtClean="0"/>
              <a:t>Goal linked asset allocation</a:t>
            </a:r>
          </a:p>
          <a:p>
            <a:r>
              <a:rPr lang="en-US" dirty="0" smtClean="0"/>
              <a:t>Shift of investments</a:t>
            </a:r>
          </a:p>
          <a:p>
            <a:r>
              <a:rPr lang="en-US" dirty="0" smtClean="0"/>
              <a:t>Expert Advise</a:t>
            </a:r>
          </a:p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Power of Compounding</a:t>
            </a:r>
            <a:endParaRPr lang="en-IN" dirty="0">
              <a:solidFill>
                <a:srgbClr val="002060"/>
              </a:solidFill>
            </a:endParaRPr>
          </a:p>
        </p:txBody>
      </p:sp>
      <p:pic>
        <p:nvPicPr>
          <p:cNvPr id="4" name="Content Placeholder 3" descr="Compounding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4800" y="990600"/>
            <a:ext cx="8363216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010400" cy="7159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Golden Hen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524000"/>
            <a:ext cx="7391400" cy="3962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Once, a farmer lived in a village. He was very poor. His income was very small. He passed his days with difficulty. One day, someone gave him a hen. It gave a golden egg every day.</a:t>
            </a:r>
          </a:p>
          <a:p>
            <a:endParaRPr lang="en-IN" dirty="0" smtClean="0"/>
          </a:p>
          <a:p>
            <a:r>
              <a:rPr lang="en-IN" dirty="0" smtClean="0"/>
              <a:t>He sold the egg every day. Soon he became a rich man. All began to respect him in the village. He became greedy. He thought that inside the hen there must be a storehouse of golden eggs. He should get them in a day.</a:t>
            </a:r>
          </a:p>
          <a:p>
            <a:endParaRPr lang="en-IN" dirty="0" smtClean="0"/>
          </a:p>
          <a:p>
            <a:r>
              <a:rPr lang="en-IN" dirty="0" smtClean="0"/>
              <a:t>Then he would be the richest man in the village. He took a knife and cut the stomach of the hen. He did not get even a single egg. He lost not only the golden eggs but the hen also.</a:t>
            </a:r>
          </a:p>
          <a:p>
            <a:endParaRPr lang="en-IN" dirty="0" smtClean="0"/>
          </a:p>
          <a:p>
            <a:r>
              <a:rPr lang="en-IN" dirty="0" smtClean="0"/>
              <a:t>Moral: Greed is a curse.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6000" t="7000" r="4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609601"/>
            <a:ext cx="4953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Classes of assets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828800"/>
            <a:ext cx="7620000" cy="3733800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Real estate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Commodities (like gold silver bullion etc.)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Debt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Equity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Liquid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Other Assets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thank-you-animated-zxigBq6cA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62000" y="533400"/>
            <a:ext cx="7253835" cy="5410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l="1000" t="2000" r="4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 of Income/ Types of Expenditure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u="sng" dirty="0" smtClean="0"/>
              <a:t>Sources of Income</a:t>
            </a:r>
          </a:p>
          <a:p>
            <a:pPr lvl="1" algn="just"/>
            <a:r>
              <a:rPr lang="en-US" dirty="0" smtClean="0"/>
              <a:t>Salary</a:t>
            </a:r>
          </a:p>
          <a:p>
            <a:pPr lvl="1" algn="just"/>
            <a:r>
              <a:rPr lang="en-US" dirty="0" smtClean="0"/>
              <a:t>Business &amp; Professional income</a:t>
            </a:r>
          </a:p>
          <a:p>
            <a:pPr lvl="1" algn="just"/>
            <a:r>
              <a:rPr lang="en-US" dirty="0" smtClean="0"/>
              <a:t>Rental income</a:t>
            </a:r>
          </a:p>
          <a:p>
            <a:pPr lvl="1" algn="just"/>
            <a:r>
              <a:rPr lang="en-US" dirty="0" smtClean="0"/>
              <a:t>Investment income</a:t>
            </a:r>
          </a:p>
          <a:p>
            <a:pPr algn="just">
              <a:lnSpc>
                <a:spcPct val="150000"/>
              </a:lnSpc>
            </a:pPr>
            <a:r>
              <a:rPr lang="en-US" b="1" u="sng" dirty="0" smtClean="0"/>
              <a:t>Type of expenditure</a:t>
            </a:r>
          </a:p>
          <a:p>
            <a:pPr lvl="1" algn="just"/>
            <a:r>
              <a:rPr lang="en-US" dirty="0" smtClean="0"/>
              <a:t>House hold expenses</a:t>
            </a:r>
          </a:p>
          <a:p>
            <a:pPr lvl="1" algn="just"/>
            <a:r>
              <a:rPr lang="en-US" dirty="0" smtClean="0"/>
              <a:t>Life style expenses</a:t>
            </a:r>
          </a:p>
          <a:p>
            <a:pPr lvl="1" algn="just"/>
            <a:r>
              <a:rPr lang="en-US" dirty="0" smtClean="0"/>
              <a:t>Insurance premiums</a:t>
            </a:r>
          </a:p>
          <a:p>
            <a:pPr lvl="1" algn="just"/>
            <a:r>
              <a:rPr lang="en-US" dirty="0" smtClean="0"/>
              <a:t>Loan EMIs</a:t>
            </a:r>
          </a:p>
          <a:p>
            <a:pPr lvl="1" algn="just"/>
            <a:r>
              <a:rPr lang="en-US" dirty="0" smtClean="0"/>
              <a:t>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6000"/>
            <a:lum/>
          </a:blip>
          <a:srcRect/>
          <a:stretch>
            <a:fillRect t="-3000" b="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People Invest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Interest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Dividend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Capital Appreciation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Satisfy the long term &amp; short term goals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Mitigate Risk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6000"/>
            <a:lum/>
          </a:blip>
          <a:srcRect/>
          <a:stretch>
            <a:fillRect l="-2000" r="1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533400"/>
            <a:ext cx="3048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Goals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Major Goals	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Own Marriage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Buying A house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Children education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Children marriage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Independent retirement</a:t>
            </a:r>
          </a:p>
          <a:p>
            <a:r>
              <a:rPr lang="en-US" dirty="0" smtClean="0"/>
              <a:t>Minor Goals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Car Purchase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International Vacation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Holiday Home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Home Renovation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Family Gifting</a:t>
            </a:r>
          </a:p>
          <a:p>
            <a:r>
              <a:rPr lang="en-US" dirty="0" smtClean="0"/>
              <a:t>Other Financial goals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Reducing Tax outgo and Tax planning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Protection of Asset &amp; Life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Debt Free 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Charity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l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Investments Strategies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/>
              <a:t>Analyzing the risk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Cash flow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Asset allocation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Monitoring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Review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6000"/>
            <a:lum/>
          </a:blip>
          <a:srcRect/>
          <a:stretch>
            <a:fillRect t="4000"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 &amp; Type of Risk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Interest Rate Risk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Reinvestment Risk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Default Risk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Liquidity risk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Exchange rate risk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Regulatory risk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Investment manager risk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Business risk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Event risk</a:t>
            </a:r>
          </a:p>
          <a:p>
            <a:pPr lvl="1"/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3000"/>
            <a:lum/>
          </a:blip>
          <a:srcRect/>
          <a:stretch>
            <a:fillRect l="3000" r="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8229600" cy="1143000"/>
          </a:xfrm>
        </p:spPr>
        <p:txBody>
          <a:bodyPr/>
          <a:lstStyle/>
          <a:p>
            <a:r>
              <a:rPr lang="en-US" b="1" dirty="0" smtClean="0"/>
              <a:t>How to manage the Risk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62200"/>
            <a:ext cx="8077200" cy="3200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300000"/>
              </a:lnSpc>
            </a:pPr>
            <a:r>
              <a:rPr lang="en-US" b="1" dirty="0" smtClean="0"/>
              <a:t>Insurance</a:t>
            </a:r>
          </a:p>
          <a:p>
            <a:pPr>
              <a:lnSpc>
                <a:spcPct val="300000"/>
              </a:lnSpc>
            </a:pPr>
            <a:r>
              <a:rPr lang="en-US" b="1" dirty="0" smtClean="0"/>
              <a:t>Diversification </a:t>
            </a:r>
          </a:p>
          <a:p>
            <a:pPr>
              <a:lnSpc>
                <a:spcPct val="300000"/>
              </a:lnSpc>
            </a:pPr>
            <a:r>
              <a:rPr lang="en-US" b="1" dirty="0" smtClean="0"/>
              <a:t>Hedging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l="33000" t="-4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flow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Daily</a:t>
            </a:r>
            <a:r>
              <a:rPr lang="en-IN" dirty="0" smtClean="0"/>
              <a:t>/Weekly/monthly &amp; yearly budget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Present value &amp; Future value of money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Annuities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Net present value</a:t>
            </a:r>
            <a:endParaRPr lang="en-IN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308</TotalTime>
  <Words>457</Words>
  <Application>Microsoft Office PowerPoint</Application>
  <PresentationFormat>On-screen Show (4:3)</PresentationFormat>
  <Paragraphs>158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Oriel</vt:lpstr>
      <vt:lpstr>Wealth Management</vt:lpstr>
      <vt:lpstr>Classes of assets</vt:lpstr>
      <vt:lpstr>Sources of Income/ Types of Expenditure</vt:lpstr>
      <vt:lpstr>Why People Invest</vt:lpstr>
      <vt:lpstr>Goals</vt:lpstr>
      <vt:lpstr>Investments Strategies</vt:lpstr>
      <vt:lpstr>Risk</vt:lpstr>
      <vt:lpstr>How to manage the Risk</vt:lpstr>
      <vt:lpstr>Cash flow</vt:lpstr>
      <vt:lpstr>Asset allocation</vt:lpstr>
      <vt:lpstr>Real Estate</vt:lpstr>
      <vt:lpstr>Gold &amp; Bullion</vt:lpstr>
      <vt:lpstr>Financial Assets</vt:lpstr>
      <vt:lpstr>Financial Assets</vt:lpstr>
      <vt:lpstr>Other Asset</vt:lpstr>
      <vt:lpstr>Wealth management by mutual fund</vt:lpstr>
      <vt:lpstr>Review &amp; Monitoring</vt:lpstr>
      <vt:lpstr>Power of Compounding</vt:lpstr>
      <vt:lpstr>Golden Hen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Wealth Management</dc:title>
  <dc:creator>MVD3</dc:creator>
  <cp:lastModifiedBy>MVD3</cp:lastModifiedBy>
  <cp:revision>109</cp:revision>
  <dcterms:created xsi:type="dcterms:W3CDTF">2006-08-16T00:00:00Z</dcterms:created>
  <dcterms:modified xsi:type="dcterms:W3CDTF">2017-02-24T11:34:22Z</dcterms:modified>
</cp:coreProperties>
</file>