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  <p:sldId id="273" r:id="rId12"/>
    <p:sldId id="272" r:id="rId13"/>
    <p:sldId id="275" r:id="rId14"/>
    <p:sldId id="277" r:id="rId15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6DD82-38C6-4157-ADDF-C46EBBFBB92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8D1EA-1EB1-4137-A092-639ADA670245}">
      <dgm:prSet phldrT="[Text]"/>
      <dgm:spPr/>
      <dgm:t>
        <a:bodyPr/>
        <a:lstStyle/>
        <a:p>
          <a:r>
            <a:rPr lang="en-US" dirty="0" smtClean="0"/>
            <a:t>Finite useful life</a:t>
          </a:r>
          <a:endParaRPr lang="en-US" dirty="0"/>
        </a:p>
      </dgm:t>
    </dgm:pt>
    <dgm:pt modelId="{09907128-00A5-4488-BB40-39A3C906454A}" type="parTrans" cxnId="{483AC105-4B84-4A8F-925A-9B75BEA6C25D}">
      <dgm:prSet/>
      <dgm:spPr/>
      <dgm:t>
        <a:bodyPr/>
        <a:lstStyle/>
        <a:p>
          <a:endParaRPr lang="en-US"/>
        </a:p>
      </dgm:t>
    </dgm:pt>
    <dgm:pt modelId="{33B5C2D5-47DA-4CE5-8203-DFDF715E0E6E}" type="sibTrans" cxnId="{483AC105-4B84-4A8F-925A-9B75BEA6C25D}">
      <dgm:prSet/>
      <dgm:spPr/>
      <dgm:t>
        <a:bodyPr/>
        <a:lstStyle/>
        <a:p>
          <a:endParaRPr lang="en-US"/>
        </a:p>
      </dgm:t>
    </dgm:pt>
    <dgm:pt modelId="{BEC56842-EF61-4A3E-AC4B-D71B53C73957}">
      <dgm:prSet phldrT="[Text]"/>
      <dgm:spPr/>
      <dgm:t>
        <a:bodyPr/>
        <a:lstStyle/>
        <a:p>
          <a:r>
            <a:rPr lang="en-US" dirty="0" err="1" smtClean="0"/>
            <a:t>Amortise</a:t>
          </a:r>
          <a:r>
            <a:rPr lang="en-US" dirty="0" smtClean="0"/>
            <a:t> over useful life</a:t>
          </a:r>
          <a:endParaRPr lang="en-US" dirty="0"/>
        </a:p>
      </dgm:t>
    </dgm:pt>
    <dgm:pt modelId="{17BA1174-4428-46D5-ADF5-70EA4B5AD8F0}" type="parTrans" cxnId="{88FA6DFE-1728-41F5-8F6C-DA89A54A71BD}">
      <dgm:prSet/>
      <dgm:spPr/>
      <dgm:t>
        <a:bodyPr/>
        <a:lstStyle/>
        <a:p>
          <a:endParaRPr lang="en-US"/>
        </a:p>
      </dgm:t>
    </dgm:pt>
    <dgm:pt modelId="{330D2FA9-9BEC-4559-8227-C3B4FF76B7F8}" type="sibTrans" cxnId="{88FA6DFE-1728-41F5-8F6C-DA89A54A71BD}">
      <dgm:prSet/>
      <dgm:spPr/>
      <dgm:t>
        <a:bodyPr/>
        <a:lstStyle/>
        <a:p>
          <a:endParaRPr lang="en-US"/>
        </a:p>
      </dgm:t>
    </dgm:pt>
    <dgm:pt modelId="{8AD6CB05-1EDD-450A-A761-CEF5FF006BF9}">
      <dgm:prSet phldrT="[Text]"/>
      <dgm:spPr/>
      <dgm:t>
        <a:bodyPr/>
        <a:lstStyle/>
        <a:p>
          <a:r>
            <a:rPr lang="en-US" dirty="0" smtClean="0"/>
            <a:t>No amortisation</a:t>
          </a:r>
          <a:endParaRPr lang="en-US" dirty="0"/>
        </a:p>
      </dgm:t>
    </dgm:pt>
    <dgm:pt modelId="{FC61F13A-3270-457C-93D2-680186035D61}" type="sibTrans" cxnId="{DF1A50BC-0412-4842-A41A-E5304BD20918}">
      <dgm:prSet/>
      <dgm:spPr/>
      <dgm:t>
        <a:bodyPr/>
        <a:lstStyle/>
        <a:p>
          <a:endParaRPr lang="en-US"/>
        </a:p>
      </dgm:t>
    </dgm:pt>
    <dgm:pt modelId="{3093CD3E-EBAC-4A33-8C65-54B0E22F0768}" type="parTrans" cxnId="{DF1A50BC-0412-4842-A41A-E5304BD20918}">
      <dgm:prSet/>
      <dgm:spPr/>
      <dgm:t>
        <a:bodyPr/>
        <a:lstStyle/>
        <a:p>
          <a:endParaRPr lang="en-US"/>
        </a:p>
      </dgm:t>
    </dgm:pt>
    <dgm:pt modelId="{A284AAC7-DA14-4637-A921-5363F4B0D93D}">
      <dgm:prSet phldrT="[Text]"/>
      <dgm:spPr/>
      <dgm:t>
        <a:bodyPr/>
        <a:lstStyle/>
        <a:p>
          <a:r>
            <a:rPr lang="en-US" dirty="0" smtClean="0"/>
            <a:t>Indefinite useful life </a:t>
          </a:r>
          <a:endParaRPr lang="en-US" dirty="0"/>
        </a:p>
      </dgm:t>
    </dgm:pt>
    <dgm:pt modelId="{5A74D440-34E1-49AE-A5F7-99A6F6E8E778}" type="sibTrans" cxnId="{9EDF9358-4429-428E-8B09-57E4252D02DB}">
      <dgm:prSet/>
      <dgm:spPr/>
      <dgm:t>
        <a:bodyPr/>
        <a:lstStyle/>
        <a:p>
          <a:endParaRPr lang="en-US"/>
        </a:p>
      </dgm:t>
    </dgm:pt>
    <dgm:pt modelId="{0B482AE6-ACA1-422C-9CC1-827CF0340EBE}" type="parTrans" cxnId="{9EDF9358-4429-428E-8B09-57E4252D02DB}">
      <dgm:prSet/>
      <dgm:spPr/>
      <dgm:t>
        <a:bodyPr/>
        <a:lstStyle/>
        <a:p>
          <a:endParaRPr lang="en-US"/>
        </a:p>
      </dgm:t>
    </dgm:pt>
    <dgm:pt modelId="{3DF55DCA-23C5-470B-A90E-ED33AAFB10A6}">
      <dgm:prSet phldrT="[Text]"/>
      <dgm:spPr/>
      <dgm:t>
        <a:bodyPr/>
        <a:lstStyle/>
        <a:p>
          <a:r>
            <a:rPr lang="en-US" dirty="0" smtClean="0"/>
            <a:t>Test for impairment whenever indication</a:t>
          </a:r>
          <a:endParaRPr lang="en-US" dirty="0"/>
        </a:p>
      </dgm:t>
    </dgm:pt>
    <dgm:pt modelId="{03C07FF7-9081-42B8-B244-69BDA86A7C09}" type="parTrans" cxnId="{6995235A-4EC5-422B-AC22-6D87BBFF1A77}">
      <dgm:prSet/>
      <dgm:spPr/>
      <dgm:t>
        <a:bodyPr/>
        <a:lstStyle/>
        <a:p>
          <a:endParaRPr lang="en-US"/>
        </a:p>
      </dgm:t>
    </dgm:pt>
    <dgm:pt modelId="{710D214C-A63E-49F1-BE81-FB0F92C8638A}" type="sibTrans" cxnId="{6995235A-4EC5-422B-AC22-6D87BBFF1A77}">
      <dgm:prSet/>
      <dgm:spPr/>
      <dgm:t>
        <a:bodyPr/>
        <a:lstStyle/>
        <a:p>
          <a:endParaRPr lang="en-US"/>
        </a:p>
      </dgm:t>
    </dgm:pt>
    <dgm:pt modelId="{E8498642-09A5-4089-9E4B-AC6A4367F9F6}">
      <dgm:prSet phldrT="[Text]"/>
      <dgm:spPr/>
      <dgm:t>
        <a:bodyPr/>
        <a:lstStyle/>
        <a:p>
          <a:r>
            <a:rPr lang="en-US" dirty="0" smtClean="0"/>
            <a:t>Test for impairment at least annually and Whenever there is indication</a:t>
          </a:r>
          <a:endParaRPr lang="en-US" dirty="0"/>
        </a:p>
      </dgm:t>
    </dgm:pt>
    <dgm:pt modelId="{61CBD09D-A25B-4E79-AF1B-3F8F602FB2B5}" type="parTrans" cxnId="{6432FD3F-A68E-4E02-B1D0-B59305AEBFFD}">
      <dgm:prSet/>
      <dgm:spPr/>
      <dgm:t>
        <a:bodyPr/>
        <a:lstStyle/>
        <a:p>
          <a:endParaRPr lang="en-US"/>
        </a:p>
      </dgm:t>
    </dgm:pt>
    <dgm:pt modelId="{C5B67C4D-6E06-43C7-9A08-1B02EB1845F5}" type="sibTrans" cxnId="{6432FD3F-A68E-4E02-B1D0-B59305AEBFFD}">
      <dgm:prSet/>
      <dgm:spPr/>
      <dgm:t>
        <a:bodyPr/>
        <a:lstStyle/>
        <a:p>
          <a:endParaRPr lang="en-US"/>
        </a:p>
      </dgm:t>
    </dgm:pt>
    <dgm:pt modelId="{270095A8-7E2C-4188-B613-79BBEFC2A517}" type="pres">
      <dgm:prSet presAssocID="{C886DD82-38C6-4157-ADDF-C46EBBFBB92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508434-3030-496E-93AB-D2E2637F9F55}" type="pres">
      <dgm:prSet presAssocID="{A9B8D1EA-1EB1-4137-A092-639ADA670245}" presName="horFlow" presStyleCnt="0"/>
      <dgm:spPr/>
    </dgm:pt>
    <dgm:pt modelId="{2DFCBDC5-F249-425E-9095-4BC742748BB5}" type="pres">
      <dgm:prSet presAssocID="{A9B8D1EA-1EB1-4137-A092-639ADA670245}" presName="bigChev" presStyleLbl="node1" presStyleIdx="0" presStyleCnt="2"/>
      <dgm:spPr/>
      <dgm:t>
        <a:bodyPr/>
        <a:lstStyle/>
        <a:p>
          <a:endParaRPr lang="en-US"/>
        </a:p>
      </dgm:t>
    </dgm:pt>
    <dgm:pt modelId="{FCA9A58A-FAF0-4998-BE39-F71D05784E62}" type="pres">
      <dgm:prSet presAssocID="{17BA1174-4428-46D5-ADF5-70EA4B5AD8F0}" presName="parTrans" presStyleCnt="0"/>
      <dgm:spPr/>
    </dgm:pt>
    <dgm:pt modelId="{B66A58B0-D41D-47CE-897D-A8DCB0695405}" type="pres">
      <dgm:prSet presAssocID="{BEC56842-EF61-4A3E-AC4B-D71B53C7395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14EDB-4EFC-42EC-8829-792A456156E8}" type="pres">
      <dgm:prSet presAssocID="{330D2FA9-9BEC-4559-8227-C3B4FF76B7F8}" presName="sibTrans" presStyleCnt="0"/>
      <dgm:spPr/>
    </dgm:pt>
    <dgm:pt modelId="{B1CD5E89-65C8-43B4-98D8-50712A8473E4}" type="pres">
      <dgm:prSet presAssocID="{3DF55DCA-23C5-470B-A90E-ED33AAFB10A6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D9019-5649-40A4-9EC4-7CDC90A71206}" type="pres">
      <dgm:prSet presAssocID="{A9B8D1EA-1EB1-4137-A092-639ADA670245}" presName="vSp" presStyleCnt="0"/>
      <dgm:spPr/>
    </dgm:pt>
    <dgm:pt modelId="{931CE47C-A284-405B-BC30-7F70B6753563}" type="pres">
      <dgm:prSet presAssocID="{A284AAC7-DA14-4637-A921-5363F4B0D93D}" presName="horFlow" presStyleCnt="0"/>
      <dgm:spPr/>
    </dgm:pt>
    <dgm:pt modelId="{A9AE30D2-AA1C-4394-AE56-E00F6B3B210C}" type="pres">
      <dgm:prSet presAssocID="{A284AAC7-DA14-4637-A921-5363F4B0D93D}" presName="bigChev" presStyleLbl="node1" presStyleIdx="1" presStyleCnt="2"/>
      <dgm:spPr/>
      <dgm:t>
        <a:bodyPr/>
        <a:lstStyle/>
        <a:p>
          <a:endParaRPr lang="en-US"/>
        </a:p>
      </dgm:t>
    </dgm:pt>
    <dgm:pt modelId="{E38A6133-4BA3-4ECA-8663-3160FBF27979}" type="pres">
      <dgm:prSet presAssocID="{3093CD3E-EBAC-4A33-8C65-54B0E22F0768}" presName="parTrans" presStyleCnt="0"/>
      <dgm:spPr/>
    </dgm:pt>
    <dgm:pt modelId="{A982A9CB-31F0-47FF-8E98-7BAD7C099F66}" type="pres">
      <dgm:prSet presAssocID="{8AD6CB05-1EDD-450A-A761-CEF5FF006BF9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89C11-CC89-4B7D-A8A8-7DBFEF75C764}" type="pres">
      <dgm:prSet presAssocID="{FC61F13A-3270-457C-93D2-680186035D61}" presName="sibTrans" presStyleCnt="0"/>
      <dgm:spPr/>
    </dgm:pt>
    <dgm:pt modelId="{0828F0AF-34C0-434D-A6D9-60E571DAD8C3}" type="pres">
      <dgm:prSet presAssocID="{E8498642-09A5-4089-9E4B-AC6A4367F9F6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FA3758-4776-4FE6-B567-611DC34EDBAF}" type="presOf" srcId="{8AD6CB05-1EDD-450A-A761-CEF5FF006BF9}" destId="{A982A9CB-31F0-47FF-8E98-7BAD7C099F66}" srcOrd="0" destOrd="0" presId="urn:microsoft.com/office/officeart/2005/8/layout/lProcess3"/>
    <dgm:cxn modelId="{6995235A-4EC5-422B-AC22-6D87BBFF1A77}" srcId="{A9B8D1EA-1EB1-4137-A092-639ADA670245}" destId="{3DF55DCA-23C5-470B-A90E-ED33AAFB10A6}" srcOrd="1" destOrd="0" parTransId="{03C07FF7-9081-42B8-B244-69BDA86A7C09}" sibTransId="{710D214C-A63E-49F1-BE81-FB0F92C8638A}"/>
    <dgm:cxn modelId="{E1DE891C-5BE8-4748-931D-9685A3622F75}" type="presOf" srcId="{A284AAC7-DA14-4637-A921-5363F4B0D93D}" destId="{A9AE30D2-AA1C-4394-AE56-E00F6B3B210C}" srcOrd="0" destOrd="0" presId="urn:microsoft.com/office/officeart/2005/8/layout/lProcess3"/>
    <dgm:cxn modelId="{AD3FDFD8-7D51-479E-BE1F-6F56B68ABBF4}" type="presOf" srcId="{E8498642-09A5-4089-9E4B-AC6A4367F9F6}" destId="{0828F0AF-34C0-434D-A6D9-60E571DAD8C3}" srcOrd="0" destOrd="0" presId="urn:microsoft.com/office/officeart/2005/8/layout/lProcess3"/>
    <dgm:cxn modelId="{4A41E78A-38C4-4075-BD7F-93400EC5B1CA}" type="presOf" srcId="{BEC56842-EF61-4A3E-AC4B-D71B53C73957}" destId="{B66A58B0-D41D-47CE-897D-A8DCB0695405}" srcOrd="0" destOrd="0" presId="urn:microsoft.com/office/officeart/2005/8/layout/lProcess3"/>
    <dgm:cxn modelId="{E220435C-E51E-4860-A86B-F863A227D2B8}" type="presOf" srcId="{3DF55DCA-23C5-470B-A90E-ED33AAFB10A6}" destId="{B1CD5E89-65C8-43B4-98D8-50712A8473E4}" srcOrd="0" destOrd="0" presId="urn:microsoft.com/office/officeart/2005/8/layout/lProcess3"/>
    <dgm:cxn modelId="{DF1A50BC-0412-4842-A41A-E5304BD20918}" srcId="{A284AAC7-DA14-4637-A921-5363F4B0D93D}" destId="{8AD6CB05-1EDD-450A-A761-CEF5FF006BF9}" srcOrd="0" destOrd="0" parTransId="{3093CD3E-EBAC-4A33-8C65-54B0E22F0768}" sibTransId="{FC61F13A-3270-457C-93D2-680186035D61}"/>
    <dgm:cxn modelId="{483AC105-4B84-4A8F-925A-9B75BEA6C25D}" srcId="{C886DD82-38C6-4157-ADDF-C46EBBFBB92F}" destId="{A9B8D1EA-1EB1-4137-A092-639ADA670245}" srcOrd="0" destOrd="0" parTransId="{09907128-00A5-4488-BB40-39A3C906454A}" sibTransId="{33B5C2D5-47DA-4CE5-8203-DFDF715E0E6E}"/>
    <dgm:cxn modelId="{6432FD3F-A68E-4E02-B1D0-B59305AEBFFD}" srcId="{A284AAC7-DA14-4637-A921-5363F4B0D93D}" destId="{E8498642-09A5-4089-9E4B-AC6A4367F9F6}" srcOrd="1" destOrd="0" parTransId="{61CBD09D-A25B-4E79-AF1B-3F8F602FB2B5}" sibTransId="{C5B67C4D-6E06-43C7-9A08-1B02EB1845F5}"/>
    <dgm:cxn modelId="{88FA6DFE-1728-41F5-8F6C-DA89A54A71BD}" srcId="{A9B8D1EA-1EB1-4137-A092-639ADA670245}" destId="{BEC56842-EF61-4A3E-AC4B-D71B53C73957}" srcOrd="0" destOrd="0" parTransId="{17BA1174-4428-46D5-ADF5-70EA4B5AD8F0}" sibTransId="{330D2FA9-9BEC-4559-8227-C3B4FF76B7F8}"/>
    <dgm:cxn modelId="{9EDF9358-4429-428E-8B09-57E4252D02DB}" srcId="{C886DD82-38C6-4157-ADDF-C46EBBFBB92F}" destId="{A284AAC7-DA14-4637-A921-5363F4B0D93D}" srcOrd="1" destOrd="0" parTransId="{0B482AE6-ACA1-422C-9CC1-827CF0340EBE}" sibTransId="{5A74D440-34E1-49AE-A5F7-99A6F6E8E778}"/>
    <dgm:cxn modelId="{64A1B1EE-4923-4C76-8C22-DD8A145425DD}" type="presOf" srcId="{A9B8D1EA-1EB1-4137-A092-639ADA670245}" destId="{2DFCBDC5-F249-425E-9095-4BC742748BB5}" srcOrd="0" destOrd="0" presId="urn:microsoft.com/office/officeart/2005/8/layout/lProcess3"/>
    <dgm:cxn modelId="{22E48A6C-CD0D-413D-8596-CEEC3A9ED293}" type="presOf" srcId="{C886DD82-38C6-4157-ADDF-C46EBBFBB92F}" destId="{270095A8-7E2C-4188-B613-79BBEFC2A517}" srcOrd="0" destOrd="0" presId="urn:microsoft.com/office/officeart/2005/8/layout/lProcess3"/>
    <dgm:cxn modelId="{FA661389-2A43-4B34-A087-D54367BA3EDC}" type="presParOf" srcId="{270095A8-7E2C-4188-B613-79BBEFC2A517}" destId="{6A508434-3030-496E-93AB-D2E2637F9F55}" srcOrd="0" destOrd="0" presId="urn:microsoft.com/office/officeart/2005/8/layout/lProcess3"/>
    <dgm:cxn modelId="{8FF9DC60-1DBD-4F3E-8E25-01A8C11314E0}" type="presParOf" srcId="{6A508434-3030-496E-93AB-D2E2637F9F55}" destId="{2DFCBDC5-F249-425E-9095-4BC742748BB5}" srcOrd="0" destOrd="0" presId="urn:microsoft.com/office/officeart/2005/8/layout/lProcess3"/>
    <dgm:cxn modelId="{5EFC8C96-FF7E-4A1D-B50C-0EB2E356825F}" type="presParOf" srcId="{6A508434-3030-496E-93AB-D2E2637F9F55}" destId="{FCA9A58A-FAF0-4998-BE39-F71D05784E62}" srcOrd="1" destOrd="0" presId="urn:microsoft.com/office/officeart/2005/8/layout/lProcess3"/>
    <dgm:cxn modelId="{2D5CDFB8-A94E-48BE-9C77-832F2DCB5702}" type="presParOf" srcId="{6A508434-3030-496E-93AB-D2E2637F9F55}" destId="{B66A58B0-D41D-47CE-897D-A8DCB0695405}" srcOrd="2" destOrd="0" presId="urn:microsoft.com/office/officeart/2005/8/layout/lProcess3"/>
    <dgm:cxn modelId="{CC10EF2F-EBEB-4D90-8BAE-FD3229B71483}" type="presParOf" srcId="{6A508434-3030-496E-93AB-D2E2637F9F55}" destId="{CA514EDB-4EFC-42EC-8829-792A456156E8}" srcOrd="3" destOrd="0" presId="urn:microsoft.com/office/officeart/2005/8/layout/lProcess3"/>
    <dgm:cxn modelId="{633B65D6-57C8-4723-A060-729C10AB5974}" type="presParOf" srcId="{6A508434-3030-496E-93AB-D2E2637F9F55}" destId="{B1CD5E89-65C8-43B4-98D8-50712A8473E4}" srcOrd="4" destOrd="0" presId="urn:microsoft.com/office/officeart/2005/8/layout/lProcess3"/>
    <dgm:cxn modelId="{D808B510-9C5D-4FA2-AEC4-8048ED2CE1A6}" type="presParOf" srcId="{270095A8-7E2C-4188-B613-79BBEFC2A517}" destId="{C20D9019-5649-40A4-9EC4-7CDC90A71206}" srcOrd="1" destOrd="0" presId="urn:microsoft.com/office/officeart/2005/8/layout/lProcess3"/>
    <dgm:cxn modelId="{DF5AD572-3A22-43FB-AB2D-61EB6CBFE906}" type="presParOf" srcId="{270095A8-7E2C-4188-B613-79BBEFC2A517}" destId="{931CE47C-A284-405B-BC30-7F70B6753563}" srcOrd="2" destOrd="0" presId="urn:microsoft.com/office/officeart/2005/8/layout/lProcess3"/>
    <dgm:cxn modelId="{F0D51325-233E-4EB2-BCA5-60242621BE8B}" type="presParOf" srcId="{931CE47C-A284-405B-BC30-7F70B6753563}" destId="{A9AE30D2-AA1C-4394-AE56-E00F6B3B210C}" srcOrd="0" destOrd="0" presId="urn:microsoft.com/office/officeart/2005/8/layout/lProcess3"/>
    <dgm:cxn modelId="{26B373A1-291F-44C9-BFFE-A489A0B98C6E}" type="presParOf" srcId="{931CE47C-A284-405B-BC30-7F70B6753563}" destId="{E38A6133-4BA3-4ECA-8663-3160FBF27979}" srcOrd="1" destOrd="0" presId="urn:microsoft.com/office/officeart/2005/8/layout/lProcess3"/>
    <dgm:cxn modelId="{D1DA3FED-C031-4585-9D5A-CAD969961D1D}" type="presParOf" srcId="{931CE47C-A284-405B-BC30-7F70B6753563}" destId="{A982A9CB-31F0-47FF-8E98-7BAD7C099F66}" srcOrd="2" destOrd="0" presId="urn:microsoft.com/office/officeart/2005/8/layout/lProcess3"/>
    <dgm:cxn modelId="{5A330B1D-19F2-4A88-B77E-9AC1EBCB9139}" type="presParOf" srcId="{931CE47C-A284-405B-BC30-7F70B6753563}" destId="{7A089C11-CC89-4B7D-A8A8-7DBFEF75C764}" srcOrd="3" destOrd="0" presId="urn:microsoft.com/office/officeart/2005/8/layout/lProcess3"/>
    <dgm:cxn modelId="{293FAC58-8724-4FA7-B2AB-F18664429910}" type="presParOf" srcId="{931CE47C-A284-405B-BC30-7F70B6753563}" destId="{0828F0AF-34C0-434D-A6D9-60E571DAD8C3}" srcOrd="4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7EB99-6B36-48E1-8E20-52BF135B4B6C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5016-3A8F-491B-B05F-869198FED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E5016-3A8F-491B-B05F-869198FED1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7B7027-B564-40AA-B28F-9EAC103FE95E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11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AD50-CE5A-47BD-82B5-8626BAA76E1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65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9CF9F-E574-4C51-8952-20676E20BA6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7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D344-CC6C-471D-A571-8DC0004938B5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41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01DA-122B-4217-801F-C67A8E7A43B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87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358A-B744-449E-BEBC-25F260848FE6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465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4E59-34F9-4B3A-A8CC-00C6E81F70E9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886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495F8D4-E3DC-42C2-8679-36C5579D7EF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66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C51A7A6-E4B2-44C4-ABBB-816D5BF21BB7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23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E11C-6825-47F9-9EE4-C8F20360CB8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27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AB22-F012-421D-9814-0560E63D1268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83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2D83E-B454-435C-9847-398B002D520C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8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325F-7E3B-40D2-BFCA-45D1F9DAD79A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664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0E41-FA78-4901-9D49-F32B968555AB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15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F474-757F-49A8-B03C-097844A51151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8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69FD-340C-41BE-8313-EC2C7B6E2A7F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76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B6F3-B93F-4FC5-A1AA-FD6E0F697732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5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7FDE222-55B6-4108-83C9-EC19CFB89518}" type="datetime1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38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ACCOUNTING STANDARD 38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Intangible assets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Amortisation and impairment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981200" y="2209800"/>
          <a:ext cx="8128000" cy="4275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and Disposals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" indent="-53975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</a:rPr>
              <a:t>An entity shall de-recognise  PPE</a:t>
            </a:r>
          </a:p>
          <a:p>
            <a:pPr marL="284163" indent="-284163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</a:rPr>
              <a:t> on disposal or</a:t>
            </a:r>
          </a:p>
          <a:p>
            <a:pPr marL="284163" indent="-284163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Times New Roman" pitchFamily="18" charset="0"/>
              </a:rPr>
              <a:t> when no future economic benefits are expected from its use or disposal.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class of intangible asset distinguishing internally generated and other intangibles: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Whether useful lives are definite or indefinite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Useful lives or amortisation rate and method used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Gross carrying amount and accumulated amortisation at the beginning and at the end of the period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Reconciliation of carrying amount at the beginning and at the end of the period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Amount of R &amp; D expensed out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Major differences between IND AS 38 and AS 28 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 28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Only cost model is available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There is rebuttable presumption that useful life will not exceed 10 years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Goodwill arising on amortisation is amortised over period of 5 years. Goodwill  arising on consolidation is not amortised but tested for impairment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 </a:t>
            </a:r>
            <a:r>
              <a:rPr lang="en-US" dirty="0" smtClean="0"/>
              <a:t>AS </a:t>
            </a:r>
            <a:r>
              <a:rPr lang="en-US" dirty="0" smtClean="0"/>
              <a:t>3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An entity can choose between cost model and </a:t>
            </a:r>
            <a:r>
              <a:rPr lang="en-US" dirty="0" smtClean="0"/>
              <a:t>revaluation </a:t>
            </a:r>
            <a:r>
              <a:rPr lang="en-US" dirty="0" smtClean="0"/>
              <a:t>model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Useful life of assets can be finite or indefinite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Goodwill having an indefinite useful life is not amortised and tested for impairment annually or whenever there is indication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Intangible Assets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587500"/>
          </a:xfrm>
        </p:spPr>
        <p:txBody>
          <a:bodyPr/>
          <a:lstStyle/>
          <a:p>
            <a:r>
              <a:rPr lang="en-US" dirty="0" smtClean="0"/>
              <a:t>An intangible asset is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 identifiable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Non monetary asset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Without physical substance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1" y="4419600"/>
            <a:ext cx="4419600" cy="158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Identifiability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Capable of being separated/divided from entity and sold/transferred; 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Contractual or legal right</a:t>
            </a: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67400" y="4572000"/>
            <a:ext cx="4419600" cy="1587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 of physical substance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Cannot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seen or touched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ü"/>
              <a:tabLst/>
              <a:defRPr/>
            </a:pPr>
            <a:r>
              <a:rPr lang="en-US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tangible and intangible asset is inseparable, judgement is required to determine which element is more significant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Recognition &amp; Initial Measurement</a:t>
            </a:r>
          </a:p>
          <a:p>
            <a:r>
              <a:rPr lang="en-US" sz="2000" dirty="0" smtClean="0"/>
              <a:t>Subsequent Measurement</a:t>
            </a:r>
          </a:p>
          <a:p>
            <a:r>
              <a:rPr lang="en-US" sz="2000" dirty="0" smtClean="0"/>
              <a:t>Useful life, amortisation and impairment</a:t>
            </a:r>
          </a:p>
          <a:p>
            <a:r>
              <a:rPr lang="en-US" sz="2000" dirty="0" smtClean="0"/>
              <a:t>Retirement and Disposal</a:t>
            </a:r>
          </a:p>
          <a:p>
            <a:r>
              <a:rPr lang="en-US" sz="2000" dirty="0" smtClean="0"/>
              <a:t>Disclosure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Meets definition of Intangible Asset</a:t>
            </a:r>
          </a:p>
          <a:p>
            <a:r>
              <a:rPr lang="en-US" sz="2000" dirty="0" smtClean="0"/>
              <a:t>Probable future economic benefits i.e. more likely than not</a:t>
            </a:r>
          </a:p>
          <a:p>
            <a:r>
              <a:rPr lang="en-US" sz="2000" dirty="0" smtClean="0"/>
              <a:t>Costs can be measured reliably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intangible assets shall be measured initially at cost</a:t>
            </a:r>
          </a:p>
          <a:p>
            <a:r>
              <a:rPr lang="en-US" dirty="0" smtClean="0"/>
              <a:t>The ascertainment of cost of intangible will depend on its mode of acquisition: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Separate acquisition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Business combination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Internally generated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Exchange of non monetary asset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Government grant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acquired intangible assets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154954" y="2603500"/>
            <a:ext cx="9817845" cy="2425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includes</a:t>
            </a:r>
          </a:p>
          <a:p>
            <a:pPr>
              <a:buNone/>
            </a:pPr>
            <a:r>
              <a:rPr lang="en-US" b="1" dirty="0" smtClean="0"/>
              <a:t>Add  </a:t>
            </a:r>
            <a:r>
              <a:rPr lang="en-US" dirty="0" smtClean="0"/>
              <a:t>Purchase Cost &amp; directly attributable expenditure on preparing asset for its intended   </a:t>
            </a:r>
          </a:p>
          <a:p>
            <a:pPr>
              <a:buNone/>
            </a:pPr>
            <a:r>
              <a:rPr lang="en-US" dirty="0" smtClean="0"/>
              <a:t>         use</a:t>
            </a:r>
          </a:p>
          <a:p>
            <a:pPr>
              <a:buNone/>
            </a:pPr>
            <a:r>
              <a:rPr lang="en-US" b="1" dirty="0" smtClean="0"/>
              <a:t>         </a:t>
            </a:r>
            <a:r>
              <a:rPr lang="en-US" dirty="0" smtClean="0"/>
              <a:t>Import Duties</a:t>
            </a:r>
          </a:p>
          <a:p>
            <a:pPr>
              <a:buNone/>
            </a:pPr>
            <a:r>
              <a:rPr lang="en-US" b="1" dirty="0" smtClean="0"/>
              <a:t>		 </a:t>
            </a:r>
            <a:r>
              <a:rPr lang="en-US" dirty="0" smtClean="0"/>
              <a:t>Non refundable purchase taxes</a:t>
            </a:r>
          </a:p>
          <a:p>
            <a:pPr>
              <a:buNone/>
            </a:pPr>
            <a:r>
              <a:rPr lang="en-US" b="1" dirty="0" smtClean="0"/>
              <a:t>Less  </a:t>
            </a:r>
            <a:r>
              <a:rPr lang="en-US" dirty="0" smtClean="0"/>
              <a:t>Trade discounts and rebates</a:t>
            </a:r>
          </a:p>
          <a:p>
            <a:pPr>
              <a:buNone/>
            </a:pPr>
            <a:r>
              <a:rPr lang="en-US" dirty="0" smtClean="0"/>
              <a:t>		  Implicit interest in deferred payment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Damania</a:t>
            </a:r>
            <a:r>
              <a:rPr lang="en-US" dirty="0" smtClean="0"/>
              <a:t> &amp; </a:t>
            </a:r>
            <a:r>
              <a:rPr lang="en-US" dirty="0" err="1" smtClean="0"/>
              <a:t>Varaiya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1295400" y="5029200"/>
            <a:ext cx="9296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does not include: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introducing new product or service, costs of conducting business in a new location or with new class of consumers and general overhead costs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11"/>
          <p:cNvSpPr txBox="1">
            <a:spLocks/>
          </p:cNvSpPr>
          <p:nvPr/>
        </p:nvSpPr>
        <p:spPr>
          <a:xfrm>
            <a:off x="6324600" y="2743200"/>
            <a:ext cx="5017246" cy="242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development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703046" cy="37211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Treat research expenditure as revenue  </a:t>
            </a:r>
          </a:p>
          <a:p>
            <a:pPr>
              <a:buNone/>
            </a:pPr>
            <a:r>
              <a:rPr lang="en-US" dirty="0" smtClean="0"/>
              <a:t>expenditure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Capitalise development phase expenditure if </a:t>
            </a:r>
          </a:p>
          <a:p>
            <a:pPr>
              <a:buNone/>
            </a:pPr>
            <a:r>
              <a:rPr lang="en-US" dirty="0" smtClean="0"/>
              <a:t>recognition criteria fulfilled. Otherwise treat as </a:t>
            </a:r>
          </a:p>
          <a:p>
            <a:pPr>
              <a:buNone/>
            </a:pPr>
            <a:r>
              <a:rPr lang="en-US" dirty="0" smtClean="0"/>
              <a:t>revenue expenditure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Expenditure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Any subsequent expenditure should be capitalised only when original recognition criteria is satisfied.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Expenditure not eligible for capitalisation shall be expensed out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Measurement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Damania &amp; Varaiya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/>
          <a:lstStyle/>
          <a:p>
            <a:r>
              <a:rPr lang="en-US" dirty="0" smtClean="0"/>
              <a:t>Cost Model</a:t>
            </a:r>
          </a:p>
          <a:p>
            <a:pPr>
              <a:buNone/>
            </a:pPr>
            <a:r>
              <a:rPr lang="en-US" dirty="0" smtClean="0"/>
              <a:t>At cost </a:t>
            </a:r>
          </a:p>
          <a:p>
            <a:pPr>
              <a:buNone/>
            </a:pPr>
            <a:r>
              <a:rPr lang="en-US" b="1" dirty="0" smtClean="0"/>
              <a:t>less</a:t>
            </a:r>
            <a:r>
              <a:rPr lang="en-US" dirty="0" smtClean="0"/>
              <a:t> Any amortisation</a:t>
            </a:r>
          </a:p>
          <a:p>
            <a:pPr>
              <a:buNone/>
            </a:pPr>
            <a:r>
              <a:rPr lang="en-US" b="1" dirty="0" smtClean="0"/>
              <a:t>less</a:t>
            </a:r>
            <a:r>
              <a:rPr lang="en-US" dirty="0" smtClean="0"/>
              <a:t> Impairment losses.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208712" y="2603500"/>
            <a:ext cx="4825159" cy="34163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Revaluation Model</a:t>
            </a:r>
          </a:p>
          <a:p>
            <a:pPr marL="295275" marR="0" lvl="0" indent="-29527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 value </a:t>
            </a:r>
          </a:p>
          <a:p>
            <a:pPr marL="295275" marR="0" lvl="0" indent="-29527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Any amortisation</a:t>
            </a:r>
          </a:p>
          <a:p>
            <a:pPr marL="295275" marR="0" lvl="0" indent="-29527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Impairment losses</a:t>
            </a:r>
          </a:p>
          <a:p>
            <a:pPr marL="295275" marR="0" lvl="0" indent="-29527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95275" marR="0" lvl="0" indent="-295275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263</TotalTime>
  <Words>539</Words>
  <Application>Microsoft Office PowerPoint</Application>
  <PresentationFormat>Custom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INDIAN ACCOUNTING STANDARD 38</vt:lpstr>
      <vt:lpstr>Intangible Assets Definition</vt:lpstr>
      <vt:lpstr>Scope</vt:lpstr>
      <vt:lpstr>Recognition </vt:lpstr>
      <vt:lpstr>Initial Measurement</vt:lpstr>
      <vt:lpstr>Self acquired intangible assets</vt:lpstr>
      <vt:lpstr>Research and development</vt:lpstr>
      <vt:lpstr>Subsequent Expenditure</vt:lpstr>
      <vt:lpstr>Subsequent Measurement</vt:lpstr>
      <vt:lpstr>Amortisation and impairment</vt:lpstr>
      <vt:lpstr>Retirement and Disposals</vt:lpstr>
      <vt:lpstr>Disclosures</vt:lpstr>
      <vt:lpstr>Major differences between IND AS 38 and AS 28 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ACCOUNTING STANDARD 38</dc:title>
  <dc:creator>babita.rai</dc:creator>
  <cp:lastModifiedBy>babita.rai</cp:lastModifiedBy>
  <cp:revision>30</cp:revision>
  <dcterms:created xsi:type="dcterms:W3CDTF">2016-02-23T06:40:14Z</dcterms:created>
  <dcterms:modified xsi:type="dcterms:W3CDTF">2016-02-25T11:19:20Z</dcterms:modified>
</cp:coreProperties>
</file>