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3" r:id="rId18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A7B7027-B564-40AA-B28F-9EAC103FE95E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711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50-CE5A-47BD-82B5-8626BAA76E1B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665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CF9F-E574-4C51-8952-20676E20BA6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7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D344-CC6C-471D-A571-8DC0004938B5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41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01DA-122B-4217-801F-C67A8E7A43BF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87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358A-B744-449E-BEBC-25F260848FE6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465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4E59-34F9-4B3A-A8CC-00C6E81F70E9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886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495F8D4-E3DC-42C2-8679-36C5579D7EF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766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C51A7A6-E4B2-44C4-ABBB-816D5BF21BB7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23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E11C-6825-47F9-9EE4-C8F20360CB8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27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AB22-F012-421D-9814-0560E63D1268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83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D83E-B454-435C-9847-398B002D520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8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325F-7E3B-40D2-BFCA-45D1F9DAD79A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664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0E41-FA78-4901-9D49-F32B968555AB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15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F474-757F-49A8-B03C-097844A51151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8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69FD-340C-41BE-8313-EC2C7B6E2A7F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6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6F3-B93F-4FC5-A1AA-FD6E0F697732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55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FDE222-55B6-4108-83C9-EC19CFB89518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38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INDIAN ACCOUNTING STANDARDS (IND AS)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Costs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914400" y="2971800"/>
            <a:ext cx="10134600" cy="2667000"/>
            <a:chOff x="914400" y="2971800"/>
            <a:chExt cx="7620000" cy="2667000"/>
          </a:xfrm>
        </p:grpSpPr>
        <p:sp>
          <p:nvSpPr>
            <p:cNvPr id="6" name="Rounded Rectangle 5"/>
            <p:cNvSpPr/>
            <p:nvPr/>
          </p:nvSpPr>
          <p:spPr>
            <a:xfrm>
              <a:off x="914400" y="3505200"/>
              <a:ext cx="19812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Subsequent Costs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3"/>
              <a:endCxn id="11" idx="1"/>
            </p:cNvCxnSpPr>
            <p:nvPr/>
          </p:nvCxnSpPr>
          <p:spPr>
            <a:xfrm flipV="1">
              <a:off x="2895600" y="3619500"/>
              <a:ext cx="6858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3"/>
              <a:endCxn id="13" idx="1"/>
            </p:cNvCxnSpPr>
            <p:nvPr/>
          </p:nvCxnSpPr>
          <p:spPr>
            <a:xfrm>
              <a:off x="2895600" y="4076700"/>
              <a:ext cx="6858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3581400" y="3048000"/>
              <a:ext cx="19812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Meeting general recognition criteria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581400" y="4343400"/>
              <a:ext cx="19812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Day to day repair or servicing costs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1" idx="3"/>
              <a:endCxn id="21" idx="1"/>
            </p:cNvCxnSpPr>
            <p:nvPr/>
          </p:nvCxnSpPr>
          <p:spPr>
            <a:xfrm flipV="1">
              <a:off x="5562600" y="3543300"/>
              <a:ext cx="6096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22" idx="1"/>
            </p:cNvCxnSpPr>
            <p:nvPr/>
          </p:nvCxnSpPr>
          <p:spPr>
            <a:xfrm>
              <a:off x="5562600" y="4914900"/>
              <a:ext cx="6096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6172200" y="2971800"/>
              <a:ext cx="22860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Capitalise Expenses</a:t>
              </a:r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172200" y="4495800"/>
              <a:ext cx="23622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Charge expenses to P &amp; L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Measurement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Cost Model</a:t>
            </a:r>
          </a:p>
          <a:p>
            <a:pPr>
              <a:buNone/>
            </a:pPr>
            <a:r>
              <a:rPr lang="en-US" dirty="0" smtClean="0"/>
              <a:t>At cost </a:t>
            </a:r>
          </a:p>
          <a:p>
            <a:pPr>
              <a:buNone/>
            </a:pPr>
            <a:r>
              <a:rPr lang="en-US" b="1" dirty="0" smtClean="0"/>
              <a:t>less</a:t>
            </a:r>
            <a:r>
              <a:rPr lang="en-US" dirty="0" smtClean="0"/>
              <a:t> Any accumulated depreciation  </a:t>
            </a:r>
          </a:p>
          <a:p>
            <a:pPr>
              <a:buNone/>
            </a:pPr>
            <a:r>
              <a:rPr lang="en-US" b="1" dirty="0" smtClean="0"/>
              <a:t>less</a:t>
            </a:r>
            <a:r>
              <a:rPr lang="en-US" dirty="0" smtClean="0"/>
              <a:t> Any accumulated impairment </a:t>
            </a:r>
          </a:p>
          <a:p>
            <a:pPr>
              <a:buNone/>
            </a:pPr>
            <a:r>
              <a:rPr lang="en-US" dirty="0" smtClean="0"/>
              <a:t>       losses.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Revaluation Model</a:t>
            </a:r>
          </a:p>
          <a:p>
            <a:pPr marL="295275" indent="-295275">
              <a:buFont typeface="Wingdings" pitchFamily="2" charset="2"/>
              <a:buNone/>
            </a:pPr>
            <a:r>
              <a:rPr lang="en-US" dirty="0" smtClean="0"/>
              <a:t>Fair value </a:t>
            </a:r>
          </a:p>
          <a:p>
            <a:pPr marL="295275" indent="-295275">
              <a:buFont typeface="Wingdings" pitchFamily="2" charset="2"/>
              <a:buNone/>
            </a:pPr>
            <a:r>
              <a:rPr lang="en-US" b="1" dirty="0" smtClean="0"/>
              <a:t>less</a:t>
            </a:r>
            <a:r>
              <a:rPr lang="en-US" dirty="0" smtClean="0"/>
              <a:t> Subsequent accumulated</a:t>
            </a:r>
          </a:p>
          <a:p>
            <a:pPr marL="295275" indent="-295275">
              <a:buFont typeface="Wingdings" pitchFamily="2" charset="2"/>
              <a:buNone/>
            </a:pPr>
            <a:r>
              <a:rPr lang="en-US" dirty="0" smtClean="0"/>
              <a:t>       depreciation</a:t>
            </a:r>
          </a:p>
          <a:p>
            <a:pPr marL="295275" indent="-295275">
              <a:buFont typeface="Wingdings" pitchFamily="2" charset="2"/>
              <a:buNone/>
            </a:pPr>
            <a:r>
              <a:rPr lang="en-US" b="1" dirty="0" smtClean="0"/>
              <a:t>less</a:t>
            </a:r>
            <a:r>
              <a:rPr lang="en-US" dirty="0" smtClean="0"/>
              <a:t> Subsequent  accumulated   </a:t>
            </a:r>
          </a:p>
          <a:p>
            <a:pPr marL="295275" indent="-295275">
              <a:buFont typeface="Wingdings" pitchFamily="2" charset="2"/>
              <a:buNone/>
            </a:pPr>
            <a:r>
              <a:rPr lang="en-US" dirty="0" smtClean="0"/>
              <a:t>       impairment losses</a:t>
            </a:r>
          </a:p>
          <a:p>
            <a:pPr marL="295275" indent="-295275">
              <a:buFont typeface="Wingdings" pitchFamily="2" charset="2"/>
              <a:buNone/>
            </a:pPr>
            <a:endParaRPr lang="en-US" sz="1600" dirty="0" smtClean="0">
              <a:latin typeface="Times New Roman" pitchFamily="18" charset="0"/>
            </a:endParaRPr>
          </a:p>
          <a:p>
            <a:pPr marL="295275" indent="-295275">
              <a:buFont typeface="Wingdings" pitchFamily="2" charset="2"/>
              <a:buNone/>
            </a:pPr>
            <a:endParaRPr lang="en-US" sz="1600" dirty="0" smtClean="0">
              <a:latin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Damania</a:t>
            </a:r>
            <a:r>
              <a:rPr lang="en-US" dirty="0" smtClean="0"/>
              <a:t> &amp; </a:t>
            </a:r>
            <a:r>
              <a:rPr lang="en-US" dirty="0" err="1" smtClean="0"/>
              <a:t>Varaiya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Revaluation Model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825500"/>
          </a:xfrm>
        </p:spPr>
        <p:txBody>
          <a:bodyPr/>
          <a:lstStyle/>
          <a:p>
            <a:r>
              <a:rPr lang="en-US" dirty="0" smtClean="0"/>
              <a:t>If an item of PPE is revalued, the entire class of PPE to which asset belonged should be revalued.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1219200" y="3276600"/>
            <a:ext cx="4495801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increase due to revaluation will be credited to revaluation reserve under equity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6019800" y="3276600"/>
            <a:ext cx="4495801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decrease due to revaluation will be debited to the P &amp; 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5687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part of an item PPE with a cost that is significant in relation to the total cost of the item shall be depreciated separately.</a:t>
            </a:r>
          </a:p>
          <a:p>
            <a:r>
              <a:rPr lang="en-US" dirty="0" smtClean="0">
                <a:latin typeface="Times New Roman" pitchFamily="18" charset="0"/>
              </a:rPr>
              <a:t>Allocate the depreciable amount of an asset on a systematic basis over its useful life</a:t>
            </a:r>
          </a:p>
          <a:p>
            <a:r>
              <a:rPr lang="en-US" dirty="0" smtClean="0">
                <a:latin typeface="Times New Roman" pitchFamily="18" charset="0"/>
              </a:rPr>
              <a:t>Review the residual value and the useful life of an asset at least at each annual reporting date</a:t>
            </a:r>
          </a:p>
          <a:p>
            <a:r>
              <a:rPr lang="en-US" dirty="0" smtClean="0">
                <a:latin typeface="Times New Roman" pitchFamily="18" charset="0"/>
              </a:rPr>
              <a:t>The depreciation method used shall reflect the pattern in which the asset’s future economic benefits are expected to be consumed by the entity </a:t>
            </a:r>
          </a:p>
          <a:p>
            <a:r>
              <a:rPr lang="en-US" dirty="0" smtClean="0">
                <a:latin typeface="Times New Roman" pitchFamily="18" charset="0"/>
              </a:rPr>
              <a:t>Change in depreciation method shall be accounted for as a change in an accounting estimate in accordance with </a:t>
            </a:r>
            <a:r>
              <a:rPr lang="en-US" dirty="0" err="1" smtClean="0">
                <a:latin typeface="Times New Roman" pitchFamily="18" charset="0"/>
              </a:rPr>
              <a:t>Ind</a:t>
            </a:r>
            <a:r>
              <a:rPr lang="en-US" dirty="0" smtClean="0">
                <a:latin typeface="Times New Roman" pitchFamily="18" charset="0"/>
              </a:rPr>
              <a:t> AS-8</a:t>
            </a:r>
          </a:p>
          <a:p>
            <a:r>
              <a:rPr lang="en-US" dirty="0" smtClean="0">
                <a:latin typeface="Times New Roman" pitchFamily="18" charset="0"/>
              </a:rPr>
              <a:t>Methods includes the straight-line method, the diminishing balance method and Units of Production method</a:t>
            </a: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4712445" cy="3644900"/>
          </a:xfrm>
        </p:spPr>
        <p:txBody>
          <a:bodyPr>
            <a:normAutofit/>
          </a:bodyPr>
          <a:lstStyle/>
          <a:p>
            <a:r>
              <a:rPr lang="en-US" dirty="0" smtClean="0"/>
              <a:t>On initial recognition, cost of PPE is required to be allocated on each significant part of PPE including non physical part.</a:t>
            </a:r>
          </a:p>
          <a:p>
            <a:r>
              <a:rPr lang="en-US" dirty="0" smtClean="0"/>
              <a:t>Each such part should be depreciated separately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2" descr="http://american-appraisal.in/AA-Files/Images_IN/LIBRARY_IN1/Component-Accountin/car.jpg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362200"/>
            <a:ext cx="4733925" cy="4179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1175" indent="-511175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Measurement basis for the gross carrying amount</a:t>
            </a:r>
          </a:p>
          <a:p>
            <a:pPr marL="511175" indent="-511175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Reconciliation of carrying amount</a:t>
            </a:r>
          </a:p>
          <a:p>
            <a:pPr marL="511175" indent="-511175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Useful life, method of depreciation and depreciation rate</a:t>
            </a:r>
          </a:p>
          <a:p>
            <a:pPr marL="511175" indent="-511175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Accumulated depreciation and impairment</a:t>
            </a:r>
          </a:p>
          <a:p>
            <a:pPr marL="511175" indent="-511175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Disclosure of revaluation</a:t>
            </a:r>
          </a:p>
          <a:p>
            <a:pPr marL="511175" indent="-511175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Other disclosures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Damania</a:t>
            </a:r>
            <a:r>
              <a:rPr lang="en-US" dirty="0" smtClean="0"/>
              <a:t> &amp; </a:t>
            </a:r>
            <a:r>
              <a:rPr lang="en-US" dirty="0" err="1" smtClean="0"/>
              <a:t>Varaiya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Major differences between IND AS 16 and AS 10 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 AS 16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Component Accounting mandatory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Annual year end review of useful life, method of depreciation and residual values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Cost of dismantling and removing the item and restoring the site included as an element of cost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AS 10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Component Accounting optional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Does not require year end review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No specific guidance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to IND AS</a:t>
            </a:r>
            <a:endParaRPr lang="en-US" dirty="0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743064"/>
            <a:ext cx="11353800" cy="4657736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INDIAN ACCOUNTING STANDARD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PROPERTY, PLANT &amp; EQUIPMENT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Tangible items that are held for use in production or supply of goods or services, rental to others or administrative purposes.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And used during more than one period.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Exclusions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PPE held for sale.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Biological assets related to agricultural activity.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Exploration and evaluation assets.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Mineral rights and mineral reserves like oil and natural gas.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238" indent="-395288">
              <a:buClr>
                <a:schemeClr val="tx2"/>
              </a:buClr>
              <a:buSzPct val="70000"/>
              <a:buFont typeface="Wingdings" pitchFamily="2" charset="2"/>
              <a:buChar char="§"/>
              <a:defRPr/>
            </a:pPr>
            <a:r>
              <a:rPr lang="en-US" dirty="0" smtClean="0"/>
              <a:t>Recognition Of Asset</a:t>
            </a:r>
          </a:p>
          <a:p>
            <a:pPr marL="630238" indent="-395288">
              <a:buClr>
                <a:schemeClr val="tx2"/>
              </a:buClr>
              <a:buSzPct val="70000"/>
              <a:buFont typeface="Wingdings" pitchFamily="2" charset="2"/>
              <a:buChar char="§"/>
              <a:defRPr/>
            </a:pPr>
            <a:r>
              <a:rPr lang="en-US" dirty="0" smtClean="0"/>
              <a:t>Measurement after Recognition</a:t>
            </a:r>
          </a:p>
          <a:p>
            <a:pPr marL="630238" indent="-395288">
              <a:buClr>
                <a:schemeClr val="tx2"/>
              </a:buClr>
              <a:buSzPct val="70000"/>
              <a:buFont typeface="Wingdings" pitchFamily="2" charset="2"/>
              <a:buChar char="§"/>
              <a:defRPr/>
            </a:pPr>
            <a:r>
              <a:rPr lang="en-US" dirty="0" smtClean="0"/>
              <a:t>Depreciation </a:t>
            </a:r>
          </a:p>
          <a:p>
            <a:pPr marL="630238" indent="-395288">
              <a:buClr>
                <a:schemeClr val="tx2"/>
              </a:buClr>
              <a:buSzPct val="70000"/>
              <a:buFont typeface="Wingdings" pitchFamily="2" charset="2"/>
              <a:buChar char="§"/>
              <a:defRPr/>
            </a:pPr>
            <a:r>
              <a:rPr lang="en-US" dirty="0" smtClean="0"/>
              <a:t>Impairment</a:t>
            </a:r>
          </a:p>
          <a:p>
            <a:pPr marL="630238" indent="-395288">
              <a:buClr>
                <a:schemeClr val="tx2"/>
              </a:buClr>
              <a:buSzPct val="70000"/>
              <a:buFont typeface="Wingdings" pitchFamily="2" charset="2"/>
              <a:buChar char="§"/>
              <a:defRPr/>
            </a:pPr>
            <a:r>
              <a:rPr lang="en-US" dirty="0" smtClean="0"/>
              <a:t>Derecognition</a:t>
            </a:r>
          </a:p>
          <a:p>
            <a:pPr marL="630238" indent="-395288">
              <a:buClr>
                <a:schemeClr val="tx2"/>
              </a:buClr>
              <a:buSzPct val="70000"/>
              <a:buFont typeface="Wingdings" pitchFamily="2" charset="2"/>
              <a:buChar char="§"/>
              <a:defRPr/>
            </a:pPr>
            <a:r>
              <a:rPr lang="en-US" dirty="0" smtClean="0"/>
              <a:t>Disclosure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 Recognition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Future economic benefits are probable &amp;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Costs can be measured reliably.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Initial Measurement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Initially PPE is measured at cost.</a:t>
            </a:r>
          </a:p>
          <a:p>
            <a:r>
              <a:rPr lang="en-US" dirty="0" smtClean="0"/>
              <a:t>Here cost is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Purchase price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expenditure directly attributable to bring the asset to location and condition necessary for intended use.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Initial estimate of the costs of dismantling &amp; removing the items &amp; restoring the site on which it is located.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Damania</a:t>
            </a:r>
            <a:r>
              <a:rPr lang="en-US" dirty="0" smtClean="0"/>
              <a:t> &amp; </a:t>
            </a:r>
            <a:r>
              <a:rPr lang="en-US" dirty="0" err="1" smtClean="0"/>
              <a:t>Varaiya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0" y="762000"/>
            <a:ext cx="2793158" cy="1143000"/>
          </a:xfrm>
        </p:spPr>
        <p:txBody>
          <a:bodyPr/>
          <a:lstStyle/>
          <a:p>
            <a:r>
              <a:rPr lang="en-US" dirty="0" smtClean="0"/>
              <a:t>Cost in case of self acquired assets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2209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Adjust Purchase price for :</a:t>
            </a:r>
          </a:p>
          <a:p>
            <a:pPr>
              <a:buNone/>
            </a:pPr>
            <a:r>
              <a:rPr lang="en-US" dirty="0" smtClean="0"/>
              <a:t>Less: Trade discounts &amp; Rebates</a:t>
            </a:r>
          </a:p>
          <a:p>
            <a:pPr>
              <a:buNone/>
            </a:pPr>
            <a:r>
              <a:rPr lang="en-US" dirty="0" smtClean="0"/>
              <a:t>Less: Implicit interest in deferred payment</a:t>
            </a:r>
          </a:p>
          <a:p>
            <a:pPr>
              <a:buNone/>
            </a:pPr>
            <a:r>
              <a:rPr lang="en-US" dirty="0" smtClean="0"/>
              <a:t>Add: Borrowing costs calculated as per IAS 23</a:t>
            </a:r>
          </a:p>
          <a:p>
            <a:pPr>
              <a:buNone/>
            </a:pPr>
            <a:r>
              <a:rPr lang="en-US" dirty="0" smtClean="0"/>
              <a:t>Add: Initial estimate of dismantling or restoration costs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762000" y="1905000"/>
            <a:ext cx="3505200" cy="411987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Purchase price including import duties &amp; nonrefundable purchase taxes.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Direct Material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Direct </a:t>
            </a:r>
            <a:r>
              <a:rPr lang="en-US" sz="2000" dirty="0" err="1" smtClean="0"/>
              <a:t>Labour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Direct Overheads</a:t>
            </a:r>
          </a:p>
          <a:p>
            <a:r>
              <a:rPr lang="en-US" sz="2000" dirty="0" smtClean="0"/>
              <a:t>Note: Exclude abnormal losses for material,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and other resources.</a:t>
            </a:r>
            <a:endParaRPr lang="en-US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Damania</a:t>
            </a:r>
            <a:r>
              <a:rPr lang="en-US" dirty="0" smtClean="0"/>
              <a:t> &amp; </a:t>
            </a:r>
            <a:r>
              <a:rPr lang="en-US" dirty="0" err="1" smtClean="0"/>
              <a:t>Varaiya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3810000"/>
            <a:ext cx="495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5943600" y="4038600"/>
            <a:ext cx="5190066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Exclusion from costs: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Cost of opening new facility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Training costs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Administration and general overheads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in case of exchange of assets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PPE is acquired by way of exchange of other non monetary asset then the Cost = Fair Value of asset.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Decommissioning Cost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Estimated costs of dismantling or removing the asset and restoring the site on which it is located.</a:t>
            </a:r>
          </a:p>
          <a:p>
            <a:r>
              <a:rPr lang="en-US" dirty="0" smtClean="0"/>
              <a:t>Cannot be avoided.</a:t>
            </a:r>
          </a:p>
          <a:p>
            <a:r>
              <a:rPr lang="en-US" dirty="0" smtClean="0"/>
              <a:t>Corresponding obligation </a:t>
            </a:r>
            <a:r>
              <a:rPr lang="en-US" dirty="0" err="1" smtClean="0"/>
              <a:t>recognised</a:t>
            </a:r>
            <a:r>
              <a:rPr lang="en-US" dirty="0" smtClean="0"/>
              <a:t> as a provision under IAS 37</a:t>
            </a:r>
          </a:p>
          <a:p>
            <a:pPr>
              <a:buNone/>
            </a:pPr>
            <a:r>
              <a:rPr lang="en-US" sz="2000" dirty="0" smtClean="0"/>
              <a:t>These decommissioning costs are to be capitalised in cost of PPE. </a:t>
            </a:r>
          </a:p>
          <a:p>
            <a:pPr>
              <a:buNone/>
            </a:pPr>
            <a:r>
              <a:rPr lang="en-US" sz="2000" dirty="0" smtClean="0"/>
              <a:t>Time value of money should be considered while </a:t>
            </a:r>
            <a:r>
              <a:rPr lang="en-US" sz="2000" dirty="0" err="1" smtClean="0"/>
              <a:t>capitalising</a:t>
            </a:r>
            <a:r>
              <a:rPr lang="en-US" sz="2000" dirty="0" smtClean="0"/>
              <a:t> these </a:t>
            </a:r>
          </a:p>
          <a:p>
            <a:pPr>
              <a:buNone/>
            </a:pPr>
            <a:r>
              <a:rPr lang="en-US" sz="2000" dirty="0" smtClean="0"/>
              <a:t>costs.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1402</TotalTime>
  <Words>747</Words>
  <Application>Microsoft Office PowerPoint</Application>
  <PresentationFormat>Custom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Theme1</vt:lpstr>
      <vt:lpstr>INDIAN ACCOUNTING STANDARDS (IND AS)</vt:lpstr>
      <vt:lpstr>Roadmap to IND AS</vt:lpstr>
      <vt:lpstr>INDIAN ACCOUNTING STANDARD 16</vt:lpstr>
      <vt:lpstr>Applicability</vt:lpstr>
      <vt:lpstr>Scope</vt:lpstr>
      <vt:lpstr>Recognition</vt:lpstr>
      <vt:lpstr>Cost in case of self acquired assets</vt:lpstr>
      <vt:lpstr>Cost in case of exchange of assets</vt:lpstr>
      <vt:lpstr>Decommissioning Cost</vt:lpstr>
      <vt:lpstr>Subsequent Costs</vt:lpstr>
      <vt:lpstr>Subsequent Measurement</vt:lpstr>
      <vt:lpstr>Revaluation Model </vt:lpstr>
      <vt:lpstr>Depreciation</vt:lpstr>
      <vt:lpstr>Component Accounting</vt:lpstr>
      <vt:lpstr>Disclosure</vt:lpstr>
      <vt:lpstr>Major differences between IND AS 16 and AS 10 </vt:lpstr>
      <vt:lpstr>THANK YOU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ACCOUNTING STANDARD 16</dc:title>
  <dc:creator>babita.rai</dc:creator>
  <cp:lastModifiedBy>babita.rai</cp:lastModifiedBy>
  <cp:revision>17</cp:revision>
  <dcterms:created xsi:type="dcterms:W3CDTF">2016-02-22T10:39:54Z</dcterms:created>
  <dcterms:modified xsi:type="dcterms:W3CDTF">2016-02-25T12:42:57Z</dcterms:modified>
</cp:coreProperties>
</file>